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59" r:id="rId3"/>
    <p:sldId id="261" r:id="rId4"/>
    <p:sldId id="264" r:id="rId5"/>
    <p:sldId id="265" r:id="rId6"/>
    <p:sldId id="266" r:id="rId7"/>
    <p:sldId id="267" r:id="rId8"/>
    <p:sldId id="268" r:id="rId9"/>
    <p:sldId id="269" r:id="rId10"/>
    <p:sldId id="270" r:id="rId11"/>
    <p:sldId id="271" r:id="rId12"/>
    <p:sldId id="272" r:id="rId13"/>
    <p:sldId id="306" r:id="rId14"/>
    <p:sldId id="273" r:id="rId15"/>
    <p:sldId id="274" r:id="rId16"/>
    <p:sldId id="280" r:id="rId17"/>
    <p:sldId id="298" r:id="rId18"/>
    <p:sldId id="310" r:id="rId19"/>
    <p:sldId id="302" r:id="rId20"/>
    <p:sldId id="303" r:id="rId21"/>
    <p:sldId id="304" r:id="rId22"/>
    <p:sldId id="305" r:id="rId23"/>
    <p:sldId id="285" r:id="rId24"/>
    <p:sldId id="288" r:id="rId25"/>
    <p:sldId id="307" r:id="rId26"/>
    <p:sldId id="308" r:id="rId27"/>
    <p:sldId id="292" r:id="rId28"/>
    <p:sldId id="293" r:id="rId29"/>
    <p:sldId id="309" r:id="rId30"/>
    <p:sldId id="29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4" autoAdjust="0"/>
    <p:restoredTop sz="87797" autoAdjust="0"/>
  </p:normalViewPr>
  <p:slideViewPr>
    <p:cSldViewPr snapToGrid="0" snapToObjects="1">
      <p:cViewPr>
        <p:scale>
          <a:sx n="100" d="100"/>
          <a:sy n="100" d="100"/>
        </p:scale>
        <p:origin x="-198" y="216"/>
      </p:cViewPr>
      <p:guideLst>
        <p:guide orient="horz" pos="2160"/>
        <p:guide pos="2880"/>
      </p:guideLst>
    </p:cSldViewPr>
  </p:slideViewPr>
  <p:outlineViewPr>
    <p:cViewPr>
      <p:scale>
        <a:sx n="33" d="100"/>
        <a:sy n="33" d="100"/>
      </p:scale>
      <p:origin x="0" y="691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1EC219-73BD-4552-9A86-11CE33125FA0}" type="doc">
      <dgm:prSet loTypeId="urn:microsoft.com/office/officeart/2005/8/layout/arrow2" loCatId="process" qsTypeId="urn:microsoft.com/office/officeart/2005/8/quickstyle/simple1" qsCatId="simple" csTypeId="urn:microsoft.com/office/officeart/2005/8/colors/accent1_2" csCatId="accent1" phldr="1"/>
      <dgm:spPr/>
    </dgm:pt>
    <dgm:pt modelId="{5D263DB2-F668-4D81-B21B-BF83CB8B029A}">
      <dgm:prSet phldrT="[Text]" custT="1"/>
      <dgm:spPr/>
      <dgm:t>
        <a:bodyPr/>
        <a:lstStyle/>
        <a:p>
          <a:r>
            <a:rPr lang="en-US" sz="1200" b="0" dirty="0" smtClean="0">
              <a:latin typeface="Franklin Gothic Book" pitchFamily="34" charset="0"/>
            </a:rPr>
            <a:t>Narrative</a:t>
          </a:r>
        </a:p>
        <a:p>
          <a:r>
            <a:rPr lang="en-US" sz="1200" b="0" dirty="0" smtClean="0">
              <a:latin typeface="Franklin Gothic Book" pitchFamily="34" charset="0"/>
            </a:rPr>
            <a:t>Text</a:t>
          </a:r>
          <a:endParaRPr lang="en-US" sz="1200" b="0" dirty="0">
            <a:latin typeface="Franklin Gothic Book" pitchFamily="34" charset="0"/>
          </a:endParaRPr>
        </a:p>
      </dgm:t>
    </dgm:pt>
    <dgm:pt modelId="{F4DBD747-FD70-4D54-ABE0-4B988592BD73}" type="parTrans" cxnId="{059F145C-28FA-4DBD-A514-CB912ABAE267}">
      <dgm:prSet/>
      <dgm:spPr/>
      <dgm:t>
        <a:bodyPr/>
        <a:lstStyle/>
        <a:p>
          <a:endParaRPr lang="en-US"/>
        </a:p>
      </dgm:t>
    </dgm:pt>
    <dgm:pt modelId="{57E00E87-8521-430F-B8C7-5751F5EF2688}" type="sibTrans" cxnId="{059F145C-28FA-4DBD-A514-CB912ABAE267}">
      <dgm:prSet/>
      <dgm:spPr/>
      <dgm:t>
        <a:bodyPr/>
        <a:lstStyle/>
        <a:p>
          <a:endParaRPr lang="en-US"/>
        </a:p>
      </dgm:t>
    </dgm:pt>
    <dgm:pt modelId="{AB9669E2-1EA5-49BC-93D7-BA6072088312}">
      <dgm:prSet phldrT="[Text]" custT="1"/>
      <dgm:spPr/>
      <dgm:t>
        <a:bodyPr/>
        <a:lstStyle/>
        <a:p>
          <a:r>
            <a:rPr lang="en-US" sz="1200" b="0" dirty="0" smtClean="0">
              <a:latin typeface="Franklin Gothic Book" pitchFamily="34" charset="0"/>
            </a:rPr>
            <a:t>HL7 CDA Structured Documents</a:t>
          </a:r>
          <a:endParaRPr lang="en-US" sz="1200" b="0" dirty="0">
            <a:latin typeface="Franklin Gothic Book" pitchFamily="34" charset="0"/>
          </a:endParaRPr>
        </a:p>
      </dgm:t>
    </dgm:pt>
    <dgm:pt modelId="{4273DADD-164D-4B3C-AE59-77839826D862}" type="parTrans" cxnId="{426830F6-CD54-412B-8798-1681DD54646F}">
      <dgm:prSet/>
      <dgm:spPr/>
      <dgm:t>
        <a:bodyPr/>
        <a:lstStyle/>
        <a:p>
          <a:endParaRPr lang="en-US"/>
        </a:p>
      </dgm:t>
    </dgm:pt>
    <dgm:pt modelId="{DF2EC3F6-56AD-4A8E-9235-AC3F51D513A5}" type="sibTrans" cxnId="{426830F6-CD54-412B-8798-1681DD54646F}">
      <dgm:prSet/>
      <dgm:spPr/>
      <dgm:t>
        <a:bodyPr/>
        <a:lstStyle/>
        <a:p>
          <a:endParaRPr lang="en-US"/>
        </a:p>
      </dgm:t>
    </dgm:pt>
    <dgm:pt modelId="{9B74CAB3-F47D-4832-9C4B-1976FBA431FB}">
      <dgm:prSet phldrT="[Text]" custT="1"/>
      <dgm:spPr/>
      <dgm:t>
        <a:bodyPr/>
        <a:lstStyle/>
        <a:p>
          <a:r>
            <a:rPr lang="en-US" sz="1200" b="0" dirty="0" smtClean="0">
              <a:latin typeface="Franklin Gothic Book" pitchFamily="34" charset="0"/>
            </a:rPr>
            <a:t>Coded Discrete Data Elements (via CDA templates)</a:t>
          </a:r>
          <a:endParaRPr lang="en-US" sz="1200" b="0" dirty="0">
            <a:latin typeface="Franklin Gothic Book" pitchFamily="34" charset="0"/>
          </a:endParaRPr>
        </a:p>
      </dgm:t>
    </dgm:pt>
    <dgm:pt modelId="{FD448479-85A0-4BF2-A8D8-F4FB32CD3238}" type="parTrans" cxnId="{DCE2F745-795A-42D1-A5E4-CEB271464D08}">
      <dgm:prSet/>
      <dgm:spPr/>
      <dgm:t>
        <a:bodyPr/>
        <a:lstStyle/>
        <a:p>
          <a:endParaRPr lang="en-US"/>
        </a:p>
      </dgm:t>
    </dgm:pt>
    <dgm:pt modelId="{5C02B02D-37F6-4BE1-A99D-B3662ABFF63A}" type="sibTrans" cxnId="{DCE2F745-795A-42D1-A5E4-CEB271464D08}">
      <dgm:prSet/>
      <dgm:spPr/>
      <dgm:t>
        <a:bodyPr/>
        <a:lstStyle/>
        <a:p>
          <a:endParaRPr lang="en-US"/>
        </a:p>
      </dgm:t>
    </dgm:pt>
    <dgm:pt modelId="{90897AF2-882A-4DF2-BD68-3AF97AE8C2D7}" type="pres">
      <dgm:prSet presAssocID="{E31EC219-73BD-4552-9A86-11CE33125FA0}" presName="arrowDiagram" presStyleCnt="0">
        <dgm:presLayoutVars>
          <dgm:chMax val="5"/>
          <dgm:dir/>
          <dgm:resizeHandles val="exact"/>
        </dgm:presLayoutVars>
      </dgm:prSet>
      <dgm:spPr/>
    </dgm:pt>
    <dgm:pt modelId="{FA3FAF8C-154F-42C0-A885-93F9A1EEF6CC}" type="pres">
      <dgm:prSet presAssocID="{E31EC219-73BD-4552-9A86-11CE33125FA0}" presName="arrow" presStyleLbl="bgShp" presStyleIdx="0" presStyleCnt="1" custScaleX="104167" custLinFactNeighborX="0"/>
      <dgm:spPr>
        <a:solidFill>
          <a:srgbClr val="FFC000"/>
        </a:solidFill>
        <a:ln>
          <a:noFill/>
        </a:ln>
      </dgm:spPr>
    </dgm:pt>
    <dgm:pt modelId="{DA10D3EE-3933-48F9-8090-43A40B633ED1}" type="pres">
      <dgm:prSet presAssocID="{E31EC219-73BD-4552-9A86-11CE33125FA0}" presName="arrowDiagram3" presStyleCnt="0"/>
      <dgm:spPr/>
    </dgm:pt>
    <dgm:pt modelId="{C2DE97E3-2459-4E28-95AC-30016B7ECB13}" type="pres">
      <dgm:prSet presAssocID="{5D263DB2-F668-4D81-B21B-BF83CB8B029A}" presName="bullet3a" presStyleLbl="node1" presStyleIdx="0" presStyleCnt="3" custLinFactNeighborX="32372" custLinFactNeighborY="-56570"/>
      <dgm:spPr>
        <a:solidFill>
          <a:schemeClr val="tx1"/>
        </a:solidFill>
      </dgm:spPr>
    </dgm:pt>
    <dgm:pt modelId="{0896A87F-F671-4A0E-B2A9-15BA0B0E8E2A}" type="pres">
      <dgm:prSet presAssocID="{5D263DB2-F668-4D81-B21B-BF83CB8B029A}" presName="textBox3a" presStyleLbl="revTx" presStyleIdx="0" presStyleCnt="3" custScaleY="49767" custLinFactNeighborX="-1967" custLinFactNeighborY="-8131">
        <dgm:presLayoutVars>
          <dgm:bulletEnabled val="1"/>
        </dgm:presLayoutVars>
      </dgm:prSet>
      <dgm:spPr/>
      <dgm:t>
        <a:bodyPr/>
        <a:lstStyle/>
        <a:p>
          <a:endParaRPr lang="en-US"/>
        </a:p>
      </dgm:t>
    </dgm:pt>
    <dgm:pt modelId="{B5306CCF-3C6F-4C7F-9B67-74A5D1F55591}" type="pres">
      <dgm:prSet presAssocID="{AB9669E2-1EA5-49BC-93D7-BA6072088312}" presName="bullet3b" presStyleLbl="node1" presStyleIdx="1" presStyleCnt="3"/>
      <dgm:spPr>
        <a:solidFill>
          <a:schemeClr val="tx1"/>
        </a:solidFill>
      </dgm:spPr>
    </dgm:pt>
    <dgm:pt modelId="{8A3C32FE-231C-4739-959F-D767AED3684E}" type="pres">
      <dgm:prSet presAssocID="{AB9669E2-1EA5-49BC-93D7-BA6072088312}" presName="textBox3b" presStyleLbl="revTx" presStyleIdx="1" presStyleCnt="3" custAng="10800000" custFlipVert="1" custScaleX="121702" custScaleY="15747" custLinFactNeighborX="8094" custLinFactNeighborY="-24563">
        <dgm:presLayoutVars>
          <dgm:bulletEnabled val="1"/>
        </dgm:presLayoutVars>
      </dgm:prSet>
      <dgm:spPr/>
      <dgm:t>
        <a:bodyPr/>
        <a:lstStyle/>
        <a:p>
          <a:endParaRPr lang="en-US"/>
        </a:p>
      </dgm:t>
    </dgm:pt>
    <dgm:pt modelId="{75CAD429-3E1E-45A7-ADB5-6646B1B2C4BF}" type="pres">
      <dgm:prSet presAssocID="{9B74CAB3-F47D-4832-9C4B-1976FBA431FB}" presName="bullet3c" presStyleLbl="node1" presStyleIdx="2" presStyleCnt="3" custLinFactNeighborX="-3525" custLinFactNeighborY="-2885"/>
      <dgm:spPr>
        <a:solidFill>
          <a:schemeClr val="tx1"/>
        </a:solidFill>
      </dgm:spPr>
    </dgm:pt>
    <dgm:pt modelId="{4F20B2C6-A2B9-4826-A186-EE27998587C6}" type="pres">
      <dgm:prSet presAssocID="{9B74CAB3-F47D-4832-9C4B-1976FBA431FB}" presName="textBox3c" presStyleLbl="revTx" presStyleIdx="2" presStyleCnt="3" custScaleX="106911" custScaleY="19904" custLinFactNeighborX="-14496" custLinFactNeighborY="-20983">
        <dgm:presLayoutVars>
          <dgm:bulletEnabled val="1"/>
        </dgm:presLayoutVars>
      </dgm:prSet>
      <dgm:spPr/>
      <dgm:t>
        <a:bodyPr/>
        <a:lstStyle/>
        <a:p>
          <a:endParaRPr lang="en-US"/>
        </a:p>
      </dgm:t>
    </dgm:pt>
  </dgm:ptLst>
  <dgm:cxnLst>
    <dgm:cxn modelId="{74DC2FBB-E126-481D-8405-C5813647074D}" type="presOf" srcId="{AB9669E2-1EA5-49BC-93D7-BA6072088312}" destId="{8A3C32FE-231C-4739-959F-D767AED3684E}" srcOrd="0" destOrd="0" presId="urn:microsoft.com/office/officeart/2005/8/layout/arrow2"/>
    <dgm:cxn modelId="{BACB40C8-BC76-40BA-A4A9-B83EB7803BAB}" type="presOf" srcId="{9B74CAB3-F47D-4832-9C4B-1976FBA431FB}" destId="{4F20B2C6-A2B9-4826-A186-EE27998587C6}" srcOrd="0" destOrd="0" presId="urn:microsoft.com/office/officeart/2005/8/layout/arrow2"/>
    <dgm:cxn modelId="{056880B3-1724-46EB-9BE9-D6C896C2C859}" type="presOf" srcId="{E31EC219-73BD-4552-9A86-11CE33125FA0}" destId="{90897AF2-882A-4DF2-BD68-3AF97AE8C2D7}" srcOrd="0" destOrd="0" presId="urn:microsoft.com/office/officeart/2005/8/layout/arrow2"/>
    <dgm:cxn modelId="{059F145C-28FA-4DBD-A514-CB912ABAE267}" srcId="{E31EC219-73BD-4552-9A86-11CE33125FA0}" destId="{5D263DB2-F668-4D81-B21B-BF83CB8B029A}" srcOrd="0" destOrd="0" parTransId="{F4DBD747-FD70-4D54-ABE0-4B988592BD73}" sibTransId="{57E00E87-8521-430F-B8C7-5751F5EF2688}"/>
    <dgm:cxn modelId="{DCE2F745-795A-42D1-A5E4-CEB271464D08}" srcId="{E31EC219-73BD-4552-9A86-11CE33125FA0}" destId="{9B74CAB3-F47D-4832-9C4B-1976FBA431FB}" srcOrd="2" destOrd="0" parTransId="{FD448479-85A0-4BF2-A8D8-F4FB32CD3238}" sibTransId="{5C02B02D-37F6-4BE1-A99D-B3662ABFF63A}"/>
    <dgm:cxn modelId="{426830F6-CD54-412B-8798-1681DD54646F}" srcId="{E31EC219-73BD-4552-9A86-11CE33125FA0}" destId="{AB9669E2-1EA5-49BC-93D7-BA6072088312}" srcOrd="1" destOrd="0" parTransId="{4273DADD-164D-4B3C-AE59-77839826D862}" sibTransId="{DF2EC3F6-56AD-4A8E-9235-AC3F51D513A5}"/>
    <dgm:cxn modelId="{2F064984-E2E1-47D1-A05B-81C14D70FC68}" type="presOf" srcId="{5D263DB2-F668-4D81-B21B-BF83CB8B029A}" destId="{0896A87F-F671-4A0E-B2A9-15BA0B0E8E2A}" srcOrd="0" destOrd="0" presId="urn:microsoft.com/office/officeart/2005/8/layout/arrow2"/>
    <dgm:cxn modelId="{065760CB-0EFA-45CF-8D85-6D3438CBC4B5}" type="presParOf" srcId="{90897AF2-882A-4DF2-BD68-3AF97AE8C2D7}" destId="{FA3FAF8C-154F-42C0-A885-93F9A1EEF6CC}" srcOrd="0" destOrd="0" presId="urn:microsoft.com/office/officeart/2005/8/layout/arrow2"/>
    <dgm:cxn modelId="{4353653C-2DB9-4652-B41C-5228EACB6F5F}" type="presParOf" srcId="{90897AF2-882A-4DF2-BD68-3AF97AE8C2D7}" destId="{DA10D3EE-3933-48F9-8090-43A40B633ED1}" srcOrd="1" destOrd="0" presId="urn:microsoft.com/office/officeart/2005/8/layout/arrow2"/>
    <dgm:cxn modelId="{EF191AC1-3F21-4DA6-952B-0BBF9A019BA0}" type="presParOf" srcId="{DA10D3EE-3933-48F9-8090-43A40B633ED1}" destId="{C2DE97E3-2459-4E28-95AC-30016B7ECB13}" srcOrd="0" destOrd="0" presId="urn:microsoft.com/office/officeart/2005/8/layout/arrow2"/>
    <dgm:cxn modelId="{7E0AB029-8474-44C3-A39B-1E5FCABFC196}" type="presParOf" srcId="{DA10D3EE-3933-48F9-8090-43A40B633ED1}" destId="{0896A87F-F671-4A0E-B2A9-15BA0B0E8E2A}" srcOrd="1" destOrd="0" presId="urn:microsoft.com/office/officeart/2005/8/layout/arrow2"/>
    <dgm:cxn modelId="{2DE4F839-DE46-42E4-98C7-A6EBB4F0606E}" type="presParOf" srcId="{DA10D3EE-3933-48F9-8090-43A40B633ED1}" destId="{B5306CCF-3C6F-4C7F-9B67-74A5D1F55591}" srcOrd="2" destOrd="0" presId="urn:microsoft.com/office/officeart/2005/8/layout/arrow2"/>
    <dgm:cxn modelId="{3153A49E-843F-4C93-A3BE-10BE01A56462}" type="presParOf" srcId="{DA10D3EE-3933-48F9-8090-43A40B633ED1}" destId="{8A3C32FE-231C-4739-959F-D767AED3684E}" srcOrd="3" destOrd="0" presId="urn:microsoft.com/office/officeart/2005/8/layout/arrow2"/>
    <dgm:cxn modelId="{CF5C377D-8744-4BB8-92B9-9EFB0219EB8E}" type="presParOf" srcId="{DA10D3EE-3933-48F9-8090-43A40B633ED1}" destId="{75CAD429-3E1E-45A7-ADB5-6646B1B2C4BF}" srcOrd="4" destOrd="0" presId="urn:microsoft.com/office/officeart/2005/8/layout/arrow2"/>
    <dgm:cxn modelId="{D292CB3A-5992-4579-AEE6-546BF98EEF14}" type="presParOf" srcId="{DA10D3EE-3933-48F9-8090-43A40B633ED1}" destId="{4F20B2C6-A2B9-4826-A186-EE27998587C6}"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3FAF8C-154F-42C0-A885-93F9A1EEF6CC}">
      <dsp:nvSpPr>
        <dsp:cNvPr id="0" name=""/>
        <dsp:cNvSpPr/>
      </dsp:nvSpPr>
      <dsp:spPr>
        <a:xfrm>
          <a:off x="191804" y="0"/>
          <a:ext cx="6096019" cy="3657600"/>
        </a:xfrm>
        <a:prstGeom prst="swooshArrow">
          <a:avLst>
            <a:gd name="adj1" fmla="val 25000"/>
            <a:gd name="adj2" fmla="val 25000"/>
          </a:avLst>
        </a:prstGeom>
        <a:solidFill>
          <a:srgbClr val="FFC000"/>
        </a:solidFill>
        <a:ln>
          <a:noFill/>
        </a:ln>
        <a:effectLst/>
      </dsp:spPr>
      <dsp:style>
        <a:lnRef idx="0">
          <a:scrgbClr r="0" g="0" b="0"/>
        </a:lnRef>
        <a:fillRef idx="1">
          <a:scrgbClr r="0" g="0" b="0"/>
        </a:fillRef>
        <a:effectRef idx="0">
          <a:scrgbClr r="0" g="0" b="0"/>
        </a:effectRef>
        <a:fontRef idx="minor"/>
      </dsp:style>
    </dsp:sp>
    <dsp:sp modelId="{C2DE97E3-2459-4E28-95AC-30016B7ECB13}">
      <dsp:nvSpPr>
        <dsp:cNvPr id="0" name=""/>
        <dsp:cNvSpPr/>
      </dsp:nvSpPr>
      <dsp:spPr>
        <a:xfrm>
          <a:off x="1106214" y="2438400"/>
          <a:ext cx="152156" cy="152156"/>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6A87F-F671-4A0E-B2A9-15BA0B0E8E2A}">
      <dsp:nvSpPr>
        <dsp:cNvPr id="0" name=""/>
        <dsp:cNvSpPr/>
      </dsp:nvSpPr>
      <dsp:spPr>
        <a:xfrm>
          <a:off x="1106215" y="2780098"/>
          <a:ext cx="1363553" cy="526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624" tIns="0" rIns="0" bIns="0" numCol="1" spcCol="1270" anchor="t" anchorCtr="0">
          <a:noAutofit/>
        </a:bodyPr>
        <a:lstStyle/>
        <a:p>
          <a:pPr lvl="0" algn="l" defTabSz="533400">
            <a:lnSpc>
              <a:spcPct val="90000"/>
            </a:lnSpc>
            <a:spcBef>
              <a:spcPct val="0"/>
            </a:spcBef>
            <a:spcAft>
              <a:spcPct val="35000"/>
            </a:spcAft>
          </a:pPr>
          <a:r>
            <a:rPr lang="en-US" sz="1200" b="0" kern="1200" dirty="0" smtClean="0">
              <a:latin typeface="Franklin Gothic Book" pitchFamily="34" charset="0"/>
            </a:rPr>
            <a:t>Narrative</a:t>
          </a:r>
        </a:p>
        <a:p>
          <a:pPr lvl="0" algn="l" defTabSz="533400">
            <a:lnSpc>
              <a:spcPct val="90000"/>
            </a:lnSpc>
            <a:spcBef>
              <a:spcPct val="0"/>
            </a:spcBef>
            <a:spcAft>
              <a:spcPct val="35000"/>
            </a:spcAft>
          </a:pPr>
          <a:r>
            <a:rPr lang="en-US" sz="1200" b="0" kern="1200" dirty="0" smtClean="0">
              <a:latin typeface="Franklin Gothic Book" pitchFamily="34" charset="0"/>
            </a:rPr>
            <a:t>Text</a:t>
          </a:r>
          <a:endParaRPr lang="en-US" sz="1200" b="0" kern="1200" dirty="0">
            <a:latin typeface="Franklin Gothic Book" pitchFamily="34" charset="0"/>
          </a:endParaRPr>
        </a:p>
      </dsp:txBody>
      <dsp:txXfrm>
        <a:off x="1106215" y="2780098"/>
        <a:ext cx="1363553" cy="526060"/>
      </dsp:txXfrm>
    </dsp:sp>
    <dsp:sp modelId="{B5306CCF-3C6F-4C7F-9B67-74A5D1F55591}">
      <dsp:nvSpPr>
        <dsp:cNvPr id="0" name=""/>
        <dsp:cNvSpPr/>
      </dsp:nvSpPr>
      <dsp:spPr>
        <a:xfrm>
          <a:off x="2400029" y="1530339"/>
          <a:ext cx="275051" cy="275051"/>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3C32FE-231C-4739-959F-D767AED3684E}">
      <dsp:nvSpPr>
        <dsp:cNvPr id="0" name=""/>
        <dsp:cNvSpPr/>
      </dsp:nvSpPr>
      <dsp:spPr>
        <a:xfrm rot="10800000" flipV="1">
          <a:off x="2498832" y="2017332"/>
          <a:ext cx="1709326" cy="3133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744" tIns="0" rIns="0" bIns="0" numCol="1" spcCol="1270" anchor="t" anchorCtr="0">
          <a:noAutofit/>
        </a:bodyPr>
        <a:lstStyle/>
        <a:p>
          <a:pPr lvl="0" algn="l" defTabSz="533400">
            <a:lnSpc>
              <a:spcPct val="90000"/>
            </a:lnSpc>
            <a:spcBef>
              <a:spcPct val="0"/>
            </a:spcBef>
            <a:spcAft>
              <a:spcPct val="35000"/>
            </a:spcAft>
          </a:pPr>
          <a:r>
            <a:rPr lang="en-US" sz="1200" b="0" kern="1200" dirty="0" smtClean="0">
              <a:latin typeface="Franklin Gothic Book" pitchFamily="34" charset="0"/>
            </a:rPr>
            <a:t>HL7 CDA Structured Documents</a:t>
          </a:r>
          <a:endParaRPr lang="en-US" sz="1200" b="0" kern="1200" dirty="0">
            <a:latin typeface="Franklin Gothic Book" pitchFamily="34" charset="0"/>
          </a:endParaRPr>
        </a:p>
      </dsp:txBody>
      <dsp:txXfrm rot="-10800000">
        <a:off x="2498832" y="2017332"/>
        <a:ext cx="1709326" cy="313323"/>
      </dsp:txXfrm>
    </dsp:sp>
    <dsp:sp modelId="{75CAD429-3E1E-45A7-ADB5-6646B1B2C4BF}">
      <dsp:nvSpPr>
        <dsp:cNvPr id="0" name=""/>
        <dsp:cNvSpPr/>
      </dsp:nvSpPr>
      <dsp:spPr>
        <a:xfrm>
          <a:off x="4001816" y="914398"/>
          <a:ext cx="380390" cy="380390"/>
        </a:xfrm>
        <a:prstGeom prst="ellipse">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20B2C6-A2B9-4826-A186-EE27998587C6}">
      <dsp:nvSpPr>
        <dsp:cNvPr id="0" name=""/>
        <dsp:cNvSpPr/>
      </dsp:nvSpPr>
      <dsp:spPr>
        <a:xfrm>
          <a:off x="3953288" y="1600206"/>
          <a:ext cx="1501584" cy="5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561" tIns="0" rIns="0" bIns="0" numCol="1" spcCol="1270" anchor="t" anchorCtr="0">
          <a:noAutofit/>
        </a:bodyPr>
        <a:lstStyle/>
        <a:p>
          <a:pPr lvl="0" algn="l" defTabSz="533400">
            <a:lnSpc>
              <a:spcPct val="90000"/>
            </a:lnSpc>
            <a:spcBef>
              <a:spcPct val="0"/>
            </a:spcBef>
            <a:spcAft>
              <a:spcPct val="35000"/>
            </a:spcAft>
          </a:pPr>
          <a:r>
            <a:rPr lang="en-US" sz="1200" b="0" kern="1200" dirty="0" smtClean="0">
              <a:latin typeface="Franklin Gothic Book" pitchFamily="34" charset="0"/>
            </a:rPr>
            <a:t>Coded Discrete Data Elements (via CDA templates)</a:t>
          </a:r>
          <a:endParaRPr lang="en-US" sz="1200" b="0" kern="1200" dirty="0">
            <a:latin typeface="Franklin Gothic Book" pitchFamily="34" charset="0"/>
          </a:endParaRPr>
        </a:p>
      </dsp:txBody>
      <dsp:txXfrm>
        <a:off x="3953288" y="1600206"/>
        <a:ext cx="1501584" cy="50596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CA6B2A-EE99-4553-925C-8B508ED501A0}" type="datetimeFigureOut">
              <a:rPr lang="en-US" smtClean="0"/>
              <a:t>1/18/2013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C96B4E-2DE8-4188-8BE9-1E7B14021D56}" type="slidenum">
              <a:rPr lang="en-US" smtClean="0"/>
              <a:t>‹#›</a:t>
            </a:fld>
            <a:endParaRPr lang="en-US"/>
          </a:p>
        </p:txBody>
      </p:sp>
    </p:spTree>
    <p:extLst>
      <p:ext uri="{BB962C8B-B14F-4D97-AF65-F5344CB8AC3E}">
        <p14:creationId xmlns:p14="http://schemas.microsoft.com/office/powerpoint/2010/main" val="3194385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96B4E-2DE8-4188-8BE9-1E7B14021D56}" type="slidenum">
              <a:rPr lang="en-US" smtClean="0"/>
              <a:t>1</a:t>
            </a:fld>
            <a:endParaRPr lang="en-US"/>
          </a:p>
        </p:txBody>
      </p:sp>
    </p:spTree>
    <p:extLst>
      <p:ext uri="{BB962C8B-B14F-4D97-AF65-F5344CB8AC3E}">
        <p14:creationId xmlns:p14="http://schemas.microsoft.com/office/powerpoint/2010/main" val="324581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4A43D58-2B07-45E2-87D1-E253CA3D81FB}"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fld id="{E6FA68DA-914D-4B9F-80BD-12ABB5351EDC}" type="slidenum">
              <a:rPr lang="en-US" smtClean="0">
                <a:solidFill>
                  <a:prstClr val="black"/>
                </a:solidFill>
              </a:rPr>
              <a:pPr/>
              <a:t>13</a:t>
            </a:fld>
            <a:endParaRPr lang="en-US" smtClean="0">
              <a:solidFill>
                <a:prstClr val="black"/>
              </a:solidFill>
            </a:endParaRPr>
          </a:p>
        </p:txBody>
      </p:sp>
      <p:sp>
        <p:nvSpPr>
          <p:cNvPr id="5123" name="Rectangle 2"/>
          <p:cNvSpPr>
            <a:spLocks noGrp="1" noRot="1" noChangeAspect="1" noChangeArrowheads="1" noTextEdit="1"/>
          </p:cNvSpPr>
          <p:nvPr>
            <p:ph type="sldImg"/>
          </p:nvPr>
        </p:nvSpPr>
        <p:spPr>
          <a:ln/>
        </p:spPr>
      </p:sp>
      <p:sp>
        <p:nvSpPr>
          <p:cNvPr id="5124" name="Rectangle 6"/>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0F0A1D-9280-4A8D-AA5D-0C099ED864B1}"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4A43D58-2B07-45E2-87D1-E253CA3D81FB}"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0F0A1D-9280-4A8D-AA5D-0C099ED864B1}"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0F0A1D-9280-4A8D-AA5D-0C099ED864B1}"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02E8DAB3-EB61-45BF-BC3C-A7B0F60EB0F0}" type="slidenum">
              <a:rPr lang="en-US" smtClean="0"/>
              <a:pPr>
                <a:defRPr/>
              </a:pPr>
              <a:t>19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02E8DAB3-EB61-45BF-BC3C-A7B0F60EB0F0}" type="slidenum">
              <a:rPr lang="en-US" smtClean="0"/>
              <a:pPr>
                <a:defRPr/>
              </a:pPr>
              <a:t>20</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44450" indent="0" eaLnBrk="1" hangingPunct="1">
              <a:buFont typeface="+mj-lt"/>
              <a:buNone/>
            </a:pPr>
            <a:endParaRPr lang="en-US" baseline="0" dirty="0"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endParaRPr lang="en-US" dirty="0" smtClean="0">
              <a:latin typeface="Arial" pitchFamily="34" charset="0"/>
            </a:endParaRPr>
          </a:p>
        </p:txBody>
      </p:sp>
      <p:sp>
        <p:nvSpPr>
          <p:cNvPr id="4" name="Slide Number Placeholder 3"/>
          <p:cNvSpPr>
            <a:spLocks noGrp="1"/>
          </p:cNvSpPr>
          <p:nvPr>
            <p:ph type="sldNum" sz="quarter" idx="5"/>
          </p:nvPr>
        </p:nvSpPr>
        <p:spPr/>
        <p:txBody>
          <a:bodyPr/>
          <a:lstStyle/>
          <a:p>
            <a:pPr>
              <a:defRPr/>
            </a:pPr>
            <a:fld id="{31125C58-09BC-40EA-A316-97626F2240D1}" type="slidenum">
              <a:rPr lang="en-US" smtClean="0"/>
              <a:pPr>
                <a:defRPr/>
              </a:pPr>
              <a:t>21</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p:txBody>
          <a:bodyPr/>
          <a:lstStyle/>
          <a:p>
            <a:pPr>
              <a:defRPr/>
            </a:pPr>
            <a:fld id="{3F7057AA-8293-454E-BD6D-83EAA2993848}" type="slidenum">
              <a:rPr lang="en-US" smtClean="0"/>
              <a:pPr>
                <a:defRPr/>
              </a:pPr>
              <a:t>22</a:t>
            </a:fld>
            <a:endParaRPr lang="en-US" smtClean="0"/>
          </a:p>
        </p:txBody>
      </p:sp>
      <p:sp>
        <p:nvSpPr>
          <p:cNvPr id="86019" name="Rectangle 1026"/>
          <p:cNvSpPr>
            <a:spLocks noGrp="1" noRot="1" noChangeAspect="1" noChangeArrowheads="1" noTextEdit="1"/>
          </p:cNvSpPr>
          <p:nvPr>
            <p:ph type="sldImg"/>
          </p:nvPr>
        </p:nvSpPr>
        <p:spPr>
          <a:ln/>
        </p:spPr>
      </p:sp>
      <p:sp>
        <p:nvSpPr>
          <p:cNvPr id="86020" name="Rectangle 1027"/>
          <p:cNvSpPr>
            <a:spLocks noGrp="1" noChangeArrowheads="1"/>
          </p:cNvSpPr>
          <p:nvPr>
            <p:ph type="body" idx="1"/>
          </p:nvPr>
        </p:nvSpPr>
        <p:spPr>
          <a:noFill/>
          <a:ln/>
        </p:spPr>
        <p:txBody>
          <a:bodyPr/>
          <a:lstStyle/>
          <a:p>
            <a:pPr>
              <a:buFontTx/>
              <a:buNone/>
            </a:pPr>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0F0A1D-9280-4A8D-AA5D-0C099ED864B1}"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5C87E56A-43DD-48B1-B46E-826C536BABB4}" type="slidenum">
              <a:rPr lang="en-US" smtClean="0"/>
              <a:pPr>
                <a:defRPr/>
              </a:pPr>
              <a:t>23</a:t>
            </a:fld>
            <a:endParaRPr lang="en-US" smtClean="0"/>
          </a:p>
        </p:txBody>
      </p:sp>
      <p:sp>
        <p:nvSpPr>
          <p:cNvPr id="66563" name="Rectangle 2"/>
          <p:cNvSpPr>
            <a:spLocks noGrp="1" noRot="1" noChangeAspect="1" noChangeArrowheads="1" noTextEdit="1"/>
          </p:cNvSpPr>
          <p:nvPr>
            <p:ph type="sldImg"/>
          </p:nvPr>
        </p:nvSpPr>
        <p:spPr>
          <a:solidFill>
            <a:srgbClr val="FFFFFF"/>
          </a:solidFill>
          <a:ln/>
        </p:spPr>
      </p:sp>
      <p:sp>
        <p:nvSpPr>
          <p:cNvPr id="665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0F0A1D-9280-4A8D-AA5D-0C099ED864B1}"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0F0A1D-9280-4A8D-AA5D-0C099ED864B1}"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0F0A1D-9280-4A8D-AA5D-0C099ED864B1}"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15364" name="Slide Number Placeholder 3"/>
          <p:cNvSpPr>
            <a:spLocks noGrp="1"/>
          </p:cNvSpPr>
          <p:nvPr>
            <p:ph type="sldNum" sz="quarter" idx="5"/>
          </p:nvPr>
        </p:nvSpPr>
        <p:spPr/>
        <p:txBody>
          <a:bodyPr/>
          <a:lstStyle/>
          <a:p>
            <a:pPr>
              <a:defRPr/>
            </a:pPr>
            <a:fld id="{EF4AA93D-2EE4-4205-A6B6-63EAF46E6456}" type="slidenum">
              <a:rPr lang="en-US" smtClean="0"/>
              <a:pPr>
                <a:defRPr/>
              </a:pPr>
              <a:t>27</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pPr eaLnBrk="1" hangingPunct="1">
              <a:spcBef>
                <a:spcPct val="0"/>
              </a:spcBef>
            </a:pPr>
            <a:endParaRPr lang="en-US" smtClean="0">
              <a:latin typeface="Arial" pitchFamily="34" charset="0"/>
            </a:endParaRPr>
          </a:p>
        </p:txBody>
      </p:sp>
      <p:sp>
        <p:nvSpPr>
          <p:cNvPr id="16388" name="Slide Number Placeholder 3"/>
          <p:cNvSpPr>
            <a:spLocks noGrp="1"/>
          </p:cNvSpPr>
          <p:nvPr>
            <p:ph type="sldNum" sz="quarter" idx="5"/>
          </p:nvPr>
        </p:nvSpPr>
        <p:spPr/>
        <p:txBody>
          <a:bodyPr/>
          <a:lstStyle/>
          <a:p>
            <a:pPr>
              <a:defRPr/>
            </a:pPr>
            <a:fld id="{6E56DDDB-B2D5-4067-8426-EF44223A1D26}" type="slidenum">
              <a:rPr lang="en-US" smtClean="0"/>
              <a:pPr>
                <a:defRPr/>
              </a:pPr>
              <a:t>28</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02E8DAB3-EB61-45BF-BC3C-A7B0F60EB0F0}" type="slidenum">
              <a:rPr lang="en-US" smtClean="0"/>
              <a:pPr>
                <a:defRPr/>
              </a:pPr>
              <a:t>29</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44450" indent="0" eaLnBrk="1" hangingPunct="1">
              <a:buFont typeface="+mj-lt"/>
              <a:buNone/>
            </a:pPr>
            <a:r>
              <a:rPr lang="en-US" dirty="0" smtClean="0">
                <a:latin typeface="Arial" pitchFamily="34" charset="0"/>
              </a:rPr>
              <a:t>Benefits:</a:t>
            </a:r>
            <a:br>
              <a:rPr lang="en-US" dirty="0" smtClean="0">
                <a:latin typeface="Arial" pitchFamily="34" charset="0"/>
              </a:rPr>
            </a:br>
            <a:r>
              <a:rPr lang="en-US" dirty="0" smtClean="0">
                <a:latin typeface="Arial" pitchFamily="34" charset="0"/>
              </a:rPr>
              <a:t>1) </a:t>
            </a:r>
            <a:r>
              <a:rPr lang="en-US" sz="1200" dirty="0" smtClean="0"/>
              <a:t>Get the data flowing, get the data flowing, get the data flowing</a:t>
            </a:r>
          </a:p>
          <a:p>
            <a:pPr marL="44450" indent="0" eaLnBrk="1" hangingPunct="1">
              <a:buFont typeface="+mj-lt"/>
              <a:buNone/>
            </a:pPr>
            <a:r>
              <a:rPr lang="en-US" sz="1200" dirty="0" smtClean="0"/>
              <a:t>2) Incrementally add structure, where valuable to do so</a:t>
            </a:r>
          </a:p>
          <a:p>
            <a:pPr eaLnBrk="1" hangingPunct="1"/>
            <a:r>
              <a:rPr lang="en-US" baseline="0" dirty="0" smtClean="0">
                <a:latin typeface="Arial" pitchFamily="34" charset="0"/>
              </a:rPr>
              <a:t>3) Takes advantage of readily available structured electronic data</a:t>
            </a:r>
          </a:p>
          <a:p>
            <a:pPr marL="0" indent="0" eaLnBrk="1" hangingPunct="1">
              <a:buFontTx/>
              <a:buNone/>
            </a:pPr>
            <a:r>
              <a:rPr lang="en-US" baseline="0" dirty="0" smtClean="0">
                <a:latin typeface="Arial" pitchFamily="34" charset="0"/>
              </a:rPr>
              <a:t>4) Can be smoothly integrated with current workflow, supporting frontline clinicians</a:t>
            </a:r>
          </a:p>
          <a:p>
            <a:pPr eaLnBrk="1" hangingPunct="1"/>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C96B4E-2DE8-4188-8BE9-1E7B14021D56}" type="slidenum">
              <a:rPr lang="en-US" smtClean="0"/>
              <a:t>30</a:t>
            </a:fld>
            <a:endParaRPr lang="en-US"/>
          </a:p>
        </p:txBody>
      </p:sp>
    </p:spTree>
    <p:extLst>
      <p:ext uri="{BB962C8B-B14F-4D97-AF65-F5344CB8AC3E}">
        <p14:creationId xmlns:p14="http://schemas.microsoft.com/office/powerpoint/2010/main" val="401278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0F0A1D-9280-4A8D-AA5D-0C099ED864B1}"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0F0A1D-9280-4A8D-AA5D-0C099ED864B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0F0A1D-9280-4A8D-AA5D-0C099ED864B1}"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0F0A1D-9280-4A8D-AA5D-0C099ED864B1}"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0F0A1D-9280-4A8D-AA5D-0C099ED864B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0F0A1D-9280-4A8D-AA5D-0C099ED864B1}"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F4A43D58-2B07-45E2-87D1-E253CA3D81F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3200" baseline="0">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000" b="0" i="0" baseline="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33C56EF-5C50-014F-83FF-A185149DB78E}"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2A77D-0D9C-B746-8A15-23AF0E1FBA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3C56EF-5C50-014F-83FF-A185149DB78E}"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2A77D-0D9C-B746-8A15-23AF0E1FBA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33C56EF-5C50-014F-83FF-A185149DB78E}"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2A77D-0D9C-B746-8A15-23AF0E1FBA9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Click to edit Master text styles</a:t>
            </a:r>
          </a:p>
        </p:txBody>
      </p:sp>
    </p:spTree>
    <p:extLst>
      <p:ext uri="{BB962C8B-B14F-4D97-AF65-F5344CB8AC3E}">
        <p14:creationId xmlns:p14="http://schemas.microsoft.com/office/powerpoint/2010/main" val="32332557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Content- w/ headline">
    <p:spTree>
      <p:nvGrpSpPr>
        <p:cNvPr id="1" name=""/>
        <p:cNvGrpSpPr/>
        <p:nvPr/>
      </p:nvGrpSpPr>
      <p:grpSpPr>
        <a:xfrm>
          <a:off x="0" y="0"/>
          <a:ext cx="0" cy="0"/>
          <a:chOff x="0" y="0"/>
          <a:chExt cx="0" cy="0"/>
        </a:xfrm>
      </p:grpSpPr>
      <p:sp>
        <p:nvSpPr>
          <p:cNvPr id="2" name="Title 1"/>
          <p:cNvSpPr>
            <a:spLocks noGrp="1"/>
          </p:cNvSpPr>
          <p:nvPr>
            <p:ph type="title"/>
          </p:nvPr>
        </p:nvSpPr>
        <p:spPr>
          <a:xfrm>
            <a:off x="298704" y="76200"/>
            <a:ext cx="8540496" cy="1033272"/>
          </a:xfrm>
          <a:prstGeom prst="rect">
            <a:avLst/>
          </a:prstGeom>
        </p:spPr>
        <p:txBody>
          <a:bodyPr/>
          <a:lstStyle>
            <a:lvl1pPr>
              <a:defRPr baseline="0">
                <a:solidFill>
                  <a:srgbClr val="17498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98704" y="1303437"/>
            <a:ext cx="8540496" cy="4764024"/>
          </a:xfrm>
        </p:spPr>
        <p:txBody>
          <a:bodyPr/>
          <a:lstStyle>
            <a:lvl1pPr>
              <a:defRPr sz="2400">
                <a:latin typeface="Franklin Gothic Book"/>
                <a:cs typeface="Franklin Gothic Book"/>
              </a:defRPr>
            </a:lvl1pPr>
            <a:lvl2pPr>
              <a:defRPr sz="2000">
                <a:latin typeface="Franklin Gothic Book"/>
                <a:cs typeface="Franklin Gothic Book"/>
              </a:defRPr>
            </a:lvl2pPr>
            <a:lvl3pPr>
              <a:defRPr sz="1600" baseline="0">
                <a:latin typeface="Franklin Gothic Book"/>
                <a:cs typeface="Franklin Gothic Book"/>
              </a:defRPr>
            </a:lvl3pPr>
            <a:lvl4pPr>
              <a:defRPr sz="1400">
                <a:latin typeface="Franklin Gothic Book"/>
                <a:cs typeface="Franklin Gothic Book"/>
              </a:defRPr>
            </a:lvl4pPr>
            <a:lvl5pPr>
              <a:defRPr sz="1400">
                <a:latin typeface="Franklin Gothic Book"/>
                <a:cs typeface="Franklin Gothic Book"/>
              </a:defRPr>
            </a:lvl5pPr>
          </a:lstStyle>
          <a:p>
            <a:pPr lvl="0"/>
            <a:r>
              <a:rPr lang="en-US" smtClean="0">
                <a:sym typeface="Helvetica" charset="0"/>
              </a:rPr>
              <a:t>Click to edit Master text styles</a:t>
            </a:r>
          </a:p>
          <a:p>
            <a:pPr lvl="1"/>
            <a:r>
              <a:rPr lang="en-US" smtClean="0">
                <a:sym typeface="Helvetica" charset="0"/>
              </a:rPr>
              <a:t>Second level</a:t>
            </a:r>
          </a:p>
          <a:p>
            <a:pPr lvl="2"/>
            <a:r>
              <a:rPr lang="en-US" smtClean="0">
                <a:sym typeface="Helvetica" charset="0"/>
              </a:rPr>
              <a:t>Third level</a:t>
            </a:r>
          </a:p>
          <a:p>
            <a:pPr lvl="3"/>
            <a:r>
              <a:rPr lang="en-US" smtClean="0">
                <a:sym typeface="Helvetica" charset="0"/>
              </a:rPr>
              <a:t>Fourth level</a:t>
            </a:r>
          </a:p>
          <a:p>
            <a:pPr lvl="4"/>
            <a:r>
              <a:rPr lang="en-US" smtClean="0">
                <a:sym typeface="Helvetica" charset="0"/>
              </a:rPr>
              <a:t>Fifth level</a:t>
            </a:r>
            <a:endParaRPr lang="en-US" dirty="0" smtClean="0">
              <a:sym typeface="Helvetica" charset="0"/>
            </a:endParaRPr>
          </a:p>
        </p:txBody>
      </p:sp>
      <p:sp>
        <p:nvSpPr>
          <p:cNvPr id="6" name="Slide Number Placeholder 22"/>
          <p:cNvSpPr>
            <a:spLocks noGrp="1"/>
          </p:cNvSpPr>
          <p:nvPr>
            <p:ph type="sldNum" sz="quarter" idx="10"/>
          </p:nvPr>
        </p:nvSpPr>
        <p:spPr>
          <a:xfrm>
            <a:off x="146050" y="6210300"/>
            <a:ext cx="457200" cy="457200"/>
          </a:xfrm>
        </p:spPr>
        <p:txBody>
          <a:bodyPr/>
          <a:lstStyle>
            <a:lvl1pPr>
              <a:defRPr/>
            </a:lvl1pPr>
          </a:lstStyle>
          <a:p>
            <a:pPr>
              <a:defRPr/>
            </a:pPr>
            <a:fld id="{D7157FA7-51C0-4E17-A6D6-6B6FAA88EE55}" type="slidenum">
              <a:rPr lang="en-US"/>
              <a:pPr>
                <a:defRPr/>
              </a:pPr>
              <a:t>‹#›</a:t>
            </a:fld>
            <a:endParaRPr lang="en-US" dirty="0"/>
          </a:p>
        </p:txBody>
      </p:sp>
    </p:spTree>
    <p:extLst>
      <p:ext uri="{BB962C8B-B14F-4D97-AF65-F5344CB8AC3E}">
        <p14:creationId xmlns:p14="http://schemas.microsoft.com/office/powerpoint/2010/main" val="328505896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41848"/>
            <a:ext cx="8229600" cy="603953"/>
          </a:xfrm>
          <a:prstGeom prst="rect">
            <a:avLst/>
          </a:prstGeom>
        </p:spPr>
        <p:txBody>
          <a:bodyPr/>
          <a:lstStyle>
            <a:lvl1pPr>
              <a:defRPr sz="3200"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428105"/>
            <a:ext cx="8229600" cy="3698058"/>
          </a:xfrm>
        </p:spPr>
        <p:txBody>
          <a:bodyPr/>
          <a:lstStyle>
            <a:lvl1pPr>
              <a:defRPr baseline="0"/>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33C56EF-5C50-014F-83FF-A185149DB78E}" type="datetimeFigureOut">
              <a:rPr lang="en-US" smtClean="0"/>
              <a:pPr/>
              <a:t>1/18/2013</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2A77D-0D9C-B746-8A15-23AF0E1FBA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2400" b="1" cap="all" baseline="0">
                <a:latin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433C56EF-5C50-014F-83FF-A185149DB78E}" type="datetimeFigureOut">
              <a:rPr lang="en-US" smtClean="0"/>
              <a:pPr/>
              <a:t>1/18/2013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D2A77D-0D9C-B746-8A15-23AF0E1FBA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436093"/>
            <a:ext cx="4038600" cy="3690070"/>
          </a:xfrm>
        </p:spPr>
        <p:txBody>
          <a:bodyPr/>
          <a:lstStyle>
            <a:lvl1pPr>
              <a:defRPr sz="2800" baseline="0"/>
            </a:lvl1pPr>
            <a:lvl2pPr>
              <a:defRPr sz="24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6093"/>
            <a:ext cx="4038600" cy="3690070"/>
          </a:xfrm>
        </p:spPr>
        <p:txBody>
          <a:bodyPr/>
          <a:lstStyle>
            <a:lvl1pPr>
              <a:defRPr sz="2800" baseline="0"/>
            </a:lvl1pPr>
            <a:lvl2pPr>
              <a:defRPr sz="24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433C56EF-5C50-014F-83FF-A185149DB78E}"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2A77D-0D9C-B746-8A15-23AF0E1FBA90}" type="slidenum">
              <a:rPr lang="en-US" smtClean="0"/>
              <a:pPr/>
              <a:t>‹#›</a:t>
            </a:fld>
            <a:endParaRPr lang="en-US"/>
          </a:p>
        </p:txBody>
      </p:sp>
      <p:sp>
        <p:nvSpPr>
          <p:cNvPr id="8" name="Title 1"/>
          <p:cNvSpPr>
            <a:spLocks noGrp="1"/>
          </p:cNvSpPr>
          <p:nvPr>
            <p:ph type="title"/>
          </p:nvPr>
        </p:nvSpPr>
        <p:spPr>
          <a:xfrm>
            <a:off x="457200" y="1341848"/>
            <a:ext cx="8229600" cy="603953"/>
          </a:xfrm>
          <a:prstGeom prst="rect">
            <a:avLst/>
          </a:prstGeom>
        </p:spPr>
        <p:txBody>
          <a:bodyPr/>
          <a:lstStyle>
            <a:lvl1pPr>
              <a:defRPr sz="3200" baseline="0">
                <a:latin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265682"/>
            <a:ext cx="4040188" cy="639762"/>
          </a:xfrm>
        </p:spPr>
        <p:txBody>
          <a:bodyPr anchor="b">
            <a:noAutofit/>
          </a:bodyPr>
          <a:lstStyle>
            <a:lvl1pPr marL="0" indent="0">
              <a:buNone/>
              <a:defRPr sz="1800" b="1" i="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971234"/>
            <a:ext cx="4040188" cy="31549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265682"/>
            <a:ext cx="4041775" cy="639762"/>
          </a:xfrm>
        </p:spPr>
        <p:txBody>
          <a:bodyPr anchor="b">
            <a:noAutofit/>
          </a:bodyPr>
          <a:lstStyle>
            <a:lvl1pPr marL="0" indent="0">
              <a:buNone/>
              <a:defRPr sz="1800" b="1"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971233"/>
            <a:ext cx="4041775" cy="3154929"/>
          </a:xfrm>
        </p:spPr>
        <p:txBody>
          <a:bodyPr/>
          <a:lstStyle>
            <a:lvl1pPr>
              <a:defRPr sz="2400" baseline="0"/>
            </a:lvl1pPr>
            <a:lvl2pPr>
              <a:defRPr sz="2000" baseline="0"/>
            </a:lvl2pPr>
            <a:lvl3pPr>
              <a:defRPr sz="1800" baseline="0"/>
            </a:lvl3pPr>
            <a:lvl4pPr>
              <a:defRPr sz="1600" baseline="0"/>
            </a:lvl4pPr>
            <a:lvl5pPr>
              <a:defRPr sz="16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33C56EF-5C50-014F-83FF-A185149DB78E}" type="datetimeFigureOut">
              <a:rPr lang="en-US" smtClean="0"/>
              <a:pPr/>
              <a:t>1/18/2013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D2A77D-0D9C-B746-8A15-23AF0E1FBA90}" type="slidenum">
              <a:rPr lang="en-US" smtClean="0"/>
              <a:pPr/>
              <a:t>‹#›</a:t>
            </a:fld>
            <a:endParaRPr lang="en-US"/>
          </a:p>
        </p:txBody>
      </p:sp>
      <p:sp>
        <p:nvSpPr>
          <p:cNvPr id="10" name="Title 1"/>
          <p:cNvSpPr>
            <a:spLocks noGrp="1"/>
          </p:cNvSpPr>
          <p:nvPr>
            <p:ph type="title"/>
          </p:nvPr>
        </p:nvSpPr>
        <p:spPr>
          <a:xfrm>
            <a:off x="457200" y="1341848"/>
            <a:ext cx="8229600" cy="603953"/>
          </a:xfrm>
          <a:prstGeom prst="rect">
            <a:avLst/>
          </a:prstGeom>
        </p:spPr>
        <p:txBody>
          <a:bodyPr/>
          <a:lstStyle>
            <a:lvl1pPr>
              <a:defRPr sz="3200" baseline="0">
                <a:latin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33C56EF-5C50-014F-83FF-A185149DB78E}" type="datetimeFigureOut">
              <a:rPr lang="en-US" smtClean="0"/>
              <a:pPr/>
              <a:t>1/18/2013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D2A77D-0D9C-B746-8A15-23AF0E1FBA90}" type="slidenum">
              <a:rPr lang="en-US" smtClean="0"/>
              <a:pPr/>
              <a:t>‹#›</a:t>
            </a:fld>
            <a:endParaRPr lang="en-US"/>
          </a:p>
        </p:txBody>
      </p:sp>
      <p:sp>
        <p:nvSpPr>
          <p:cNvPr id="6" name="Title 1"/>
          <p:cNvSpPr>
            <a:spLocks noGrp="1"/>
          </p:cNvSpPr>
          <p:nvPr>
            <p:ph type="title"/>
          </p:nvPr>
        </p:nvSpPr>
        <p:spPr>
          <a:xfrm>
            <a:off x="457200" y="1341848"/>
            <a:ext cx="8229600" cy="603953"/>
          </a:xfrm>
          <a:prstGeom prst="rect">
            <a:avLst/>
          </a:prstGeom>
        </p:spPr>
        <p:txBody>
          <a:bodyPr/>
          <a:lstStyle>
            <a:lvl1pPr>
              <a:defRPr sz="3200" baseline="0">
                <a:latin typeface="Arial" pitchFamily="34" charset="0"/>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3C56EF-5C50-014F-83FF-A185149DB78E}" type="datetimeFigureOut">
              <a:rPr lang="en-US" smtClean="0"/>
              <a:pPr/>
              <a:t>1/18/2013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D2A77D-0D9C-B746-8A15-23AF0E1FBA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040"/>
            <a:ext cx="3008313" cy="1162050"/>
          </a:xfrm>
          <a:prstGeom prst="rect">
            <a:avLst/>
          </a:prstGeom>
        </p:spPr>
        <p:txBody>
          <a:bodyPr anchor="t" anchorCtr="0"/>
          <a:lstStyle>
            <a:lvl1pPr algn="l">
              <a:defRPr sz="2000" b="1" baseline="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22040"/>
            <a:ext cx="5111750" cy="4904123"/>
          </a:xfrm>
        </p:spPr>
        <p:txBody>
          <a:bodyPr/>
          <a:lstStyle>
            <a:lvl1pPr>
              <a:defRPr sz="3200" baseline="0"/>
            </a:lvl1pPr>
            <a:lvl2pPr>
              <a:defRPr sz="2800" baseline="0"/>
            </a:lvl2pPr>
            <a:lvl3pPr>
              <a:defRPr sz="2400" baseline="0"/>
            </a:lvl3pPr>
            <a:lvl4pPr>
              <a:defRPr sz="2000" baseline="0"/>
            </a:lvl4pPr>
            <a:lvl5pPr>
              <a:defRPr sz="2000" baseline="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60054"/>
            <a:ext cx="3008313" cy="3666109"/>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33C56EF-5C50-014F-83FF-A185149DB78E}"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2A77D-0D9C-B746-8A15-23AF0E1FBA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latin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54188" y="1206065"/>
            <a:ext cx="5486400" cy="35215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33C56EF-5C50-014F-83FF-A185149DB78E}" type="datetimeFigureOut">
              <a:rPr lang="en-US" smtClean="0"/>
              <a:pPr/>
              <a:t>1/18/2013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D2A77D-0D9C-B746-8A15-23AF0E1FBA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HIMSS13_PPT_Template_Blue2.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3C56EF-5C50-014F-83FF-A185149DB78E}" type="datetimeFigureOut">
              <a:rPr lang="en-US" smtClean="0"/>
              <a:pPr/>
              <a:t>1/18/2013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D2A77D-0D9C-B746-8A15-23AF0E1FBA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800" kern="1200" baseline="0">
          <a:solidFill>
            <a:schemeClr val="tx1"/>
          </a:solidFill>
          <a:latin typeface="Arial" pitchFamily="34" charset="0"/>
          <a:ea typeface="+mn-ea"/>
          <a:cs typeface="Verdana"/>
        </a:defRPr>
      </a:lvl1pPr>
      <a:lvl2pPr marL="742950" indent="-285750" algn="l" defTabSz="457200" rtl="0" eaLnBrk="1" latinLnBrk="0" hangingPunct="1">
        <a:spcBef>
          <a:spcPct val="20000"/>
        </a:spcBef>
        <a:buFont typeface="Arial"/>
        <a:buChar char="–"/>
        <a:defRPr sz="2400" kern="1200" baseline="0">
          <a:solidFill>
            <a:schemeClr val="tx1"/>
          </a:solidFill>
          <a:latin typeface="Arial" pitchFamily="34" charset="0"/>
          <a:ea typeface="+mn-ea"/>
          <a:cs typeface="Verdana"/>
        </a:defRPr>
      </a:lvl2pPr>
      <a:lvl3pPr marL="1143000" indent="-228600" algn="l" defTabSz="457200" rtl="0" eaLnBrk="1" latinLnBrk="0" hangingPunct="1">
        <a:spcBef>
          <a:spcPct val="20000"/>
        </a:spcBef>
        <a:buFont typeface="Arial"/>
        <a:buChar char="•"/>
        <a:defRPr sz="2000" kern="1200" baseline="0">
          <a:solidFill>
            <a:schemeClr val="tx1"/>
          </a:solidFill>
          <a:latin typeface="Arial" pitchFamily="34" charset="0"/>
          <a:ea typeface="+mn-ea"/>
          <a:cs typeface="Verdana"/>
        </a:defRPr>
      </a:lvl3pPr>
      <a:lvl4pPr marL="1600200" indent="-228600" algn="l" defTabSz="457200" rtl="0" eaLnBrk="1" latinLnBrk="0" hangingPunct="1">
        <a:spcBef>
          <a:spcPct val="20000"/>
        </a:spcBef>
        <a:buFont typeface="Arial"/>
        <a:buChar char="–"/>
        <a:defRPr sz="1800" kern="1200" baseline="0">
          <a:solidFill>
            <a:schemeClr val="tx1"/>
          </a:solidFill>
          <a:latin typeface="Arial" pitchFamily="34" charset="0"/>
          <a:ea typeface="+mn-ea"/>
          <a:cs typeface="Verdana"/>
        </a:defRPr>
      </a:lvl4pPr>
      <a:lvl5pPr marL="2057400" indent="-228600" algn="l" defTabSz="457200" rtl="0" eaLnBrk="1" latinLnBrk="0" hangingPunct="1">
        <a:spcBef>
          <a:spcPct val="20000"/>
        </a:spcBef>
        <a:buFont typeface="Arial"/>
        <a:buChar char="»"/>
        <a:defRPr sz="1800" kern="1200" baseline="0">
          <a:solidFill>
            <a:schemeClr val="tx1"/>
          </a:solidFill>
          <a:latin typeface="Arial" pitchFamily="34" charset="0"/>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hyperlink" Target="http://www.smithshardware.com.au/images/pic_1.gif" TargetMode="External"/><Relationship Id="rId13" Type="http://schemas.openxmlformats.org/officeDocument/2006/relationships/image" Target="../media/image17.emf"/><Relationship Id="rId3" Type="http://schemas.openxmlformats.org/officeDocument/2006/relationships/notesSlide" Target="../notesSlides/notesSlide9.xml"/><Relationship Id="rId7" Type="http://schemas.openxmlformats.org/officeDocument/2006/relationships/image" Target="../media/image20.png"/><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jpeg"/><Relationship Id="rId11" Type="http://schemas.openxmlformats.org/officeDocument/2006/relationships/image" Target="../media/image22.jpeg"/><Relationship Id="rId5" Type="http://schemas.openxmlformats.org/officeDocument/2006/relationships/image" Target="../media/image18.jpeg"/><Relationship Id="rId10" Type="http://schemas.openxmlformats.org/officeDocument/2006/relationships/hyperlink" Target="http://images.google.com/imgres?imgurl=http://www.istockphoto.com/file_thumbview_approve/1764806/2/istockphoto_1764806-computer-towers.jpg&amp;imgrefurl=http://yourwebdevcenter.com/projects/oop_ecommerce/product.php?page_title=Product%20Page&amp;sw_id=16&amp;usg=__ns3cNx0pfgP5jl7afnuYUDZNBcI=&amp;h=342&amp;w=380&amp;sz=24&amp;hl=en&amp;start=15&amp;um=1&amp;itbs=1&amp;tbnid=ADWK9Xf6O-HH2M:&amp;tbnh=111&amp;tbnw=123&amp;prev=/images?q=computer+towers&amp;um=1&amp;hl=en&amp;safe=active&amp;sa=N&amp;tbs=isch:1" TargetMode="External"/><Relationship Id="rId4" Type="http://schemas.openxmlformats.org/officeDocument/2006/relationships/hyperlink" Target="http://images.google.com/imgres?imgurl=http://www.liquidation.com/shared/auction/images/photos/16817/16816505.jpg&amp;imgrefurl=http://www.liquidation.com/auction/view?id=2595226&amp;usg=__3265pX66M2_SOySiQbaXv46tlL4=&amp;h=500&amp;w=308&amp;sz=16&amp;hl=en&amp;start=18&amp;um=1&amp;itbs=1&amp;tbnid=3EXRlokEcJj1TM:&amp;tbnh=130&amp;tbnw=80&amp;prev=/images?q=computer+towers&amp;um=1&amp;hl=en&amp;safe=active&amp;sa=N&amp;tbs=isch:1" TargetMode="External"/><Relationship Id="rId9" Type="http://schemas.openxmlformats.org/officeDocument/2006/relationships/image" Target="../media/image21.jpeg"/></Relationships>
</file>

<file path=ppt/slides/_rels/slide12.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notesSlide" Target="../notesSlides/notesSlide10.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0.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MSS13_PPT_Template_Blu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508000" y="4622800"/>
            <a:ext cx="8115300" cy="1981200"/>
          </a:xfrm>
        </p:spPr>
        <p:txBody>
          <a:bodyPr>
            <a:normAutofit/>
          </a:bodyPr>
          <a:lstStyle/>
          <a:p>
            <a:r>
              <a:rPr lang="en-US" sz="2800" i="0" dirty="0" smtClean="0">
                <a:solidFill>
                  <a:schemeClr val="tx1"/>
                </a:solidFill>
                <a:latin typeface="Arial" pitchFamily="34" charset="0"/>
                <a:cs typeface="Arial" pitchFamily="34" charset="0"/>
              </a:rPr>
              <a:t>Streamline Quality Measurement Reporting to Meet State and Federal Requirements</a:t>
            </a:r>
          </a:p>
          <a:p>
            <a:pPr>
              <a:lnSpc>
                <a:spcPts val="1000"/>
              </a:lnSpc>
              <a:spcBef>
                <a:spcPts val="0"/>
              </a:spcBef>
            </a:pPr>
            <a:endParaRPr lang="en-US" sz="2800" i="0" dirty="0" smtClean="0">
              <a:solidFill>
                <a:schemeClr val="tx1"/>
              </a:solidFill>
              <a:latin typeface="Arial" pitchFamily="34" charset="0"/>
              <a:cs typeface="Arial" pitchFamily="34" charset="0"/>
            </a:endParaRPr>
          </a:p>
          <a:p>
            <a:r>
              <a:rPr lang="en-US" i="0" dirty="0" smtClean="0">
                <a:solidFill>
                  <a:schemeClr val="tx1"/>
                </a:solidFill>
                <a:latin typeface="Arial" pitchFamily="34" charset="0"/>
                <a:cs typeface="Arial" pitchFamily="34" charset="0"/>
              </a:rPr>
              <a:t>Daniel A. Pollock, M.D. &amp; Robert H. Dolin, M.D.</a:t>
            </a:r>
          </a:p>
          <a:p>
            <a:endParaRPr lang="en-US" i="0" dirty="0" smtClean="0">
              <a:solidFill>
                <a:schemeClr val="tx1"/>
              </a:solidFill>
              <a:latin typeface="Arial" pitchFamily="34" charset="0"/>
              <a:cs typeface="Arial" pitchFamily="34" charset="0"/>
            </a:endParaRPr>
          </a:p>
          <a:p>
            <a:endParaRPr lang="en-US" i="0" dirty="0">
              <a:solidFill>
                <a:schemeClr val="tx1"/>
              </a:solidFill>
              <a:latin typeface="Arial" pitchFamily="34" charset="0"/>
              <a:cs typeface="Arial" pitchFamily="34" charset="0"/>
            </a:endParaRPr>
          </a:p>
        </p:txBody>
      </p:sp>
      <p:sp>
        <p:nvSpPr>
          <p:cNvPr id="5" name="Footer Placeholder 3"/>
          <p:cNvSpPr>
            <a:spLocks noGrp="1"/>
          </p:cNvSpPr>
          <p:nvPr>
            <p:ph type="ftr" sz="quarter" idx="11"/>
          </p:nvPr>
        </p:nvSpPr>
        <p:spPr>
          <a:xfrm>
            <a:off x="304800" y="6503772"/>
            <a:ext cx="8458200" cy="365125"/>
          </a:xfrm>
        </p:spPr>
        <p:txBody>
          <a:bodyPr/>
          <a:lstStyle/>
          <a:p>
            <a:r>
              <a:rPr lang="en-US" sz="900" dirty="0" smtClean="0"/>
              <a:t>DISCLAIMER:  The views and opinions expressed in this presentation are those of the author and do not  necessarily represent official policy or position of HIMSS.</a:t>
            </a:r>
            <a:endParaRPr lang="en-US" sz="900" dirty="0"/>
          </a:p>
        </p:txBody>
      </p:sp>
      <p:pic>
        <p:nvPicPr>
          <p:cNvPr id="6" name="Picture 4" descr="CDC 24/7: Saving Lives. Protecting People. Saving Money through Preven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3962" y="6122509"/>
            <a:ext cx="658923" cy="3812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2900" y="6122509"/>
            <a:ext cx="1663700" cy="3812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105310"/>
            <a:ext cx="8748581" cy="1121760"/>
          </a:xfrm>
        </p:spPr>
        <p:txBody>
          <a:bodyPr/>
          <a:lstStyle/>
          <a:p>
            <a:pPr>
              <a:lnSpc>
                <a:spcPts val="4780"/>
              </a:lnSpc>
            </a:pPr>
            <a:r>
              <a:rPr lang="en-US" sz="4000" b="0" dirty="0" smtClean="0">
                <a:latin typeface="+mj-lt"/>
              </a:rPr>
              <a:t>Healthcare Processes Are Reported Because of Their Link to HAI Prevention</a:t>
            </a:r>
            <a:endParaRPr lang="en-US" sz="4000" b="0" dirty="0">
              <a:latin typeface="+mj-lt"/>
            </a:endParaRPr>
          </a:p>
        </p:txBody>
      </p:sp>
      <p:sp>
        <p:nvSpPr>
          <p:cNvPr id="5122" name="AutoShape 2" descr="data:image/jpg;base64,/9j/4AAQSkZJRgABAQAAAQABAAD/2wBDAAkGBwgHBgkIBwgKCgkLDRYPDQwMDRsUFRAWIB0iIiAdHx8kKDQsJCYxJx8fLT0tMTU3Ojo6Iys/RD84QzQ5Ojf/2wBDAQoKCg0MDRoPDxo3JR8lNzc3Nzc3Nzc3Nzc3Nzc3Nzc3Nzc3Nzc3Nzc3Nzc3Nzc3Nzc3Nzc3Nzc3Nzc3Nzc3Nzf/wAARCAC6AJUDASIAAhEBAxEB/8QAGwAAAQUBAQAAAAAAAAAAAAAABQACAwQGAQf/xAA7EAACAQMCAwcDAgUCBQUAAAABAgMABBEFIRIxQQYTIlFhcZEygaEUsSNSwdHhB/AVQmJyoiQlM0Px/8QAGgEAAgMBAQAAAAAAAAAAAAAAAwQBAgUABv/EACgRAAICAQQCAgICAwEAAAAAAAABAhEDBBIhMRNBBSJRYRQjMjOhsf/aAAwDAQACEQMRAD8Aw8gyxppG1TOPEfemEVm2eppUR42pAEU4jFOAzXWRt5IyM03hPnUxWuZ6Z/FdZ0oEQRh1ruGx9VS7VwrtkEVNlVBDFBBGWNPO1MJ3AxTSxzUlk0h0gyM1Ue5ii8PGeLqBvVmUkxNwfVwnFX0/0/1YhJTJbiNhnvAxOPtRMaT/AMhPVZpQa2IFQ3Ec2yMS3kaf0qzcdnZbG8iW1l/Ug542GBjAJP22qE8qiaSfBfT5HljclyRGmkGpcU01yYVxRHw+dO5Dyp1NY1NlGkhuD50qeOVKrWDoIOPGa4QMVPJEMketcEQ9aTs0KK4GacFwKn4ACNuVOZc1zkcolau4HkPmpGUZwK4MA4xXWdREFCnlSdt8bfFSMAdgauWGhxalBJPdXTwgMVijUheLpnz6GrxVgMuTxroFkBugB96jZKfJbm0u5Lbve9Qbqzc/UVwjer9ERlvjdEeNz7VvYIbOXSVnmnupY54VzF3p4Qds7Z96wuKOdn7y8ZWs7dIHHCWRplyF9AfI5+alMFnx7lf4CWpdxY24azhUoi7BmzxZ9f7VkW3Y1s10+5m4xdoXlfkijCgen9zWYuLAiedbEyXUUO7yquw6fGdgetcyumaSaKBph505gwPpTCTUoYk0KuEV0AmuFsc6sgT/AGdAyKVdDjH0ilVqZS0G3HjNcpxHjNdxSJoDAKTcthzpzYHnTTjln5qCSHhIbJpcOKfjxUQ03SZrxhxgxI30uw2J/wB9asVlJRVsGb52AP4rQJcWbos0ls7PEHKqrE7EbbcuvWqvZ61ttTe5trhOC47vvICCea7svrlcn7VX7RW8tvxi3U8DcIyRkYH++dFhH2xLWOmo1ygPEsJJaBW2HNvPypxU4Jwcj0qa1hkjt4+QLqXA6kZIz+KezSD60J6cudRLhhsMYqCLugWNrLHc39+C1vbJnuwcd43Qe3L5rQdhoLeT9VeXZj7+Ng5VgOFUwRkeWDt6DFDEtWj7NvnwmWZWIPQZ2/ah6zyw8SxyMqupVwDjiHkfSp3bWXxYVqMclfIc7TdoWvUktdOXgtccLuFw02eQPkuenXG/UVprLS4tM0VbXhUuyZnJGeNyN8/t7VhV1jgtIbcQj+HKshJAYuQc7ev9K3+rzyRWbNg8RB+1Xi7ti+sj4oxxxVL/ANPL9ft0gvpFjACEZAHShLDaiWqyGWcltnJJ+2cf0NDyp61yLQ5gjqDIFRSjBqdRgVHON6tHsnIvoRilXAaVEFTROVDE5FLOcbYqN1GSVHEM06Jc4Jb7VntUaiH4zTWVeZ51LjelgHnVSxyziSW7jWT/AOPOW9q1L6hDiXumBWCFnVfI4wP/ACZaF6fZxNbSO5AZuR9KAd/FHcagYGwD3ceM5zgk/uBTEVSsRl/dnUfR23nlsrmOaFykqSAq45jB2x+K1lxcWGoaYNTuCIYZABNBHgt3uccKg8gSM5PLfyrM29uk9hI+eGTjCqWzg53wAM5+Ke+k90nC04D5wAV4c7+pz9qhvZHn2N51izypuminNL+s1aO5aPukLqscY+lUBA4c9dufvR7S9Je8uJY5l2gbEgG/FudvY4rP3dzIvcxOABGwwwOfKjvZvtHbRRXjSq4ka44gyjOQRt+xq9bvsKZ5OK2xC+u2Uv8AwqQwlg8XDIEUHLYO4+4/NZuLSNUuRxw2FwVOShZeH8mtZP2mihi7ySa3wN9vEfxXbXVdSvQk691b2zDPjGZGHQ46ff4ojSkAwaieC6Xf5BPZ7szdW+qRPqSp3cQ7zAcNlhyGPz9qNdor2OOBlLYOPOrQug2XCsABgs3X2rJ6tFca5O9rYnOx43P0qBzyfLpUxiukCy5p5JXMyrTG4keV+ZO3t0prMOtXbvSJ9MiiFyy8chbwqc4xjr151RZd6HJVLk0Mcrgq6EWx0NRMM/URTzkcqa3qBUoiZGQOhpV3ApUQWaNGYwCcjanDyAppYljnl0pymkGaaOhT5GpFUZ99tqYG33Nd4xzyKhHPkKXFkbqyEdveCBgNjwg4/NDoezltEWjbUk4pXDY2yTjG2TQ+e2eViXvJsE5Izt+Ks6X2P1TWZZjbp3cMTqC0gIYgjn5+tNw+/CMye/A91hAvGtxHDAymK3DAoLsxHbc5GPFt61DfapEmUeMcRJdgz95uT/Mdztiq2t9lm0ORRDIbuSVdwYDnby29KzUjSSyFQQMcwxxj3zVp4W3XopjzR223yXZJY55WZOFMkYUDYnIGMdP2q9onCHulQY8SsD9jQktJZ92knGAcsVDjGfsOo9aJ6NIvfXHdniV1DL6b8vzUZIbY0Xw5N+VBddNk1O4jto1YmQgHhG+M7n4rcydlrfu4DLPPFDHERK27M7Dlji+/42rPdkZZ11uNoNhwMHOAcLjOfkCtwlwGnERmaefh4wspwo6Z2G+9G0quHItr5vyUjEX3Z/WUsWd7qPeQiGMghnX7bA489vaiOn6ZHptnFFLbyRXXDmV8ZJzvuQcfatcNOuJbgTTXShwCq4UkLnyyf9/aqF/pIOeO6uZQTzeXGTt0GPMUysaXQi8japnnPaoobmKPBMiKWdmxnxYwNvbltWalG5o7rVkbLVrmJm4sniBJzsdxQaYDi2rOyN73Z6PTxUcMUiqQcUzckipn2FNUbk1KZMlyQspHIZpVLSq9gXDkNCNuI7jnXSrKpzjNSFRxGlj70ix3gYI2wK4UKjddqnU+tRyeu1QcNjHFkbA+deraVfWuq6LMI1kgLKscmAVUNjccQ3FeWxJk54djXr3Yu0Wy0OJODDOonkbzLb4+wAp3R3vdGX8mo7E32AL6EalfxXNtKvfQZj7pJsKc7Z65/wAUEu+yUqTzO6yM07eHx7AY6ZHt8V6FqWlWk4JZAkjbcaDDZ26j3rOyaPqlrLLA+szSRnBReXCM7DnueVaDTMdV6MzqfZtDpYin/h8EPCZeFc8eRhtvPBGPU0AsdOWxj8IZi3Nm5n+wr0S4gcW06zSPK/CVLO/Fy8qypUHbbY0lq7TRq/GxUlJ+0QadfGwd2XIkdeEY9xW60bUv1FtAX+tk5+5zivPrtf4wx0Xp7/4rV6J/C7hM8gNvSjabiKQtrleRm3hclySchOfqcf5oXeP/AOnhycl+Mn5z/QVct2K2ueZPEfmh2oAiK3HXJpszzB9tIw11byqMF4yDj0P+aysi4NbrtlakWdpPjbiK/j/FYqZd6ytQtuVno9BLdp4lNxUeQuQasPGSOdV5E8/71WLGJp+iJyCaVLhGaVEFW3ZojjJPrXCR0Oa44Jc5rvDtSQ8hwG1Rzc1qQU3YuPSuJLNvHhQSd69p00cGnWqAAYhQf+IrxeFwfjFexCbgtEC4+gY+Kf0K5Zk/K9RQnlNzdxEHCLKQPXHM0F1O6Ml1MIztxBVPswq1JI0EIMZHEAcZPmOdBw3FNHjrMq++N60aMZF2eMFLrO4wcfIrGOnCzDyJ/et0wHdT/wDb/esVcAfqH9GpPWx4TNX4uX2khWFotzI5YDwlfjGaOafEEniJH1E49hVHQImcXRGMswVR7gUXcolwSPojVR+aNhjUEK6qTeWQaU4hCg9KpX7hEjkZXdVBOEXJPsOtTM5EHrypwi4yqg4IXBPrR0JPoz2vyRal2T/UwglY7hF48YByDy+Rn1yOlYGaAHINera5aWsPZK7jtI0jRZEJVDtkMoz74xmvNZ1way9Z/ss9B8c/6q/YMaIKMCqkqjeiMoqjKOdLxZospMu/KlUjc6VGsWcVYaY+I10GomcA9acGIGSu3maVYyhxGdxTeTHfxda6rqDxAjemKeKQkVBzLsChcPj1JNetSZK+gO3seVeQpKyZYqOFd9zXpA7RadLa97b3MU44cYjccXplScin9E0rsyfk4SltpHb+RQO7yMM2T7ChdlKXmtCf+eV3oVqusqIJiGYzyKwRR0GCf6Gqmg61BNJEodjwDKjH9aeeSN0Zvhltuj0FFzG+duL+1Y/VYBb30sYPLB+Rmilx2n0y2jAlu4kb+QOGb4XJrNtqUeqXVzdR8YjeQBOIYyAoGfkHagaqUXHsd+Nxzjkba4IbftHFpOqTW91HKYpArI8WCQMYIwT6GrOodrdPa0l/TXAMkjAniDLj5FZTtmiiW2nXYspQ4Pkcj9zR/wD060O01PTNRa9t47huEiJpVyVIHMUPHN7VQTPix+R2uTZaJrNvqmlwXYdEQ7PxyAbjmN6lk7S6ZaszXN9bj/tkDH7AE15/q2lwzwM8SrFIiYTAAQY33GPernZPSNNuY43u4Unbbi4XPD+KtHUSkuEVyaPDjf3bLun6891pGsxMpzc3Syg5yFDHJHpsq0JlwTiiGr20VhqVzaxRiJEfwouwxjI/BoVNvnekcs3KXJqYoQSuHTK0wH81UZsYNWpTjrVGVudVigpA3OlTWO9KjAG+Qm8iliDv6E1IJRw4AGKHFxxEZHxTlb1oLgHtF1nOPDj4rsbAHNVVYDrTgxPLIqrR3DYUgAmcRsMqwwc+VAr2zL6qbdHHd5zkgZA9+v3onbSmMs5bkpofZScc8s/UnHz/APlExvbFsTyycsyguglZ2NpaOZFXiYD62wcCscGeSR2jK8OSQCK1k8hW2l6eBv2NZrTYu9lRf5mA/wB/mi4G9rbB6pXOEUa6y020jjQmMO2ASpORmiIOAF8KqOQHSqccpxuB8VJ3pG4BHrS7djq4VAfteMpaAHI4nJ+BW2/0oJjsZiwwjAn8Vie0vFLBBjmHONvSttp3/tHZGCWLwySxLHnyJG598U1jdY7M3PG8tL2UJCNwTnIwKn7JpHBdtHjALeHFCnuAM4x9qv6XJwaguOeKHgdyDa3hIv8AbeLudThlY7y26n3IJH7YrKyyc60/+oFwC+n4GW7liT6ZFYp5TmqZV92NaTnCrHTPmqcj055Cahd6mCCzaQ0tvSqMtk0qNQm5clp1TiPT1q8mi3jIkwtpXiYnBVSQ+OYB677VSeM5bHPFbC01aR7eKztxaQqsfEZrjiHE2RywcHbGP8VbDGMnyTnnKKSQGv8AQ9Qa5lkt7a5aIEniaMgtjmcAY5f1oU5kico2Cf8ApNbT/jM9lKiSyWNzFJLlhbrll3DbeXp6+1YuViJTjfBO9TnhFK0V085N0wxpmlXGq6XPcWjR8UTd20bNgnbOc8qFRwm1doXZDIjYbDZGfej2myaWugot/bXX6njZkkiSRQVJA2ZcA8qzUnAXJHhyeXUUKcEoI7DJyyyb9Fi/k4bKbLblcfNDtGj348fSNvvU4i/UMLd+PD/yDJUZ54qULHZHurdzMmAeNkKZPsa6nHGdanqF+kX0ZjyYfNTKzZwz59KHx3SDZ1K+tWoJEdgqPxt0XO5+1L7WNuSSthbSrGe81SyhhhgmzISyTA8BAHUgHHMb1re2cMlrpljbNaw2wLluGKQvuB5npvQXTNE1WLUbOeyu5LbUWG0QwUEJO5cY8x68vOjnbKDVTo8d1qn6UtDJgdyDkqdiT0xnHTNaPgcdO2+zE/kxyatV0YtoiebfJq3poP62LJ3G3vVKB1k3Y8JztvWp0S2miigmbSP1aFSySQzhZMZ6hiAffPLFK6eLcnQ7rX9EAe1zNc6oVGCsUaou3Xmf3rOyQsufCv2rTakqT3tzJwcKtIcDiyRvyJqg9qCPDw49KpPduboYxyjCKjZnXBH/ACDNQv7Ufe0xvgZqnPagHxA/FTGdF5qwRg+VKrrW4U4JNKi70A2E0gOas6VGtzqFrb3lwYrZn4WckHuweZ32quwJY7Yoja6XP3KXDwPKjA/w+6LBlxg59NzQsT+6sPmVwaXZY7Y2Y0rW5oLQCJPpCoRkDJGDw9ds0Et1aWVIgN3YKPvtWtfs9Pq0LXs13b2YhQB0lDcQUbBjnpyA9qzds7abqSskquEYqZE8SkcsjzomRff9AMU/6uO0v+mwnluILB7OzjkNvDH4AmwGQTzPPf4rCzxKuMbE9K2On3GqzxNccdvLascxh07tmXzGMgDyzz9Kw18051G6t4AoCyMFx5Zo2ZJxTQlpZuORqTsLdmtM/XXk0smeGJVQDoQd8/INVNXMMN0yQzd4i+HiO+4579al0K+GlfrDecc0c0YXhUeRO33BNR6zrEWqmGOCx7oRsCGK4OMcuVc3GWOjoRyQzuVdgma6GPC3Prw8qvWl9fQgfpJ9Nt+X8VB4vfcE/bFNEEWMFQad3EY5DFUhnjDpDOXSTyvmRsrDtMtnqFkZdXF6UUh5+4yyhh9JJO4B32zj8Ue7RdptLv8AQrmytxNPPOoxI+wBByD9vIDFeXMig05GZM8LEe1Wyaqc0Bx/H44NP8BaxtpZbqOKMoZGYKoI2yTtW5i1DX9CRBqNpa3doq8Pe2rcLKQDgcOOuAOXWgHYDT2vLz9dcyq0VsRwxndmfz9h+9F+0PaKyfXbHTkkEs0M4kdARwciME9GAPEPLHrR9HjcU20K/I5lOahF9Dez+lxXsUl5dgNliERjkZ5knzojq2i2r2haKNY5VUkPGME488UI0XtBa2kFzasrzRcbCOSNQcHODnf0zU992igNqUhSXiwQpI5e+/Kmfptr0ZkvLvt3YA8BGWAB671DKICOY+KFXNzNJMxiZQnTPX1qBuNucg+axckVvdHqsO7xx3d0ECLcMdl+KVDRF/1UqrtX5L8kz89tqes7AcOExnfwL/amv9RptQGqyVbmVDlAqnzVAP6VAy5BFOWk3Kuv2VpJ8Fd21FIRDBfssI2C5bYfOKZbWzQFmkfjduZxirPWkedWeWUlTAxwwUt9cjW3pmKkNMPWuQZHK6TtSpGuJsawJxiu8ODTq70qSnXI+WSF7YRGxCyD/wC+3neNj6kbg/ihptbcEcETKV5lnLM34A/FXabJyo/8jJW2+BSWkwqW+uSOK4eE5iYp7U6W9nkGGkJHkdv2qIgY5U2q26qy+2N3Q8SnqRmnd6ajFdaq7UE8jJBLSqMcqVTRHkZ//9k="/>
          <p:cNvSpPr>
            <a:spLocks noChangeAspect="1" noChangeArrowheads="1"/>
          </p:cNvSpPr>
          <p:nvPr/>
        </p:nvSpPr>
        <p:spPr bwMode="auto">
          <a:xfrm>
            <a:off x="155575" y="-731838"/>
            <a:ext cx="1228725" cy="1533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7284" name="AutoShape 4" descr="data:image/jpg;base64,/9j/4AAQSkZJRgABAQAAAQABAAD/2wBDAAkGBwgHBgkIBwgKCgkLDRYPDQwMDRsUFRAWIB0iIiAdHx8kKDQsJCYxJx8fLT0tMTU3Ojo6Iys/RD84QzQ5Ojf/2wBDAQoKCg0MDRoPDxo3JR8lNzc3Nzc3Nzc3Nzc3Nzc3Nzc3Nzc3Nzc3Nzc3Nzc3Nzc3Nzc3Nzc3Nzc3Nzc3Nzc3Nzf/wAARCACwAJ4DASIAAhEBAxEB/8QAHAAAAgIDAQEAAAAAAAAAAAAABQYEBwECAwAI/8QANhAAAgEDAwMDAwMDAwMFAAAAAQIDAAQRBRIhBjFBEyJRMmFxFIGRobHBI0JiB0NSJDPR4fH/xAAZAQADAQEBAAAAAAAAAAAAAAABAgMEAAX/xAAsEQACAgEDAgUDBAMAAAAAAAAAAQIDERIhMTJBBBMiUXEzYbEjgcHhkfDx/9oADAMBAAIRAxEAPwAh0fJB6IWd1AIBHP27Uw3BV5CYiCAByPNVz0vdH6SR8/0FPumyb1CMfuK2M8pnC7YtGwPzS7qhkdlt0ztJ9w+KaZ0EZk9QdjxQ+3sXlkLsASxya44VbmwSKP1CGUNwcDsaTOpdH2H9TCEwT7mQ/PyPFW7qVhmIR9sc0k9RaU0MbSxAg45AHBoSSawUhJxewj2VuXQBlwPGK7mz2kECiNtD6ciqR7JOxP8AtqcbQgMCPcDgkdq5LCwM57kXTrePDFxzjP8ASummKkN2yqo9x4z8mu8MD278LuDDtQ+VpYrrcFIYNkD96YXkNXOnO67njB4+PFKOtWoj7cE9hVhWJuJ7ZHZOSvPNL+vWgMh3gb+wwP70sllBhLSxEELFsDmp1rp/qNhgcUY03SDJIZNp74GabtK0JISZJ1UsPB7CkjArO99hTs9DeRcxxgrjljwK7vpMVuoMnvc9gp4NOU5RE2RxlyPJ+n9qGzwGRDIygs3+KokRc2xX2At6ZVVUnAwO1cryXdKSvbP81OezdZWLAnnjmtBZMx7eM81zQU/cDXZzGwI7igx70x6lD6UeGxml1/qNQsNVPA+9P3wWUj7f4FP1jqB2xlCcgA4Hmqc0m79OU88EVZXTExaGNmHJWqxeTLZHSx/cJcokgGBjual29uojATH+ahWTK0ccQHAUZ/ejEMRAwBwO1ERIhzWYfOTkmgeqaX6iFNm78U4FAFy3FBdcvoraCQ8HA7/NE5lZ6jpkVm59QhVb58GuFo0Mji3LgsvCH5pW6u1y8v7xgXYICQAOAP2oZYS3UkgKsxcYwN2KXXvgoqm45LLjh5GVBx9+aBatbGK7yVbv+aK6LM6oiyMGDc4PeiGrWkbtG4HIXtTE08HTSQJbQEKeOO1DL6wmvr0oi4XjP4pm0W2BgHHHkZr2oFLeI7Vx84rgA6w0+3twoJUN275wKJyWYlTETqV8/JpXv7yWKMem+wt/ap+gajJ6gV2zxXHE2axwuMCoptcoVx25pnR4pYxnjPmotzaDOV5ooAlXdmRMGHY11trNXDFsdsc0fuLUEe4DioWq4tNPYIMFz7Mff5rjivepCiSye4YzhQPilUnmjvULHdtJ8nFAjWe17m+hek72e4zKF7nirg6bgH6aEHjAxVTaOnqXyL5PFXTokQRUXjAA4p6ukl4jkZ7FSrsV/amG3bbECx7CgmnqWUEDjvXbWtSS2tykZ55yfjinM6PanqyRhsuFUDz5pA6n6kUI0aLklSQT2qJ1BqzKjsz4z5LUgajrbPPjLOuMd8UHLA8YOTOGpN+pmeUe0sc+0cVN0SPa6FiDngg0Fkvt54QAfnNEtCn9SQ5HC44pFJN7FpRkoj3pJAdFdcgcZApnFss8g3YKjgUr6HJEbyJXOATyM96fNOgWRiyjjNVZlJVlaJBbgqODQbXSgAXHY5ptFv8A+nRaUuqHjtELOV3Z80DhG1V2lusMcDPfFS9OuLWB1CE7+xzQLUdahMpycDzgUMbXIw67VYDPnFc2OoNlirrMcZ2kjHyBRPTtVSf2Mcg1V8OrLLwPbz5olp18ROuG9o5yDRTQrg0WRLGCSfGM0vdQk/pWBHblfxRXTb8XNvsbhgOPxQvWPdBID/41wqKu6gz6goLR7qNcNn70CNZ7Oo9CnoDPS6btUU4zirk0dN4UAck4qo+kQBqJzVxdNYeQsT7VH9apX0me/qGCe4W0tcqDx5z3pA6l6lBSQIQzE4B8A0xdY3Dx2BEZO3nOPNU9r1+A5jRs45xnODTt4ROEXJ4Rx1TUJJyxdyxJ75oHIQzZFZZ3k5JrXY2exrPJ5NsIqJrRjQLgwSk7AwPg0NAAPvHFHtC05n2NtO1jkfijWvUCyS07lkdJ6fDOFmkRQ7DI/irB02xWNBjJpQ0OzaO3T0lIOQB9uKsLTozFAqk5IHNXMGTLxnYBjxSP1zpv622OGKsOVI/FP8uQO9LHUKYQ4Ga4KZ89ahA0dxMJMl180PZQAC3mj3VoMerSqpxwM4pckYjNTlg11rKOyYXlSf5qfaT+iwZWP80FDsPNd4bpl7nilUkNKDaHvSNYJnHu2lO2aZ73E9uJB2dcgmqwtp/UYFTyTkn4qwtHuTdaUyP9cYAz9vFWzkyTWGJHU0RXf9jSwacuqEJSTjsaTj3qNq3NVDzEP9Nn072Q/bj7VcvTCGO0VmHLAE1S+hZe/SMcFyM1eWkKEtlUAcAVSHBnu6gJ11ctFAqqO68/aql1KxUyGTJUHkk9quLq+3t7mJI5bgIyA5Xv/NJFnoUPrtqWrzl7KNtsUPI/UuOfTX4HHJ8CkvmoRy/+v2DTnVsCtG6dSezN7dkWloBxPKpJkPlY1/3mpqzaUu2HTenVlYH3XGolnZvvtUhR+OfzR6L9TeF5bkw7cbY4YuEiXwqr4FGtG0JWA3QFiW3AkY/tUY0Ss3tf7dv7KO9Rfp/yKiaVp2qobe60eC0mk/8AburHcvpH/nGTgj8Ypj0jpKW0t4knYEQnkr2YfI/NM1rp0cU+1LdHOOWI5WjIiWOMIwP08E0NPkTWl+l7fDFdjti0+UBLCZzdJEiFUAxinKz9sYB57c0H021BuC7bfyKYEgAUYNbDOYmwV4pX6nfbayEfUBxTV6WODyKX+o4EKvu7baBx826288mozySAgs3NCJSc80769ap+quWC+0E9hxSZdYDnAqU0bKZZ2I9ZFerFSNBNspWifcven/pKYSRyL8pmq3ifawPgU9dFtiRvhlBq1bMniI9zXqgfWPBPakQ96fuqzyxpBbvXWjeG4YxdLLnUlL984FXdpDgWiE9wCfzzVL9ORH9fB+VJ+9XBprhBEreVLYP5zTx4IWvLA91b3GoX7qDtDEmSTGdqDuf2FKvUVwbi/RY32Wtum21tycEDgkn7nkn8066sqQ6ZK8chVro7eD2TPP8AJ/pSc+hS3F4HtwZAzZIU85+TWev9W12PhbL+X/A79EdL5fIV0uFiYWQOqOMg4896ebH1LaAAksTwcDH70Es7O4srKCPayMh3HI7imFVedEZCx5BwPNaiJ1hg9OZHj5VvqwaJmNZGK/8AEn/4rhOBFGkgXBx9IHc1J0xDJl2JJKZxWbxO6j8opX3+GbWMJX2gZ5/ii8QIHNcLWH02J+amCrNk8GpXiljq0OtnOyLlscZ7U1UJ1tFeFw4yMc0EwtHz1eySS+sSCFLk4+cUs6ykMdwypnG0Hj8Uza5by6Zqdwm8iBssg8c0nX0u9sbsk8102WpW5ErFZrFQNhkU6dDzbplQ59qkftikumjoaUrqDqc/RT1vDI3rMAp1Y4w34pDNOHWEvuYD5pPPemt5B4dYiOPTa7ryP52rz+cVZ1ufVnRV3ZBA4HjsKrXpQZvVPnYmPyTgVZGhus088u7JUO342jAoXWeXTKXsiGnVYka6opu9SlihAMceEUZwMD/7ozpelJFgKuZB/wBzyKBaSksdwRKzbT7i7+c05220AFRjJzkHvT1RVdaj7InJuUmzK2pZEMjbscEY71LshEh2hAAOBxWjkvyuePFb2+7HHB84pjkiTOIZSImyrnJXjxUrT4gFd/8AyPt/FQ9qSvu/7je1ft96LwxiNAq9gMCsc35l6XaP5f8AX5LJYhn3/BnaK2FexWQK0E0jx4FDdUwYnz8cUSf6aDas5AK+CKaIJlPf9RNNSW0aSNwHiOcfIxVUzxjAIK/er66ktEnWQMgIZSDx9qpDWrBrO5YBSEJ/g11i7lfDy7AysVmsVA2GaO9IyGPVQPBU0Cor0+2y+Rh5YLTR5Et6GTOqpS1ww/5Gl00Z6ifN0RQc0ZvcWlYgh26UOJAR3Kfxj/8AacOnnYSarGpbAtuMeSxGaSumn9N4pG+kRZP8k/4FP/S8PpvMj+2S4jkTnnkjI/qKTxX0G/8AeSEPqm2kiSW5eKaNtm7ILcjvTzpsSqAFOSefxQPSLWUQR4IbLEsKZbQLEuPadw8CtJAlemGrJURgYIBrUNk8GvH/AFzsB48mo3W+Wtt2+EVhDU/sSNNTe7SsMjOFJ/vRIVwtYwkYUdhXcUlVeiO+7fPydKWr47GazmsV6qgMOfaaBamwYk57CjchwhP2pW1CTgnPk8U0RJbgfUI1lhkVu+OKqnrPT/8AQkkAbhuMjvxVn3sv+mX7ikXqiQPb5zuGSSDTvg6Lw0VZWKkXiqk7BPp8VHrKz0U8rJmp2lyencIfhwcVArtattmQ/cUVyCSzFkvWX33ZP5odUm/bdcN+ajV0uToLEUNegAvFECD9Jz+KsHSZPVuERcq6kMGBpA0LK2SvkjKsM/2/zT/0pCZIoy5znnNXSTjh8GCbanlD5Aikb1XGecKO1TYdhxyDnsF5NbaYFMQAx2ozAABkAA/YVl8q+HphJY+/JTXB7tbkBLKaXllMYHz3NTI7Pbj3dvAqWK9imrq0PU3l+50pKW3Ywq4GB2rOK9WM1YTg9WSa1zWM1wMnC9k2Rk/alC8kLtwRz96Z9UZkgY/7cUiahKyEkA08RCLfuVVthz4xSL1BcnkFQfbz96P3+pCN/Syct5zSZr8u4vg+7BAotjRWWKNw2+VjXKtm7mtazN7norZHq2jOGB+9a1sn1DNALN5zmZvzXKtnOWJ+a1os5cDhoSCawgX5YqTVlaJGsCxqn0iq26TfdaBR3jcn+lWXobB0U1pjujzretjtpTbUGfNG4XyKXLGTgD7UXgl4oMVMKqeKzkVESYYrYy80uBiRuFa7q4GXitfUo4FZIzWN1cPUr3qV2AHSZRIuCMih0+nW753Rqfn21N9Uea0eQc0Q4FfUeldLueXtl3fKjBpT1roOzkhZYQwJ5yDzVluwyaH3JyCFxXYAfO2u9JXmmuxVSyDzS2ylSQRg19F6tp8dwrBgCcHjxVTdV9PehK8kQ2gZNJOv2NNV++JCXWyjnPxXiuDg963xtjLfNRNZzPesV6vVxwx9KTbJtmeGb/FWjocm2LANU7o03pXKnOPdVp6VOvoxMCOQOK0VvKMF6xLI8WUwwPPFF4puKWbGdQBzRKO5GeaLJIOCbtzW/rfehK3AOMAV0FyK4OQiZqyJagCYHsaz6wHeuATvUrIkqD64Pmvet8GuOJpk4qPJMVrg0+PNRp5x81wcnWW65OTXBp9/moUzlvNaessUeCeaKAdLog9jzSxr1utxC+QCcVL1C6YElWPH3oPPdFkO9uBRAVfqli8d+yKO58VAn9p2A/TTX1FNEgeRQNzf0pQZtzE1nmsM30yclua16vV6kLH/2Q=="/>
          <p:cNvSpPr>
            <a:spLocks noChangeAspect="1" noChangeArrowheads="1"/>
          </p:cNvSpPr>
          <p:nvPr/>
        </p:nvSpPr>
        <p:spPr bwMode="auto">
          <a:xfrm>
            <a:off x="155575" y="-525463"/>
            <a:ext cx="990600" cy="1104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2710" name="Picture 6" descr="http://c.photoshelter.com/img-get/I0000.LA4F5S3YA0/s"/>
          <p:cNvPicPr>
            <a:picLocks noChangeAspect="1" noChangeArrowheads="1"/>
          </p:cNvPicPr>
          <p:nvPr/>
        </p:nvPicPr>
        <p:blipFill>
          <a:blip r:embed="rId3" cstate="print"/>
          <a:srcRect r="12000" b="18072"/>
          <a:stretch>
            <a:fillRect/>
          </a:stretch>
        </p:blipFill>
        <p:spPr bwMode="auto">
          <a:xfrm>
            <a:off x="798901" y="2730585"/>
            <a:ext cx="1719447" cy="1062923"/>
          </a:xfrm>
          <a:prstGeom prst="rect">
            <a:avLst/>
          </a:prstGeom>
          <a:noFill/>
          <a:ln w="38100">
            <a:solidFill>
              <a:srgbClr val="0066FF"/>
            </a:solidFill>
          </a:ln>
        </p:spPr>
      </p:pic>
      <p:sp>
        <p:nvSpPr>
          <p:cNvPr id="11" name="Rectangle 10"/>
          <p:cNvSpPr/>
          <p:nvPr/>
        </p:nvSpPr>
        <p:spPr>
          <a:xfrm>
            <a:off x="2645770" y="2658240"/>
            <a:ext cx="2438400" cy="1200329"/>
          </a:xfrm>
          <a:prstGeom prst="rect">
            <a:avLst/>
          </a:prstGeom>
        </p:spPr>
        <p:txBody>
          <a:bodyPr wrap="square">
            <a:spAutoFit/>
          </a:bodyPr>
          <a:lstStyle/>
          <a:p>
            <a:r>
              <a:rPr lang="en-US" sz="2400" dirty="0" smtClean="0"/>
              <a:t>Central line</a:t>
            </a:r>
          </a:p>
          <a:p>
            <a:r>
              <a:rPr lang="en-US" sz="2400" dirty="0" smtClean="0"/>
              <a:t>insertion</a:t>
            </a:r>
          </a:p>
          <a:p>
            <a:r>
              <a:rPr lang="en-US" sz="2400" dirty="0" smtClean="0"/>
              <a:t>practices (CLIP)</a:t>
            </a:r>
            <a:endParaRPr lang="en-US" sz="2400" dirty="0"/>
          </a:p>
        </p:txBody>
      </p:sp>
      <p:pic>
        <p:nvPicPr>
          <p:cNvPr id="72712" name="Picture 8" descr="http://t3.gstatic.com/images?q=tbn:ANd9GcS8YyeACQAT_A_BYR_DnDDi1H2Y8BDOzDrdo3cE9EOG3mroXtmV"/>
          <p:cNvPicPr>
            <a:picLocks noChangeAspect="1" noChangeArrowheads="1"/>
          </p:cNvPicPr>
          <p:nvPr/>
        </p:nvPicPr>
        <p:blipFill>
          <a:blip r:embed="rId4" cstate="print"/>
          <a:srcRect/>
          <a:stretch>
            <a:fillRect/>
          </a:stretch>
        </p:blipFill>
        <p:spPr bwMode="auto">
          <a:xfrm>
            <a:off x="6687248" y="3489578"/>
            <a:ext cx="1812173" cy="1201550"/>
          </a:xfrm>
          <a:prstGeom prst="rect">
            <a:avLst/>
          </a:prstGeom>
          <a:noFill/>
          <a:ln w="38100">
            <a:solidFill>
              <a:srgbClr val="0066FF"/>
            </a:solidFill>
          </a:ln>
        </p:spPr>
      </p:pic>
      <p:sp>
        <p:nvSpPr>
          <p:cNvPr id="13" name="Rectangle 12"/>
          <p:cNvSpPr/>
          <p:nvPr/>
        </p:nvSpPr>
        <p:spPr>
          <a:xfrm>
            <a:off x="5032940" y="3493950"/>
            <a:ext cx="1622691" cy="1200329"/>
          </a:xfrm>
          <a:prstGeom prst="rect">
            <a:avLst/>
          </a:prstGeom>
        </p:spPr>
        <p:txBody>
          <a:bodyPr wrap="square">
            <a:spAutoFit/>
          </a:bodyPr>
          <a:lstStyle/>
          <a:p>
            <a:r>
              <a:rPr lang="en-US" sz="2400" dirty="0" smtClean="0"/>
              <a:t>Influenza</a:t>
            </a:r>
          </a:p>
          <a:p>
            <a:r>
              <a:rPr lang="en-US" sz="2400" dirty="0" smtClean="0"/>
              <a:t>vaccination</a:t>
            </a:r>
          </a:p>
          <a:p>
            <a:r>
              <a:rPr lang="en-US" sz="2400" dirty="0" smtClean="0"/>
              <a:t>coverage</a:t>
            </a:r>
            <a:endParaRPr lang="en-US" sz="2400" dirty="0"/>
          </a:p>
        </p:txBody>
      </p:sp>
      <p:sp>
        <p:nvSpPr>
          <p:cNvPr id="9" name="Rectangle 8"/>
          <p:cNvSpPr/>
          <p:nvPr/>
        </p:nvSpPr>
        <p:spPr>
          <a:xfrm>
            <a:off x="3140440" y="5017950"/>
            <a:ext cx="2362200" cy="1200329"/>
          </a:xfrm>
          <a:prstGeom prst="rect">
            <a:avLst/>
          </a:prstGeom>
        </p:spPr>
        <p:txBody>
          <a:bodyPr wrap="square">
            <a:spAutoFit/>
          </a:bodyPr>
          <a:lstStyle/>
          <a:p>
            <a:r>
              <a:rPr lang="en-US" sz="2400" dirty="0" smtClean="0"/>
              <a:t>Antimicrobial use and resistance (AUR)</a:t>
            </a:r>
            <a:endParaRPr lang="en-US" sz="2400" dirty="0"/>
          </a:p>
        </p:txBody>
      </p:sp>
      <p:pic>
        <p:nvPicPr>
          <p:cNvPr id="106502" name="Picture 6" descr="http://t0.gstatic.com/images?q=tbn:ANd9GcSy-kcMMzEhFF1_kVXRSRmRaFyoh6kkcabJ4SHxzOxQGnfAd6KdCQ"/>
          <p:cNvPicPr>
            <a:picLocks noChangeAspect="1" noChangeArrowheads="1"/>
          </p:cNvPicPr>
          <p:nvPr/>
        </p:nvPicPr>
        <p:blipFill>
          <a:blip r:embed="rId5" cstate="print"/>
          <a:srcRect l="6982"/>
          <a:stretch>
            <a:fillRect/>
          </a:stretch>
        </p:blipFill>
        <p:spPr bwMode="auto">
          <a:xfrm>
            <a:off x="1146174" y="4960898"/>
            <a:ext cx="1865265" cy="1334415"/>
          </a:xfrm>
          <a:prstGeom prst="rect">
            <a:avLst/>
          </a:prstGeom>
          <a:noFill/>
          <a:ln w="38100">
            <a:solidFill>
              <a:srgbClr val="0066FF"/>
            </a:solidFill>
          </a:ln>
        </p:spPr>
      </p:pic>
    </p:spTree>
    <p:extLst>
      <p:ext uri="{BB962C8B-B14F-4D97-AF65-F5344CB8AC3E}">
        <p14:creationId xmlns:p14="http://schemas.microsoft.com/office/powerpoint/2010/main" val="50700130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3" descr="http://t1.gstatic.com/images?q=tbn:3EXRlokEcJj1TM:http://www.liquidation.com/shared/auction/images/photos/16817/16816505.jpg">
            <a:hlinkClick r:id="rId4"/>
          </p:cNvPr>
          <p:cNvPicPr>
            <a:picLocks noChangeAspect="1" noChangeArrowheads="1"/>
          </p:cNvPicPr>
          <p:nvPr/>
        </p:nvPicPr>
        <p:blipFill>
          <a:blip r:embed="rId5" cstate="print"/>
          <a:srcRect/>
          <a:stretch>
            <a:fillRect/>
          </a:stretch>
        </p:blipFill>
        <p:spPr bwMode="auto">
          <a:xfrm>
            <a:off x="1066800" y="3939909"/>
            <a:ext cx="422032" cy="685801"/>
          </a:xfrm>
          <a:prstGeom prst="rect">
            <a:avLst/>
          </a:prstGeom>
          <a:noFill/>
          <a:ln w="19050">
            <a:solidFill>
              <a:schemeClr val="tx1"/>
            </a:solidFill>
          </a:ln>
        </p:spPr>
      </p:pic>
      <p:sp>
        <p:nvSpPr>
          <p:cNvPr id="20" name="TextBox 19"/>
          <p:cNvSpPr txBox="1"/>
          <p:nvPr/>
        </p:nvSpPr>
        <p:spPr>
          <a:xfrm>
            <a:off x="352270" y="2182310"/>
            <a:ext cx="1983700" cy="333168"/>
          </a:xfrm>
          <a:prstGeom prst="rect">
            <a:avLst/>
          </a:prstGeom>
          <a:noFill/>
        </p:spPr>
        <p:txBody>
          <a:bodyPr wrap="square" rtlCol="0">
            <a:spAutoFit/>
          </a:bodyPr>
          <a:lstStyle/>
          <a:p>
            <a:pPr algn="ctr">
              <a:lnSpc>
                <a:spcPts val="1800"/>
              </a:lnSpc>
            </a:pPr>
            <a:r>
              <a:rPr lang="en-US" sz="2000" b="1" dirty="0" smtClean="0"/>
              <a:t>Paper Records</a:t>
            </a:r>
            <a:endParaRPr lang="en-US" sz="2000" b="1" dirty="0"/>
          </a:p>
        </p:txBody>
      </p:sp>
      <p:sp>
        <p:nvSpPr>
          <p:cNvPr id="25" name="TextBox 24"/>
          <p:cNvSpPr txBox="1"/>
          <p:nvPr/>
        </p:nvSpPr>
        <p:spPr>
          <a:xfrm>
            <a:off x="3886200" y="4378370"/>
            <a:ext cx="1447800" cy="804066"/>
          </a:xfrm>
          <a:prstGeom prst="rect">
            <a:avLst/>
          </a:prstGeom>
          <a:noFill/>
        </p:spPr>
        <p:txBody>
          <a:bodyPr wrap="square" rtlCol="0">
            <a:spAutoFit/>
          </a:bodyPr>
          <a:lstStyle/>
          <a:p>
            <a:pPr algn="ctr">
              <a:lnSpc>
                <a:spcPts val="1800"/>
              </a:lnSpc>
            </a:pPr>
            <a:r>
              <a:rPr lang="en-US" sz="2000" b="1" dirty="0" smtClean="0"/>
              <a:t>NHSN </a:t>
            </a:r>
          </a:p>
          <a:p>
            <a:pPr algn="ctr">
              <a:lnSpc>
                <a:spcPts val="1800"/>
              </a:lnSpc>
            </a:pPr>
            <a:r>
              <a:rPr lang="en-US" sz="2000" b="1" dirty="0" smtClean="0"/>
              <a:t>web interface</a:t>
            </a:r>
            <a:endParaRPr lang="en-US" sz="2000" b="1" dirty="0"/>
          </a:p>
        </p:txBody>
      </p:sp>
      <p:sp>
        <p:nvSpPr>
          <p:cNvPr id="35" name="TextBox 34"/>
          <p:cNvSpPr txBox="1"/>
          <p:nvPr/>
        </p:nvSpPr>
        <p:spPr>
          <a:xfrm>
            <a:off x="533400" y="6106536"/>
            <a:ext cx="5105400" cy="417422"/>
          </a:xfrm>
          <a:prstGeom prst="rect">
            <a:avLst/>
          </a:prstGeom>
          <a:noFill/>
        </p:spPr>
        <p:txBody>
          <a:bodyPr wrap="square" rtlCol="0">
            <a:spAutoFit/>
          </a:bodyPr>
          <a:lstStyle/>
          <a:p>
            <a:pPr algn="ctr">
              <a:lnSpc>
                <a:spcPts val="2500"/>
              </a:lnSpc>
            </a:pPr>
            <a:r>
              <a:rPr lang="en-US" sz="2500" b="1" dirty="0" smtClean="0"/>
              <a:t>Hospital</a:t>
            </a:r>
            <a:endParaRPr lang="en-US" sz="2500" b="1" dirty="0"/>
          </a:p>
        </p:txBody>
      </p:sp>
      <p:sp>
        <p:nvSpPr>
          <p:cNvPr id="38" name="Rectangle 37"/>
          <p:cNvSpPr/>
          <p:nvPr/>
        </p:nvSpPr>
        <p:spPr bwMode="auto">
          <a:xfrm>
            <a:off x="533400" y="2182310"/>
            <a:ext cx="5105400" cy="4307180"/>
          </a:xfrm>
          <a:prstGeom prst="rect">
            <a:avLst/>
          </a:prstGeom>
          <a:noFill/>
          <a:ln w="317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dirty="0" smtClean="0">
              <a:ln>
                <a:noFill/>
              </a:ln>
              <a:solidFill>
                <a:srgbClr val="000000"/>
              </a:solidFill>
              <a:effectLst/>
            </a:endParaRPr>
          </a:p>
        </p:txBody>
      </p:sp>
      <p:sp>
        <p:nvSpPr>
          <p:cNvPr id="22" name="TextBox 21"/>
          <p:cNvSpPr txBox="1"/>
          <p:nvPr/>
        </p:nvSpPr>
        <p:spPr>
          <a:xfrm>
            <a:off x="457200" y="5198740"/>
            <a:ext cx="1905000" cy="945131"/>
          </a:xfrm>
          <a:prstGeom prst="rect">
            <a:avLst/>
          </a:prstGeom>
          <a:noFill/>
        </p:spPr>
        <p:txBody>
          <a:bodyPr wrap="square" rtlCol="0">
            <a:spAutoFit/>
          </a:bodyPr>
          <a:lstStyle/>
          <a:p>
            <a:pPr algn="ctr">
              <a:lnSpc>
                <a:spcPts val="2200"/>
              </a:lnSpc>
            </a:pPr>
            <a:r>
              <a:rPr lang="en-US" sz="2000" b="1" dirty="0" smtClean="0"/>
              <a:t>Disparate</a:t>
            </a:r>
          </a:p>
          <a:p>
            <a:pPr algn="ctr">
              <a:lnSpc>
                <a:spcPts val="2200"/>
              </a:lnSpc>
            </a:pPr>
            <a:r>
              <a:rPr lang="en-US" sz="2000" b="1" dirty="0" smtClean="0"/>
              <a:t>Electronic</a:t>
            </a:r>
          </a:p>
          <a:p>
            <a:pPr algn="ctr">
              <a:lnSpc>
                <a:spcPts val="2200"/>
              </a:lnSpc>
            </a:pPr>
            <a:r>
              <a:rPr lang="en-US" sz="2000" b="1" dirty="0" smtClean="0"/>
              <a:t>Data Sources</a:t>
            </a:r>
            <a:endParaRPr lang="en-US" sz="2000" b="1" dirty="0"/>
          </a:p>
        </p:txBody>
      </p:sp>
      <p:sp>
        <p:nvSpPr>
          <p:cNvPr id="29" name="Rectangle 28"/>
          <p:cNvSpPr/>
          <p:nvPr/>
        </p:nvSpPr>
        <p:spPr bwMode="auto">
          <a:xfrm>
            <a:off x="5715000" y="3741290"/>
            <a:ext cx="3124200" cy="2743200"/>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800"/>
              </a:lnSpc>
              <a:spcBef>
                <a:spcPct val="0"/>
              </a:spcBef>
              <a:spcAft>
                <a:spcPct val="0"/>
              </a:spcAft>
              <a:buClrTx/>
              <a:buSzTx/>
              <a:buFontTx/>
              <a:buNone/>
              <a:tabLst/>
            </a:pPr>
            <a:endParaRPr kumimoji="0" lang="en-US" sz="2000" b="0" i="0" u="none" strike="noStrike" cap="none" normalizeH="0" dirty="0" smtClean="0">
              <a:ln>
                <a:noFill/>
              </a:ln>
              <a:solidFill>
                <a:schemeClr val="bg2"/>
              </a:solidFill>
              <a:effectLst/>
            </a:endParaRPr>
          </a:p>
          <a:p>
            <a:pPr marR="0" algn="l"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dirty="0" smtClean="0">
                <a:ln>
                  <a:noFill/>
                </a:ln>
                <a:effectLst/>
              </a:rPr>
              <a:t>Manual processes are used to prepare and submit records to NHSN, even when healthcare data are available in electronic form</a:t>
            </a:r>
          </a:p>
        </p:txBody>
      </p:sp>
      <p:sp>
        <p:nvSpPr>
          <p:cNvPr id="31" name="TextBox 30"/>
          <p:cNvSpPr txBox="1"/>
          <p:nvPr/>
        </p:nvSpPr>
        <p:spPr>
          <a:xfrm rot="20046044">
            <a:off x="5569211" y="2501236"/>
            <a:ext cx="1902151" cy="573234"/>
          </a:xfrm>
          <a:prstGeom prst="rect">
            <a:avLst/>
          </a:prstGeom>
          <a:noFill/>
        </p:spPr>
        <p:txBody>
          <a:bodyPr wrap="square" rtlCol="0">
            <a:spAutoFit/>
          </a:bodyPr>
          <a:lstStyle/>
          <a:p>
            <a:pPr algn="ctr">
              <a:lnSpc>
                <a:spcPts val="1800"/>
              </a:lnSpc>
            </a:pPr>
            <a:r>
              <a:rPr lang="en-US" sz="2000" b="1" dirty="0" smtClean="0"/>
              <a:t>Data submitted via</a:t>
            </a:r>
          </a:p>
        </p:txBody>
      </p:sp>
      <p:sp>
        <p:nvSpPr>
          <p:cNvPr id="46" name="TextBox 45"/>
          <p:cNvSpPr txBox="1"/>
          <p:nvPr/>
        </p:nvSpPr>
        <p:spPr>
          <a:xfrm rot="20040656">
            <a:off x="5666599" y="2964089"/>
            <a:ext cx="2240362" cy="573234"/>
          </a:xfrm>
          <a:prstGeom prst="rect">
            <a:avLst/>
          </a:prstGeom>
          <a:noFill/>
        </p:spPr>
        <p:txBody>
          <a:bodyPr wrap="square" rtlCol="0">
            <a:spAutoFit/>
          </a:bodyPr>
          <a:lstStyle/>
          <a:p>
            <a:pPr algn="ctr">
              <a:lnSpc>
                <a:spcPts val="1800"/>
              </a:lnSpc>
            </a:pPr>
            <a:r>
              <a:rPr lang="en-US" sz="2000" b="1" dirty="0" smtClean="0"/>
              <a:t>secure Internet </a:t>
            </a:r>
          </a:p>
          <a:p>
            <a:pPr algn="ctr">
              <a:lnSpc>
                <a:spcPts val="1800"/>
              </a:lnSpc>
            </a:pPr>
            <a:r>
              <a:rPr lang="en-US" sz="2000" b="1" dirty="0" smtClean="0"/>
              <a:t>connection</a:t>
            </a:r>
            <a:endParaRPr lang="en-US" sz="2000" b="1" dirty="0"/>
          </a:p>
        </p:txBody>
      </p:sp>
      <p:pic>
        <p:nvPicPr>
          <p:cNvPr id="28" name="Picture 15" descr="C:\Users\Joy Kuhl\AppData\Local\Microsoft\Windows\Temporary Internet Files\Content.IE5\V8P0HQ5U\MPj04016190000[1].jpg"/>
          <p:cNvPicPr>
            <a:picLocks noChangeAspect="1" noChangeArrowheads="1"/>
          </p:cNvPicPr>
          <p:nvPr/>
        </p:nvPicPr>
        <p:blipFill>
          <a:blip r:embed="rId6" cstate="print"/>
          <a:srcRect/>
          <a:stretch>
            <a:fillRect/>
          </a:stretch>
        </p:blipFill>
        <p:spPr bwMode="auto">
          <a:xfrm>
            <a:off x="709650" y="2577532"/>
            <a:ext cx="914874" cy="106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 name="Picture 3"/>
          <p:cNvPicPr>
            <a:picLocks noChangeAspect="1" noChangeArrowheads="1"/>
          </p:cNvPicPr>
          <p:nvPr/>
        </p:nvPicPr>
        <p:blipFill>
          <a:blip r:embed="rId7" cstate="print"/>
          <a:srcRect/>
          <a:stretch>
            <a:fillRect/>
          </a:stretch>
        </p:blipFill>
        <p:spPr bwMode="auto">
          <a:xfrm>
            <a:off x="3962400" y="3081543"/>
            <a:ext cx="1371600" cy="1175658"/>
          </a:xfrm>
          <a:prstGeom prst="rect">
            <a:avLst/>
          </a:prstGeom>
          <a:noFill/>
          <a:ln w="19050">
            <a:solidFill>
              <a:schemeClr val="tx1"/>
            </a:solidFill>
            <a:miter lim="800000"/>
            <a:headEnd/>
            <a:tailEnd/>
          </a:ln>
        </p:spPr>
      </p:pic>
      <p:pic>
        <p:nvPicPr>
          <p:cNvPr id="34" name="Picture 15" descr="See full size image">
            <a:hlinkClick r:id="rId8"/>
          </p:cNvPr>
          <p:cNvPicPr>
            <a:picLocks noChangeAspect="1" noChangeArrowheads="1"/>
          </p:cNvPicPr>
          <p:nvPr/>
        </p:nvPicPr>
        <p:blipFill>
          <a:blip r:embed="rId9" cstate="print"/>
          <a:srcRect l="19394" r="38788"/>
          <a:stretch>
            <a:fillRect/>
          </a:stretch>
        </p:blipFill>
        <p:spPr bwMode="auto">
          <a:xfrm>
            <a:off x="694660" y="4485460"/>
            <a:ext cx="524540" cy="734860"/>
          </a:xfrm>
          <a:prstGeom prst="rect">
            <a:avLst/>
          </a:prstGeom>
          <a:noFill/>
          <a:ln w="19050">
            <a:solidFill>
              <a:schemeClr val="tx1"/>
            </a:solidFill>
          </a:ln>
        </p:spPr>
      </p:pic>
      <p:pic>
        <p:nvPicPr>
          <p:cNvPr id="37" name="Picture 11" descr="http://t2.gstatic.com/images?q=tbn:ADWK9Xf6O-HH2M:http://www.istockphoto.com/file_thumbview_approve/1764806/2/istockphoto_1764806-computer-towers.jpg">
            <a:hlinkClick r:id="rId10"/>
          </p:cNvPr>
          <p:cNvPicPr>
            <a:picLocks noChangeAspect="1" noChangeArrowheads="1"/>
          </p:cNvPicPr>
          <p:nvPr/>
        </p:nvPicPr>
        <p:blipFill>
          <a:blip r:embed="rId11" cstate="print"/>
          <a:srcRect l="15610" t="8649" r="15610" b="8649"/>
          <a:stretch>
            <a:fillRect/>
          </a:stretch>
        </p:blipFill>
        <p:spPr bwMode="auto">
          <a:xfrm>
            <a:off x="1383350" y="4488908"/>
            <a:ext cx="674050" cy="731412"/>
          </a:xfrm>
          <a:prstGeom prst="rect">
            <a:avLst/>
          </a:prstGeom>
          <a:noFill/>
          <a:ln w="19050">
            <a:solidFill>
              <a:schemeClr val="tx1"/>
            </a:solidFill>
          </a:ln>
        </p:spPr>
      </p:pic>
      <p:sp>
        <p:nvSpPr>
          <p:cNvPr id="39" name="Curved Left Arrow 38"/>
          <p:cNvSpPr/>
          <p:nvPr/>
        </p:nvSpPr>
        <p:spPr bwMode="auto">
          <a:xfrm rot="16638623">
            <a:off x="2514223" y="1504225"/>
            <a:ext cx="759780" cy="2910847"/>
          </a:xfrm>
          <a:prstGeom prst="curvedLeftArrow">
            <a:avLst>
              <a:gd name="adj1" fmla="val 28409"/>
              <a:gd name="adj2" fmla="val 50000"/>
              <a:gd name="adj3" fmla="val 25000"/>
            </a:avLst>
          </a:prstGeom>
          <a:solidFill>
            <a:schemeClr val="bg2"/>
          </a:solidFill>
          <a:ln w="31750" cap="flat" cmpd="sng" algn="ctr">
            <a:solidFill>
              <a:srgbClr val="33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charset="0"/>
            </a:endParaRPr>
          </a:p>
        </p:txBody>
      </p:sp>
      <p:sp>
        <p:nvSpPr>
          <p:cNvPr id="48" name="Rectangle 47"/>
          <p:cNvSpPr/>
          <p:nvPr/>
        </p:nvSpPr>
        <p:spPr>
          <a:xfrm>
            <a:off x="1751350" y="3209831"/>
            <a:ext cx="2286000" cy="1323439"/>
          </a:xfrm>
          <a:prstGeom prst="rect">
            <a:avLst/>
          </a:prstGeom>
        </p:spPr>
        <p:txBody>
          <a:bodyPr wrap="square">
            <a:spAutoFit/>
          </a:bodyPr>
          <a:lstStyle/>
          <a:p>
            <a:pPr lvl="0">
              <a:spcBef>
                <a:spcPct val="0"/>
              </a:spcBef>
            </a:pPr>
            <a:r>
              <a:rPr lang="en-US" sz="2000" b="1" dirty="0" smtClean="0">
                <a:latin typeface="+Body"/>
              </a:rPr>
              <a:t>Manual methods:</a:t>
            </a:r>
          </a:p>
          <a:p>
            <a:pPr lvl="0">
              <a:spcBef>
                <a:spcPct val="0"/>
              </a:spcBef>
              <a:buFont typeface="Arial" pitchFamily="34" charset="0"/>
              <a:buChar char="•"/>
            </a:pPr>
            <a:r>
              <a:rPr lang="en-US" sz="2000" b="1" dirty="0" smtClean="0">
                <a:latin typeface="+Body"/>
              </a:rPr>
              <a:t> case finding</a:t>
            </a:r>
          </a:p>
          <a:p>
            <a:pPr lvl="0">
              <a:spcBef>
                <a:spcPct val="0"/>
              </a:spcBef>
              <a:buFont typeface="Arial" pitchFamily="34" charset="0"/>
              <a:buChar char="•"/>
            </a:pPr>
            <a:r>
              <a:rPr lang="en-US" sz="2000" b="1" dirty="0" smtClean="0">
                <a:latin typeface="+Body"/>
              </a:rPr>
              <a:t> data collection</a:t>
            </a:r>
          </a:p>
          <a:p>
            <a:pPr lvl="0">
              <a:spcBef>
                <a:spcPct val="0"/>
              </a:spcBef>
              <a:buFont typeface="Arial" pitchFamily="34" charset="0"/>
              <a:buChar char="•"/>
            </a:pPr>
            <a:r>
              <a:rPr lang="en-US" sz="2000" b="1" dirty="0" smtClean="0">
                <a:latin typeface="+Body"/>
              </a:rPr>
              <a:t> data entry</a:t>
            </a:r>
          </a:p>
        </p:txBody>
      </p:sp>
      <p:sp>
        <p:nvSpPr>
          <p:cNvPr id="56" name="Curved Left Arrow 55"/>
          <p:cNvSpPr/>
          <p:nvPr/>
        </p:nvSpPr>
        <p:spPr bwMode="auto">
          <a:xfrm rot="15341150" flipH="1">
            <a:off x="2657341" y="3246442"/>
            <a:ext cx="699621" cy="2755573"/>
          </a:xfrm>
          <a:prstGeom prst="curvedLeftArrow">
            <a:avLst>
              <a:gd name="adj1" fmla="val 28409"/>
              <a:gd name="adj2" fmla="val 50000"/>
              <a:gd name="adj3" fmla="val 25000"/>
            </a:avLst>
          </a:prstGeom>
          <a:solidFill>
            <a:schemeClr val="bg2"/>
          </a:solidFill>
          <a:ln w="31750" cap="flat" cmpd="sng" algn="ctr">
            <a:solidFill>
              <a:srgbClr val="33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charset="0"/>
            </a:endParaRPr>
          </a:p>
        </p:txBody>
      </p:sp>
      <p:graphicFrame>
        <p:nvGraphicFramePr>
          <p:cNvPr id="124931" name="Object 3"/>
          <p:cNvGraphicFramePr>
            <a:graphicFrameLocks noChangeAspect="1"/>
          </p:cNvGraphicFramePr>
          <p:nvPr/>
        </p:nvGraphicFramePr>
        <p:xfrm>
          <a:off x="7663720" y="1833790"/>
          <a:ext cx="1295400" cy="1531938"/>
        </p:xfrm>
        <a:graphic>
          <a:graphicData uri="http://schemas.openxmlformats.org/presentationml/2006/ole">
            <mc:AlternateContent xmlns:mc="http://schemas.openxmlformats.org/markup-compatibility/2006">
              <mc:Choice xmlns:v="urn:schemas-microsoft-com:vml" Requires="v">
                <p:oleObj spid="_x0000_s2091" name="Visio" r:id="rId12" imgW="1422006" imgH="1605801" progId="Visio.Drawing.11">
                  <p:embed/>
                </p:oleObj>
              </mc:Choice>
              <mc:Fallback>
                <p:oleObj name="Visio" r:id="rId12" imgW="1422006" imgH="1605801"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63720" y="1833790"/>
                        <a:ext cx="1295400" cy="1531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 name="TextBox 61"/>
          <p:cNvSpPr txBox="1">
            <a:spLocks noChangeArrowheads="1"/>
          </p:cNvSpPr>
          <p:nvPr/>
        </p:nvSpPr>
        <p:spPr bwMode="auto">
          <a:xfrm>
            <a:off x="7480090" y="3020087"/>
            <a:ext cx="1524000" cy="707886"/>
          </a:xfrm>
          <a:prstGeom prst="rect">
            <a:avLst/>
          </a:prstGeom>
          <a:noFill/>
          <a:ln w="9525">
            <a:noFill/>
            <a:miter lim="800000"/>
            <a:headEnd/>
            <a:tailEnd/>
          </a:ln>
        </p:spPr>
        <p:txBody>
          <a:bodyPr wrap="square">
            <a:spAutoFit/>
          </a:bodyPr>
          <a:lstStyle/>
          <a:p>
            <a:pPr algn="ctr">
              <a:lnSpc>
                <a:spcPct val="100000"/>
              </a:lnSpc>
              <a:spcBef>
                <a:spcPct val="0"/>
              </a:spcBef>
            </a:pPr>
            <a:r>
              <a:rPr lang="en-US" sz="2000" b="1" dirty="0" smtClean="0">
                <a:latin typeface="+Body"/>
                <a:cs typeface="Arial" pitchFamily="34" charset="0"/>
              </a:rPr>
              <a:t>NHSN</a:t>
            </a:r>
            <a:br>
              <a:rPr lang="en-US" sz="2000" b="1" dirty="0" smtClean="0">
                <a:latin typeface="+Body"/>
                <a:cs typeface="Arial" pitchFamily="34" charset="0"/>
              </a:rPr>
            </a:br>
            <a:r>
              <a:rPr lang="en-US" sz="2000" b="1" dirty="0" smtClean="0">
                <a:latin typeface="+Body"/>
                <a:cs typeface="Arial" pitchFamily="34" charset="0"/>
              </a:rPr>
              <a:t> Servers</a:t>
            </a:r>
            <a:endParaRPr lang="en-US" sz="2000" b="1" dirty="0">
              <a:latin typeface="+Body"/>
              <a:cs typeface="Arial" pitchFamily="34" charset="0"/>
            </a:endParaRPr>
          </a:p>
        </p:txBody>
      </p:sp>
      <p:cxnSp>
        <p:nvCxnSpPr>
          <p:cNvPr id="23" name="Straight Arrow Connector 22"/>
          <p:cNvCxnSpPr/>
          <p:nvPr/>
        </p:nvCxnSpPr>
        <p:spPr bwMode="auto">
          <a:xfrm flipV="1">
            <a:off x="5513013" y="2502209"/>
            <a:ext cx="2150707" cy="1030894"/>
          </a:xfrm>
          <a:prstGeom prst="straightConnector1">
            <a:avLst/>
          </a:prstGeom>
          <a:solidFill>
            <a:schemeClr val="bg1"/>
          </a:solidFill>
          <a:ln w="38100" cap="flat" cmpd="sng" algn="ctr">
            <a:solidFill>
              <a:srgbClr val="0066FF"/>
            </a:solidFill>
            <a:prstDash val="solid"/>
            <a:round/>
            <a:headEnd type="none" w="med" len="med"/>
            <a:tailEnd type="arrow"/>
          </a:ln>
          <a:effectLst/>
        </p:spPr>
      </p:cxnSp>
      <p:sp>
        <p:nvSpPr>
          <p:cNvPr id="26" name="Title 25"/>
          <p:cNvSpPr>
            <a:spLocks noGrp="1"/>
          </p:cNvSpPr>
          <p:nvPr>
            <p:ph type="title"/>
          </p:nvPr>
        </p:nvSpPr>
        <p:spPr>
          <a:xfrm>
            <a:off x="457200" y="859248"/>
            <a:ext cx="8229600" cy="1143000"/>
          </a:xfrm>
        </p:spPr>
        <p:txBody>
          <a:bodyPr/>
          <a:lstStyle/>
          <a:p>
            <a:pPr>
              <a:lnSpc>
                <a:spcPts val="4780"/>
              </a:lnSpc>
            </a:pPr>
            <a:r>
              <a:rPr lang="en-US" sz="4000" dirty="0" smtClean="0">
                <a:latin typeface="+mj-lt"/>
              </a:rPr>
              <a:t>Use of NHSN’s Web Interface for Reporting is Labor Intensive  </a:t>
            </a:r>
            <a:endParaRPr lang="en-US" sz="4000" dirty="0">
              <a:latin typeface="+mj-lt"/>
            </a:endParaRPr>
          </a:p>
        </p:txBody>
      </p:sp>
    </p:spTree>
    <p:extLst>
      <p:ext uri="{BB962C8B-B14F-4D97-AF65-F5344CB8AC3E}">
        <p14:creationId xmlns:p14="http://schemas.microsoft.com/office/powerpoint/2010/main" val="281212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9" descr="C:\Documents and Settings\zhx4\Local Settings\Temporary Internet Files\Content.IE5\KYH01GUR\MCED00212_0000[1].wmf"/>
          <p:cNvPicPr>
            <a:picLocks noChangeAspect="1" noChangeArrowheads="1"/>
          </p:cNvPicPr>
          <p:nvPr/>
        </p:nvPicPr>
        <p:blipFill>
          <a:blip r:embed="rId4" cstate="print">
            <a:grayscl/>
          </a:blip>
          <a:srcRect/>
          <a:stretch>
            <a:fillRect/>
          </a:stretch>
        </p:blipFill>
        <p:spPr bwMode="auto">
          <a:xfrm>
            <a:off x="4578764" y="3540170"/>
            <a:ext cx="711199" cy="1066800"/>
          </a:xfrm>
          <a:prstGeom prst="rect">
            <a:avLst/>
          </a:prstGeom>
          <a:noFill/>
          <a:effectLst>
            <a:outerShdw blurRad="50800" dist="50800" dir="5400000" algn="ctr" rotWithShape="0">
              <a:schemeClr val="bg1"/>
            </a:outerShdw>
          </a:effectLst>
        </p:spPr>
      </p:pic>
      <p:sp>
        <p:nvSpPr>
          <p:cNvPr id="2" name="Title 1"/>
          <p:cNvSpPr>
            <a:spLocks noGrp="1"/>
          </p:cNvSpPr>
          <p:nvPr>
            <p:ph type="title"/>
          </p:nvPr>
        </p:nvSpPr>
        <p:spPr>
          <a:xfrm>
            <a:off x="304800" y="814460"/>
            <a:ext cx="8534400" cy="1320380"/>
          </a:xfrm>
        </p:spPr>
        <p:txBody>
          <a:bodyPr/>
          <a:lstStyle/>
          <a:p>
            <a:pPr>
              <a:lnSpc>
                <a:spcPts val="4780"/>
              </a:lnSpc>
              <a:tabLst>
                <a:tab pos="225425" algn="l"/>
              </a:tabLst>
            </a:pPr>
            <a:r>
              <a:rPr lang="en-US" sz="4000" dirty="0" smtClean="0">
                <a:latin typeface="+mj-lt"/>
              </a:rPr>
              <a:t>Use of CDA for HAI Reporting to NHSN –  Leveraging Electronic Data Sources</a:t>
            </a:r>
            <a:endParaRPr lang="en-US" sz="4000" dirty="0">
              <a:latin typeface="+mj-lt"/>
            </a:endParaRPr>
          </a:p>
        </p:txBody>
      </p:sp>
      <p:pic>
        <p:nvPicPr>
          <p:cNvPr id="39938" name="Picture 2" descr="http://t1.gstatic.com/images?q=tbn:ANd9GcSVaFiyve_hoM7EyE2yFtQfNDomRBINh_CoSHyjEURWPwwjChE&amp;t=1&amp;usg=__K5kePzbly402AEAXq9iic4gxRBg="/>
          <p:cNvPicPr>
            <a:picLocks noChangeAspect="1" noChangeArrowheads="1"/>
          </p:cNvPicPr>
          <p:nvPr/>
        </p:nvPicPr>
        <p:blipFill>
          <a:blip r:embed="rId5" cstate="print"/>
          <a:srcRect l="7024" t="7805" r="23415" b="11707"/>
          <a:stretch>
            <a:fillRect/>
          </a:stretch>
        </p:blipFill>
        <p:spPr bwMode="auto">
          <a:xfrm>
            <a:off x="4059870" y="3647600"/>
            <a:ext cx="685800" cy="960120"/>
          </a:xfrm>
          <a:prstGeom prst="rect">
            <a:avLst/>
          </a:prstGeom>
          <a:noFill/>
        </p:spPr>
      </p:pic>
      <p:pic>
        <p:nvPicPr>
          <p:cNvPr id="39941" name="Picture 5"/>
          <p:cNvPicPr>
            <a:picLocks noChangeAspect="1" noChangeArrowheads="1"/>
          </p:cNvPicPr>
          <p:nvPr/>
        </p:nvPicPr>
        <p:blipFill>
          <a:blip r:embed="rId6" cstate="print"/>
          <a:srcRect l="7500" t="27500" r="86250" b="58750"/>
          <a:stretch>
            <a:fillRect/>
          </a:stretch>
        </p:blipFill>
        <p:spPr bwMode="auto">
          <a:xfrm>
            <a:off x="2985541" y="2445869"/>
            <a:ext cx="533399" cy="705832"/>
          </a:xfrm>
          <a:prstGeom prst="rect">
            <a:avLst/>
          </a:prstGeom>
          <a:noFill/>
          <a:ln w="9525">
            <a:noFill/>
            <a:miter lim="800000"/>
            <a:headEnd/>
            <a:tailEnd/>
          </a:ln>
        </p:spPr>
      </p:pic>
      <p:sp>
        <p:nvSpPr>
          <p:cNvPr id="20" name="TextBox 19"/>
          <p:cNvSpPr txBox="1"/>
          <p:nvPr/>
        </p:nvSpPr>
        <p:spPr>
          <a:xfrm>
            <a:off x="1194622" y="2340151"/>
            <a:ext cx="1898792" cy="784830"/>
          </a:xfrm>
          <a:prstGeom prst="rect">
            <a:avLst/>
          </a:prstGeom>
          <a:noFill/>
        </p:spPr>
        <p:txBody>
          <a:bodyPr wrap="square" rtlCol="0">
            <a:spAutoFit/>
          </a:bodyPr>
          <a:lstStyle/>
          <a:p>
            <a:pPr algn="ctr">
              <a:lnSpc>
                <a:spcPts val="1800"/>
              </a:lnSpc>
            </a:pPr>
            <a:r>
              <a:rPr lang="en-US" sz="2000" b="1" dirty="0" smtClean="0"/>
              <a:t>Admission</a:t>
            </a:r>
          </a:p>
          <a:p>
            <a:pPr algn="ctr">
              <a:lnSpc>
                <a:spcPts val="1800"/>
              </a:lnSpc>
            </a:pPr>
            <a:r>
              <a:rPr lang="en-US" sz="2000" b="1" dirty="0" smtClean="0"/>
              <a:t>Discharge Transfer System </a:t>
            </a:r>
            <a:endParaRPr lang="en-US" sz="2000" b="1" dirty="0"/>
          </a:p>
        </p:txBody>
      </p:sp>
      <p:sp>
        <p:nvSpPr>
          <p:cNvPr id="25" name="TextBox 24"/>
          <p:cNvSpPr txBox="1"/>
          <p:nvPr/>
        </p:nvSpPr>
        <p:spPr>
          <a:xfrm>
            <a:off x="3895990" y="4683170"/>
            <a:ext cx="1755098" cy="1118255"/>
          </a:xfrm>
          <a:prstGeom prst="rect">
            <a:avLst/>
          </a:prstGeom>
          <a:noFill/>
        </p:spPr>
        <p:txBody>
          <a:bodyPr wrap="square" rtlCol="0">
            <a:spAutoFit/>
          </a:bodyPr>
          <a:lstStyle/>
          <a:p>
            <a:pPr algn="ctr">
              <a:lnSpc>
                <a:spcPts val="2000"/>
              </a:lnSpc>
            </a:pPr>
            <a:r>
              <a:rPr lang="en-US" sz="2000" b="1" dirty="0" smtClean="0"/>
              <a:t>Data for NHSN</a:t>
            </a:r>
          </a:p>
          <a:p>
            <a:pPr algn="ctr">
              <a:lnSpc>
                <a:spcPts val="2000"/>
              </a:lnSpc>
            </a:pPr>
            <a:r>
              <a:rPr lang="en-US" sz="2000" b="1" dirty="0" smtClean="0"/>
              <a:t>are processed</a:t>
            </a:r>
          </a:p>
          <a:p>
            <a:pPr algn="ctr">
              <a:lnSpc>
                <a:spcPts val="2000"/>
              </a:lnSpc>
            </a:pPr>
            <a:r>
              <a:rPr lang="en-US" sz="2000" b="1" dirty="0" smtClean="0"/>
              <a:t> and packaged</a:t>
            </a:r>
          </a:p>
          <a:p>
            <a:pPr algn="ctr">
              <a:lnSpc>
                <a:spcPts val="2000"/>
              </a:lnSpc>
            </a:pPr>
            <a:r>
              <a:rPr lang="en-US" sz="2000" b="1" dirty="0" smtClean="0"/>
              <a:t> as CDA files</a:t>
            </a:r>
            <a:endParaRPr lang="en-US" sz="2000" b="1" dirty="0"/>
          </a:p>
        </p:txBody>
      </p:sp>
      <p:sp>
        <p:nvSpPr>
          <p:cNvPr id="38" name="Rectangle 37"/>
          <p:cNvSpPr/>
          <p:nvPr/>
        </p:nvSpPr>
        <p:spPr bwMode="auto">
          <a:xfrm>
            <a:off x="381000" y="2245312"/>
            <a:ext cx="5181600" cy="4259167"/>
          </a:xfrm>
          <a:prstGeom prst="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dirty="0" smtClean="0">
              <a:ln>
                <a:noFill/>
              </a:ln>
              <a:solidFill>
                <a:srgbClr val="000000"/>
              </a:solidFill>
              <a:effectLst/>
            </a:endParaRPr>
          </a:p>
        </p:txBody>
      </p:sp>
      <p:sp>
        <p:nvSpPr>
          <p:cNvPr id="22" name="TextBox 21"/>
          <p:cNvSpPr txBox="1"/>
          <p:nvPr/>
        </p:nvSpPr>
        <p:spPr>
          <a:xfrm>
            <a:off x="1105520" y="4001576"/>
            <a:ext cx="1600200" cy="804066"/>
          </a:xfrm>
          <a:prstGeom prst="rect">
            <a:avLst/>
          </a:prstGeom>
          <a:noFill/>
        </p:spPr>
        <p:txBody>
          <a:bodyPr wrap="square" rtlCol="0">
            <a:spAutoFit/>
          </a:bodyPr>
          <a:lstStyle/>
          <a:p>
            <a:pPr algn="ctr">
              <a:lnSpc>
                <a:spcPts val="1800"/>
              </a:lnSpc>
            </a:pPr>
            <a:r>
              <a:rPr lang="en-US" sz="2000" b="1" dirty="0" smtClean="0"/>
              <a:t>Laboratory</a:t>
            </a:r>
          </a:p>
          <a:p>
            <a:pPr algn="ctr">
              <a:lnSpc>
                <a:spcPts val="1800"/>
              </a:lnSpc>
            </a:pPr>
            <a:r>
              <a:rPr lang="en-US" sz="2000" b="1" dirty="0" smtClean="0"/>
              <a:t>Information</a:t>
            </a:r>
          </a:p>
          <a:p>
            <a:pPr algn="ctr">
              <a:lnSpc>
                <a:spcPts val="1800"/>
              </a:lnSpc>
            </a:pPr>
            <a:r>
              <a:rPr lang="en-US" sz="2000" b="1" dirty="0" smtClean="0"/>
              <a:t>System </a:t>
            </a:r>
            <a:endParaRPr lang="en-US" sz="2000" b="1" dirty="0"/>
          </a:p>
        </p:txBody>
      </p:sp>
      <p:cxnSp>
        <p:nvCxnSpPr>
          <p:cNvPr id="26" name="Straight Arrow Connector 25"/>
          <p:cNvCxnSpPr/>
          <p:nvPr/>
        </p:nvCxnSpPr>
        <p:spPr bwMode="auto">
          <a:xfrm>
            <a:off x="3330350" y="3531294"/>
            <a:ext cx="544020" cy="333890"/>
          </a:xfrm>
          <a:prstGeom prst="straightConnector1">
            <a:avLst/>
          </a:prstGeom>
          <a:solidFill>
            <a:schemeClr val="bg1"/>
          </a:solidFill>
          <a:ln w="38100" cap="flat" cmpd="sng" algn="ctr">
            <a:solidFill>
              <a:srgbClr val="0066FF"/>
            </a:solidFill>
            <a:prstDash val="solid"/>
            <a:round/>
            <a:headEnd type="none" w="med" len="med"/>
            <a:tailEnd type="arrow"/>
          </a:ln>
          <a:effectLst/>
        </p:spPr>
      </p:cxnSp>
      <p:pic>
        <p:nvPicPr>
          <p:cNvPr id="40" name="Picture 5"/>
          <p:cNvPicPr>
            <a:picLocks noChangeAspect="1" noChangeArrowheads="1"/>
          </p:cNvPicPr>
          <p:nvPr/>
        </p:nvPicPr>
        <p:blipFill>
          <a:blip r:embed="rId6" cstate="print"/>
          <a:srcRect l="7500" t="27500" r="86250" b="58750"/>
          <a:stretch>
            <a:fillRect/>
          </a:stretch>
        </p:blipFill>
        <p:spPr bwMode="auto">
          <a:xfrm>
            <a:off x="2677474" y="3174092"/>
            <a:ext cx="533400" cy="699562"/>
          </a:xfrm>
          <a:prstGeom prst="rect">
            <a:avLst/>
          </a:prstGeom>
          <a:noFill/>
          <a:ln w="9525">
            <a:noFill/>
            <a:miter lim="800000"/>
            <a:headEnd/>
            <a:tailEnd/>
          </a:ln>
        </p:spPr>
      </p:pic>
      <p:sp>
        <p:nvSpPr>
          <p:cNvPr id="54" name="TextBox 53"/>
          <p:cNvSpPr txBox="1"/>
          <p:nvPr/>
        </p:nvSpPr>
        <p:spPr>
          <a:xfrm>
            <a:off x="988138" y="3167261"/>
            <a:ext cx="1851564" cy="784830"/>
          </a:xfrm>
          <a:prstGeom prst="rect">
            <a:avLst/>
          </a:prstGeom>
          <a:noFill/>
        </p:spPr>
        <p:txBody>
          <a:bodyPr wrap="square" rtlCol="0">
            <a:spAutoFit/>
          </a:bodyPr>
          <a:lstStyle/>
          <a:p>
            <a:pPr algn="ctr">
              <a:lnSpc>
                <a:spcPts val="1800"/>
              </a:lnSpc>
            </a:pPr>
            <a:r>
              <a:rPr lang="en-US" sz="2000" b="1" dirty="0" smtClean="0"/>
              <a:t>Electronic   Health Record  System </a:t>
            </a:r>
            <a:endParaRPr lang="en-US" sz="2000" b="1" dirty="0"/>
          </a:p>
        </p:txBody>
      </p:sp>
      <p:sp>
        <p:nvSpPr>
          <p:cNvPr id="29" name="Rectangle 28"/>
          <p:cNvSpPr/>
          <p:nvPr/>
        </p:nvSpPr>
        <p:spPr bwMode="auto">
          <a:xfrm>
            <a:off x="5757470" y="3998642"/>
            <a:ext cx="3080480" cy="2354699"/>
          </a:xfrm>
          <a:prstGeom prst="rect">
            <a:avLst/>
          </a:prstGeom>
          <a:noFill/>
          <a:ln w="317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ts val="800"/>
              </a:lnSpc>
              <a:spcBef>
                <a:spcPct val="0"/>
              </a:spcBef>
              <a:spcAft>
                <a:spcPct val="0"/>
              </a:spcAft>
              <a:buClrTx/>
              <a:buSzTx/>
              <a:buFontTx/>
              <a:buNone/>
              <a:tabLst/>
            </a:pPr>
            <a:endParaRPr kumimoji="0" lang="en-US" sz="2000" b="0" i="0" u="none" strike="noStrike" cap="none" normalizeH="0" dirty="0" smtClean="0">
              <a:ln>
                <a:noFill/>
              </a:ln>
              <a:solidFill>
                <a:schemeClr val="bg2"/>
              </a:solidFill>
              <a:effectLst/>
            </a:endParaRPr>
          </a:p>
          <a:p>
            <a:pPr marL="114300" marR="0" indent="-114300" algn="l"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dirty="0" smtClean="0">
                <a:ln>
                  <a:noFill/>
                </a:ln>
                <a:solidFill>
                  <a:schemeClr val="bg2"/>
                </a:solidFill>
                <a:effectLst/>
              </a:rPr>
              <a:t>*</a:t>
            </a:r>
            <a:r>
              <a:rPr kumimoji="0" lang="en-US" sz="2400" i="0" u="none" strike="noStrike" cap="none" normalizeH="0" dirty="0" smtClean="0">
                <a:ln>
                  <a:noFill/>
                </a:ln>
                <a:effectLst/>
              </a:rPr>
              <a:t>CDA files are used to submit HAI data to NHSN, obviating the need for manual data entry into the NHSN web interface</a:t>
            </a:r>
          </a:p>
        </p:txBody>
      </p:sp>
      <p:sp>
        <p:nvSpPr>
          <p:cNvPr id="31" name="TextBox 30"/>
          <p:cNvSpPr txBox="1"/>
          <p:nvPr/>
        </p:nvSpPr>
        <p:spPr>
          <a:xfrm rot="20051226">
            <a:off x="5273696" y="2823268"/>
            <a:ext cx="2095351" cy="564001"/>
          </a:xfrm>
          <a:prstGeom prst="rect">
            <a:avLst/>
          </a:prstGeom>
          <a:noFill/>
        </p:spPr>
        <p:txBody>
          <a:bodyPr wrap="square" rtlCol="0">
            <a:spAutoFit/>
          </a:bodyPr>
          <a:lstStyle/>
          <a:p>
            <a:pPr algn="ctr">
              <a:lnSpc>
                <a:spcPts val="1800"/>
              </a:lnSpc>
            </a:pPr>
            <a:r>
              <a:rPr lang="en-US" sz="2000" b="1" dirty="0" smtClean="0"/>
              <a:t>CDA file submitted via</a:t>
            </a:r>
          </a:p>
        </p:txBody>
      </p:sp>
      <p:cxnSp>
        <p:nvCxnSpPr>
          <p:cNvPr id="41" name="Straight Arrow Connector 40"/>
          <p:cNvCxnSpPr/>
          <p:nvPr/>
        </p:nvCxnSpPr>
        <p:spPr bwMode="auto">
          <a:xfrm flipV="1">
            <a:off x="3551904" y="4668422"/>
            <a:ext cx="375034" cy="579672"/>
          </a:xfrm>
          <a:prstGeom prst="straightConnector1">
            <a:avLst/>
          </a:prstGeom>
          <a:solidFill>
            <a:schemeClr val="bg1"/>
          </a:solidFill>
          <a:ln w="38100" cap="flat" cmpd="sng" algn="ctr">
            <a:solidFill>
              <a:srgbClr val="0066FF"/>
            </a:solidFill>
            <a:prstDash val="solid"/>
            <a:round/>
            <a:headEnd type="none" w="med" len="med"/>
            <a:tailEnd type="arrow"/>
          </a:ln>
          <a:effectLst/>
        </p:spPr>
      </p:cxnSp>
      <p:sp>
        <p:nvSpPr>
          <p:cNvPr id="45" name="TextBox 44"/>
          <p:cNvSpPr txBox="1"/>
          <p:nvPr/>
        </p:nvSpPr>
        <p:spPr>
          <a:xfrm>
            <a:off x="1870544" y="5540124"/>
            <a:ext cx="1371600" cy="573234"/>
          </a:xfrm>
          <a:prstGeom prst="rect">
            <a:avLst/>
          </a:prstGeom>
          <a:noFill/>
        </p:spPr>
        <p:txBody>
          <a:bodyPr wrap="square" rtlCol="0">
            <a:spAutoFit/>
          </a:bodyPr>
          <a:lstStyle/>
          <a:p>
            <a:pPr algn="ctr">
              <a:lnSpc>
                <a:spcPts val="1800"/>
              </a:lnSpc>
            </a:pPr>
            <a:r>
              <a:rPr lang="en-US" sz="2000" b="1" dirty="0" smtClean="0"/>
              <a:t>Pharmacy</a:t>
            </a:r>
          </a:p>
          <a:p>
            <a:pPr algn="ctr">
              <a:lnSpc>
                <a:spcPts val="1800"/>
              </a:lnSpc>
            </a:pPr>
            <a:r>
              <a:rPr lang="en-US" sz="2000" b="1" dirty="0" smtClean="0"/>
              <a:t>System </a:t>
            </a:r>
            <a:endParaRPr lang="en-US" sz="2000" b="1" dirty="0"/>
          </a:p>
        </p:txBody>
      </p:sp>
      <p:sp>
        <p:nvSpPr>
          <p:cNvPr id="46" name="TextBox 45"/>
          <p:cNvSpPr txBox="1"/>
          <p:nvPr/>
        </p:nvSpPr>
        <p:spPr>
          <a:xfrm rot="20096099">
            <a:off x="5731934" y="3309558"/>
            <a:ext cx="1641247" cy="573234"/>
          </a:xfrm>
          <a:prstGeom prst="rect">
            <a:avLst/>
          </a:prstGeom>
          <a:noFill/>
        </p:spPr>
        <p:txBody>
          <a:bodyPr wrap="square" rtlCol="0">
            <a:spAutoFit/>
          </a:bodyPr>
          <a:lstStyle/>
          <a:p>
            <a:pPr algn="ctr">
              <a:lnSpc>
                <a:spcPts val="1800"/>
              </a:lnSpc>
            </a:pPr>
            <a:r>
              <a:rPr lang="en-US" sz="2000" b="1" dirty="0" smtClean="0"/>
              <a:t>file upload or transfer</a:t>
            </a:r>
            <a:endParaRPr lang="en-US" sz="2000" b="1" dirty="0"/>
          </a:p>
        </p:txBody>
      </p:sp>
      <p:graphicFrame>
        <p:nvGraphicFramePr>
          <p:cNvPr id="123906" name="Object 2"/>
          <p:cNvGraphicFramePr>
            <a:graphicFrameLocks noChangeAspect="1"/>
          </p:cNvGraphicFramePr>
          <p:nvPr/>
        </p:nvGraphicFramePr>
        <p:xfrm>
          <a:off x="7512570" y="2119850"/>
          <a:ext cx="1295400" cy="1531938"/>
        </p:xfrm>
        <a:graphic>
          <a:graphicData uri="http://schemas.openxmlformats.org/presentationml/2006/ole">
            <mc:AlternateContent xmlns:mc="http://schemas.openxmlformats.org/markup-compatibility/2006">
              <mc:Choice xmlns:v="urn:schemas-microsoft-com:vml" Requires="v">
                <p:oleObj spid="_x0000_s3115" name="Visio" r:id="rId7" imgW="1422006" imgH="1605801" progId="Visio.Drawing.11">
                  <p:embed/>
                </p:oleObj>
              </mc:Choice>
              <mc:Fallback>
                <p:oleObj name="Visio" r:id="rId7" imgW="1422006" imgH="1605801"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2570" y="2119850"/>
                        <a:ext cx="1295400" cy="1531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317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 name="TextBox 60"/>
          <p:cNvSpPr txBox="1">
            <a:spLocks noChangeArrowheads="1"/>
          </p:cNvSpPr>
          <p:nvPr/>
        </p:nvSpPr>
        <p:spPr bwMode="auto">
          <a:xfrm>
            <a:off x="7252740" y="3151700"/>
            <a:ext cx="1231693" cy="707886"/>
          </a:xfrm>
          <a:prstGeom prst="rect">
            <a:avLst/>
          </a:prstGeom>
          <a:noFill/>
          <a:ln w="9525">
            <a:noFill/>
            <a:miter lim="800000"/>
            <a:headEnd/>
            <a:tailEnd/>
          </a:ln>
        </p:spPr>
        <p:txBody>
          <a:bodyPr wrap="square">
            <a:spAutoFit/>
          </a:bodyPr>
          <a:lstStyle/>
          <a:p>
            <a:pPr algn="ctr">
              <a:lnSpc>
                <a:spcPct val="100000"/>
              </a:lnSpc>
              <a:spcBef>
                <a:spcPct val="0"/>
              </a:spcBef>
            </a:pPr>
            <a:r>
              <a:rPr lang="en-US" sz="2000" b="1" dirty="0" smtClean="0">
                <a:latin typeface="+Body"/>
                <a:cs typeface="Arial" pitchFamily="34" charset="0"/>
              </a:rPr>
              <a:t>NHSN</a:t>
            </a:r>
            <a:br>
              <a:rPr lang="en-US" sz="2000" b="1" dirty="0" smtClean="0">
                <a:latin typeface="+Body"/>
                <a:cs typeface="Arial" pitchFamily="34" charset="0"/>
              </a:rPr>
            </a:br>
            <a:r>
              <a:rPr lang="en-US" sz="2000" b="1" dirty="0" smtClean="0">
                <a:latin typeface="+Body"/>
                <a:cs typeface="Arial" pitchFamily="34" charset="0"/>
              </a:rPr>
              <a:t> Servers</a:t>
            </a:r>
            <a:endParaRPr lang="en-US" sz="2000" b="1" dirty="0">
              <a:latin typeface="+Body"/>
              <a:cs typeface="Arial" pitchFamily="34" charset="0"/>
            </a:endParaRPr>
          </a:p>
        </p:txBody>
      </p:sp>
      <p:cxnSp>
        <p:nvCxnSpPr>
          <p:cNvPr id="27" name="Straight Arrow Connector 26"/>
          <p:cNvCxnSpPr/>
          <p:nvPr/>
        </p:nvCxnSpPr>
        <p:spPr bwMode="auto">
          <a:xfrm flipV="1">
            <a:off x="5332206" y="2803156"/>
            <a:ext cx="2135394" cy="1024325"/>
          </a:xfrm>
          <a:prstGeom prst="straightConnector1">
            <a:avLst/>
          </a:prstGeom>
          <a:solidFill>
            <a:schemeClr val="bg1"/>
          </a:solidFill>
          <a:ln w="38100" cap="flat" cmpd="sng" algn="ctr">
            <a:solidFill>
              <a:srgbClr val="0066FF"/>
            </a:solidFill>
            <a:prstDash val="solid"/>
            <a:round/>
            <a:headEnd type="none" w="med" len="med"/>
            <a:tailEnd type="arrow"/>
          </a:ln>
          <a:effectLst/>
        </p:spPr>
      </p:cxnSp>
      <p:cxnSp>
        <p:nvCxnSpPr>
          <p:cNvPr id="28" name="Straight Arrow Connector 27"/>
          <p:cNvCxnSpPr/>
          <p:nvPr/>
        </p:nvCxnSpPr>
        <p:spPr bwMode="auto">
          <a:xfrm>
            <a:off x="3269866" y="4156020"/>
            <a:ext cx="594128" cy="0"/>
          </a:xfrm>
          <a:prstGeom prst="straightConnector1">
            <a:avLst/>
          </a:prstGeom>
          <a:solidFill>
            <a:schemeClr val="bg1"/>
          </a:solidFill>
          <a:ln w="38100" cap="flat" cmpd="sng" algn="ctr">
            <a:solidFill>
              <a:srgbClr val="0066FF"/>
            </a:solidFill>
            <a:prstDash val="solid"/>
            <a:round/>
            <a:headEnd type="none" w="med" len="med"/>
            <a:tailEnd type="arrow"/>
          </a:ln>
          <a:effectLst/>
        </p:spPr>
      </p:cxnSp>
      <p:cxnSp>
        <p:nvCxnSpPr>
          <p:cNvPr id="34" name="Straight Arrow Connector 33"/>
          <p:cNvCxnSpPr/>
          <p:nvPr/>
        </p:nvCxnSpPr>
        <p:spPr bwMode="auto">
          <a:xfrm>
            <a:off x="3581400" y="3048000"/>
            <a:ext cx="375034" cy="492170"/>
          </a:xfrm>
          <a:prstGeom prst="straightConnector1">
            <a:avLst/>
          </a:prstGeom>
          <a:solidFill>
            <a:schemeClr val="bg1"/>
          </a:solidFill>
          <a:ln w="38100" cap="flat" cmpd="sng" algn="ctr">
            <a:solidFill>
              <a:srgbClr val="0066FF"/>
            </a:solidFill>
            <a:prstDash val="solid"/>
            <a:round/>
            <a:headEnd type="none" w="med" len="med"/>
            <a:tailEnd type="arrow"/>
          </a:ln>
          <a:effectLst/>
        </p:spPr>
      </p:cxnSp>
      <p:sp>
        <p:nvSpPr>
          <p:cNvPr id="35" name="TextBox 34"/>
          <p:cNvSpPr txBox="1"/>
          <p:nvPr/>
        </p:nvSpPr>
        <p:spPr>
          <a:xfrm>
            <a:off x="381000" y="6106536"/>
            <a:ext cx="5181600" cy="417422"/>
          </a:xfrm>
          <a:prstGeom prst="rect">
            <a:avLst/>
          </a:prstGeom>
          <a:noFill/>
        </p:spPr>
        <p:txBody>
          <a:bodyPr wrap="square" rtlCol="0">
            <a:spAutoFit/>
          </a:bodyPr>
          <a:lstStyle/>
          <a:p>
            <a:pPr algn="ctr">
              <a:lnSpc>
                <a:spcPts val="2500"/>
              </a:lnSpc>
            </a:pPr>
            <a:r>
              <a:rPr lang="en-US" sz="2500" b="1" dirty="0" smtClean="0"/>
              <a:t>Hospital</a:t>
            </a:r>
            <a:endParaRPr lang="en-US" sz="2500" b="1" dirty="0"/>
          </a:p>
        </p:txBody>
      </p:sp>
      <p:pic>
        <p:nvPicPr>
          <p:cNvPr id="33" name="Picture 5"/>
          <p:cNvPicPr>
            <a:picLocks noChangeAspect="1" noChangeArrowheads="1"/>
          </p:cNvPicPr>
          <p:nvPr/>
        </p:nvPicPr>
        <p:blipFill>
          <a:blip r:embed="rId6" cstate="print"/>
          <a:srcRect l="7500" t="27500" r="86250" b="58750"/>
          <a:stretch>
            <a:fillRect/>
          </a:stretch>
        </p:blipFill>
        <p:spPr bwMode="auto">
          <a:xfrm>
            <a:off x="2579158" y="3931160"/>
            <a:ext cx="533400" cy="699562"/>
          </a:xfrm>
          <a:prstGeom prst="rect">
            <a:avLst/>
          </a:prstGeom>
          <a:noFill/>
          <a:ln w="9525">
            <a:noFill/>
            <a:miter lim="800000"/>
            <a:headEnd/>
            <a:tailEnd/>
          </a:ln>
        </p:spPr>
      </p:pic>
      <p:sp>
        <p:nvSpPr>
          <p:cNvPr id="36" name="TextBox 35"/>
          <p:cNvSpPr txBox="1"/>
          <p:nvPr/>
        </p:nvSpPr>
        <p:spPr>
          <a:xfrm>
            <a:off x="943894" y="4876628"/>
            <a:ext cx="1869982" cy="564001"/>
          </a:xfrm>
          <a:prstGeom prst="rect">
            <a:avLst/>
          </a:prstGeom>
          <a:noFill/>
        </p:spPr>
        <p:txBody>
          <a:bodyPr wrap="square" rtlCol="0">
            <a:spAutoFit/>
          </a:bodyPr>
          <a:lstStyle/>
          <a:p>
            <a:pPr algn="ctr">
              <a:lnSpc>
                <a:spcPts val="1800"/>
              </a:lnSpc>
            </a:pPr>
            <a:r>
              <a:rPr lang="en-US" sz="2000" b="1" dirty="0" smtClean="0"/>
              <a:t>Infection Control System </a:t>
            </a:r>
            <a:endParaRPr lang="en-US" sz="2000" b="1" dirty="0"/>
          </a:p>
        </p:txBody>
      </p:sp>
      <p:pic>
        <p:nvPicPr>
          <p:cNvPr id="37" name="Picture 5"/>
          <p:cNvPicPr>
            <a:picLocks noChangeAspect="1" noChangeArrowheads="1"/>
          </p:cNvPicPr>
          <p:nvPr/>
        </p:nvPicPr>
        <p:blipFill>
          <a:blip r:embed="rId6" cstate="print"/>
          <a:srcRect l="7500" t="27500" r="86250" b="58750"/>
          <a:stretch>
            <a:fillRect/>
          </a:stretch>
        </p:blipFill>
        <p:spPr bwMode="auto">
          <a:xfrm>
            <a:off x="2687314" y="4629236"/>
            <a:ext cx="533400" cy="699562"/>
          </a:xfrm>
          <a:prstGeom prst="rect">
            <a:avLst/>
          </a:prstGeom>
          <a:noFill/>
          <a:ln w="9525">
            <a:noFill/>
            <a:miter lim="800000"/>
            <a:headEnd/>
            <a:tailEnd/>
          </a:ln>
        </p:spPr>
      </p:pic>
      <p:cxnSp>
        <p:nvCxnSpPr>
          <p:cNvPr id="42" name="Straight Arrow Connector 41"/>
          <p:cNvCxnSpPr/>
          <p:nvPr/>
        </p:nvCxnSpPr>
        <p:spPr bwMode="auto">
          <a:xfrm flipV="1">
            <a:off x="3286388" y="4426404"/>
            <a:ext cx="626770" cy="305498"/>
          </a:xfrm>
          <a:prstGeom prst="straightConnector1">
            <a:avLst/>
          </a:prstGeom>
          <a:solidFill>
            <a:schemeClr val="bg1"/>
          </a:solidFill>
          <a:ln w="38100" cap="flat" cmpd="sng" algn="ctr">
            <a:solidFill>
              <a:srgbClr val="0066FF"/>
            </a:solidFill>
            <a:prstDash val="solid"/>
            <a:round/>
            <a:headEnd type="none" w="med" len="med"/>
            <a:tailEnd type="arrow"/>
          </a:ln>
          <a:effectLst/>
        </p:spPr>
      </p:cxnSp>
      <p:pic>
        <p:nvPicPr>
          <p:cNvPr id="47" name="Picture 5"/>
          <p:cNvPicPr>
            <a:picLocks noChangeAspect="1" noChangeArrowheads="1"/>
          </p:cNvPicPr>
          <p:nvPr/>
        </p:nvPicPr>
        <p:blipFill>
          <a:blip r:embed="rId6" cstate="print"/>
          <a:srcRect l="7500" t="27500" r="86250" b="58750"/>
          <a:stretch>
            <a:fillRect/>
          </a:stretch>
        </p:blipFill>
        <p:spPr bwMode="auto">
          <a:xfrm>
            <a:off x="3134674" y="5312564"/>
            <a:ext cx="533400" cy="699562"/>
          </a:xfrm>
          <a:prstGeom prst="rect">
            <a:avLst/>
          </a:prstGeom>
          <a:noFill/>
          <a:ln w="9525">
            <a:noFill/>
            <a:miter lim="800000"/>
            <a:headEnd/>
            <a:tailEnd/>
          </a:ln>
        </p:spPr>
      </p:pic>
    </p:spTree>
    <p:extLst>
      <p:ext uri="{BB962C8B-B14F-4D97-AF65-F5344CB8AC3E}">
        <p14:creationId xmlns:p14="http://schemas.microsoft.com/office/powerpoint/2010/main" val="207382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1066800"/>
            <a:ext cx="8267700" cy="1282700"/>
          </a:xfrm>
        </p:spPr>
        <p:txBody>
          <a:bodyPr/>
          <a:lstStyle/>
          <a:p>
            <a:pPr eaLnBrk="1" hangingPunct="1"/>
            <a:r>
              <a:rPr lang="en-US" sz="4000" dirty="0" smtClean="0">
                <a:latin typeface="+mn-lt"/>
              </a:rPr>
              <a:t>Each CDA Instance Submitted to NHSN is an XML-Encoded Record</a:t>
            </a:r>
          </a:p>
        </p:txBody>
      </p:sp>
      <p:sp>
        <p:nvSpPr>
          <p:cNvPr id="2051" name="Rectangle 3"/>
          <p:cNvSpPr>
            <a:spLocks noGrp="1" noChangeArrowheads="1"/>
          </p:cNvSpPr>
          <p:nvPr>
            <p:ph type="body" idx="1"/>
          </p:nvPr>
        </p:nvSpPr>
        <p:spPr>
          <a:xfrm>
            <a:off x="406400" y="2489200"/>
            <a:ext cx="3708400" cy="457200"/>
          </a:xfrm>
        </p:spPr>
        <p:txBody>
          <a:bodyPr>
            <a:normAutofit/>
          </a:bodyPr>
          <a:lstStyle/>
          <a:p>
            <a:pPr eaLnBrk="1" hangingPunct="1">
              <a:buFontTx/>
              <a:buNone/>
            </a:pPr>
            <a:r>
              <a:rPr lang="en-US" sz="2400" b="1" dirty="0" smtClean="0">
                <a:solidFill>
                  <a:schemeClr val="tx2">
                    <a:lumMod val="60000"/>
                    <a:lumOff val="40000"/>
                  </a:schemeClr>
                </a:solidFill>
              </a:rPr>
              <a:t>NHSN HAI Report Form</a:t>
            </a:r>
          </a:p>
        </p:txBody>
      </p:sp>
      <p:sp>
        <p:nvSpPr>
          <p:cNvPr id="2052" name="Line 4"/>
          <p:cNvSpPr>
            <a:spLocks noChangeShapeType="1"/>
          </p:cNvSpPr>
          <p:nvPr/>
        </p:nvSpPr>
        <p:spPr bwMode="auto">
          <a:xfrm flipH="1">
            <a:off x="4292599" y="2692399"/>
            <a:ext cx="1612900" cy="25400"/>
          </a:xfrm>
          <a:prstGeom prst="line">
            <a:avLst/>
          </a:prstGeom>
          <a:noFill/>
          <a:ln w="76200" cap="rnd">
            <a:solidFill>
              <a:schemeClr val="tx2">
                <a:lumMod val="60000"/>
                <a:lumOff val="40000"/>
              </a:schemeClr>
            </a:solidFill>
            <a:prstDash val="sysDot"/>
            <a:round/>
            <a:headEnd type="triangle" w="sm" len="med"/>
            <a:tailEnd/>
          </a:ln>
        </p:spPr>
        <p:txBody>
          <a:bodyPr/>
          <a:lstStyle/>
          <a:p>
            <a:endParaRPr lang="en-US">
              <a:solidFill>
                <a:srgbClr val="FFC000"/>
              </a:solidFill>
            </a:endParaRPr>
          </a:p>
        </p:txBody>
      </p:sp>
      <p:sp>
        <p:nvSpPr>
          <p:cNvPr id="2053" name="Rectangle 5"/>
          <p:cNvSpPr>
            <a:spLocks noChangeArrowheads="1"/>
          </p:cNvSpPr>
          <p:nvPr/>
        </p:nvSpPr>
        <p:spPr bwMode="auto">
          <a:xfrm>
            <a:off x="5918200" y="2451100"/>
            <a:ext cx="1300162" cy="558800"/>
          </a:xfrm>
          <a:prstGeom prst="rect">
            <a:avLst/>
          </a:prstGeom>
          <a:noFill/>
          <a:ln w="9525">
            <a:noFill/>
            <a:miter lim="800000"/>
            <a:headEnd/>
            <a:tailEnd/>
          </a:ln>
        </p:spPr>
        <p:txBody>
          <a:bodyPr/>
          <a:lstStyle/>
          <a:p>
            <a:pPr marL="342900" indent="-342900">
              <a:spcBef>
                <a:spcPct val="20000"/>
              </a:spcBef>
              <a:buClr>
                <a:srgbClr val="FFFF66"/>
              </a:buClr>
              <a:buSzPct val="115000"/>
            </a:pPr>
            <a:r>
              <a:rPr lang="en-US" sz="2400" b="1" dirty="0">
                <a:solidFill>
                  <a:srgbClr val="FFC000"/>
                </a:solidFill>
              </a:rPr>
              <a:t>  </a:t>
            </a:r>
            <a:r>
              <a:rPr lang="en-US" sz="2400" b="1" dirty="0">
                <a:solidFill>
                  <a:schemeClr val="tx2">
                    <a:lumMod val="60000"/>
                    <a:lumOff val="40000"/>
                  </a:schemeClr>
                </a:solidFill>
              </a:rPr>
              <a:t>XML*</a:t>
            </a:r>
          </a:p>
        </p:txBody>
      </p:sp>
      <p:pic>
        <p:nvPicPr>
          <p:cNvPr id="2054" name="Picture 6" descr="CSEP"/>
          <p:cNvPicPr>
            <a:picLocks noChangeAspect="1" noChangeArrowheads="1"/>
          </p:cNvPicPr>
          <p:nvPr/>
        </p:nvPicPr>
        <p:blipFill>
          <a:blip r:embed="rId3" cstate="print"/>
          <a:srcRect/>
          <a:stretch>
            <a:fillRect/>
          </a:stretch>
        </p:blipFill>
        <p:spPr bwMode="auto">
          <a:xfrm>
            <a:off x="369902" y="3086100"/>
            <a:ext cx="3701495" cy="2692399"/>
          </a:xfrm>
          <a:prstGeom prst="rect">
            <a:avLst/>
          </a:prstGeom>
          <a:noFill/>
          <a:ln w="9525">
            <a:noFill/>
            <a:miter lim="800000"/>
            <a:headEnd/>
            <a:tailEnd/>
          </a:ln>
        </p:spPr>
      </p:pic>
      <p:sp>
        <p:nvSpPr>
          <p:cNvPr id="2055" name="Rectangle 7"/>
          <p:cNvSpPr>
            <a:spLocks noChangeArrowheads="1"/>
          </p:cNvSpPr>
          <p:nvPr/>
        </p:nvSpPr>
        <p:spPr bwMode="auto">
          <a:xfrm>
            <a:off x="4330700" y="2993570"/>
            <a:ext cx="4408487" cy="2893100"/>
          </a:xfrm>
          <a:prstGeom prst="rect">
            <a:avLst/>
          </a:prstGeom>
          <a:noFill/>
          <a:ln w="25400" algn="ctr">
            <a:solidFill>
              <a:schemeClr val="tx1"/>
            </a:solidFill>
            <a:miter lim="800000"/>
            <a:headEnd/>
            <a:tailEnd/>
          </a:ln>
        </p:spPr>
        <p:txBody>
          <a:bodyPr wrap="square">
            <a:spAutoFit/>
          </a:bodyPr>
          <a:lstStyle/>
          <a:p>
            <a:r>
              <a:rPr lang="en-US" sz="1600" dirty="0" smtClean="0"/>
              <a:t>&lt;observation&gt;</a:t>
            </a:r>
            <a:endParaRPr lang="en-US" sz="1600" dirty="0"/>
          </a:p>
          <a:p>
            <a:r>
              <a:rPr lang="en-US" sz="1600" dirty="0" smtClean="0"/>
              <a:t>     &lt;</a:t>
            </a:r>
            <a:r>
              <a:rPr lang="en-US" sz="1600" dirty="0"/>
              <a:t>code </a:t>
            </a:r>
            <a:endParaRPr lang="en-US" sz="1600" dirty="0" smtClean="0"/>
          </a:p>
          <a:p>
            <a:r>
              <a:rPr lang="en-US" sz="1600" dirty="0"/>
              <a:t> </a:t>
            </a:r>
            <a:r>
              <a:rPr lang="en-US" sz="1600" dirty="0" smtClean="0"/>
              <a:t>         </a:t>
            </a:r>
            <a:r>
              <a:rPr lang="en-US" sz="1600" dirty="0" err="1" smtClean="0"/>
              <a:t>codeSystem</a:t>
            </a:r>
            <a:r>
              <a:rPr lang="en-US" sz="1600" dirty="0"/>
              <a:t>="2.16.840.1.113883.5.4" </a:t>
            </a:r>
            <a:r>
              <a:rPr lang="en-US" sz="1600" dirty="0" smtClean="0"/>
              <a:t>  </a:t>
            </a:r>
          </a:p>
          <a:p>
            <a:r>
              <a:rPr lang="en-US" sz="1600" dirty="0"/>
              <a:t> </a:t>
            </a:r>
            <a:r>
              <a:rPr lang="en-US" sz="1600" dirty="0" smtClean="0"/>
              <a:t>          code</a:t>
            </a:r>
            <a:r>
              <a:rPr lang="en-US" sz="1600" dirty="0"/>
              <a:t>="ASSERTION"/&gt;</a:t>
            </a:r>
          </a:p>
          <a:p>
            <a:r>
              <a:rPr lang="en-US" sz="1600" dirty="0"/>
              <a:t>  </a:t>
            </a:r>
            <a:r>
              <a:rPr lang="en-US" sz="1600" dirty="0" smtClean="0"/>
              <a:t>     &lt;</a:t>
            </a:r>
            <a:r>
              <a:rPr lang="en-US" sz="1600" dirty="0" err="1"/>
              <a:t>statusCode</a:t>
            </a:r>
            <a:r>
              <a:rPr lang="en-US" sz="1600" dirty="0"/>
              <a:t> code="completed"/&gt;</a:t>
            </a:r>
          </a:p>
          <a:p>
            <a:r>
              <a:rPr lang="en-US" sz="1600" dirty="0"/>
              <a:t>  </a:t>
            </a:r>
            <a:r>
              <a:rPr lang="en-US" sz="1600" dirty="0" smtClean="0"/>
              <a:t>     &lt;</a:t>
            </a:r>
            <a:r>
              <a:rPr lang="en-US" sz="1600" dirty="0"/>
              <a:t>value  </a:t>
            </a:r>
            <a:r>
              <a:rPr lang="en-US" sz="1600" dirty="0" smtClean="0"/>
              <a:t/>
            </a:r>
            <a:br>
              <a:rPr lang="en-US" sz="1600" dirty="0" smtClean="0"/>
            </a:br>
            <a:r>
              <a:rPr lang="en-US" sz="1600" dirty="0"/>
              <a:t>    </a:t>
            </a:r>
            <a:r>
              <a:rPr lang="en-US" sz="1600" dirty="0" smtClean="0"/>
              <a:t>       </a:t>
            </a:r>
            <a:r>
              <a:rPr lang="en-US" sz="1600" dirty="0" err="1" smtClean="0"/>
              <a:t>codeSystem</a:t>
            </a:r>
            <a:r>
              <a:rPr lang="en-US" sz="1600" dirty="0"/>
              <a:t>="2.16.840.1.113883.6.96" </a:t>
            </a:r>
          </a:p>
          <a:p>
            <a:r>
              <a:rPr lang="en-US" sz="1600" dirty="0"/>
              <a:t>         </a:t>
            </a:r>
            <a:r>
              <a:rPr lang="en-US" sz="1600" dirty="0" smtClean="0"/>
              <a:t>  </a:t>
            </a:r>
            <a:r>
              <a:rPr lang="en-US" sz="1600" dirty="0" err="1" smtClean="0"/>
              <a:t>codeSystemName</a:t>
            </a:r>
            <a:r>
              <a:rPr lang="en-US" sz="1600" dirty="0" smtClean="0"/>
              <a:t>=“SNOMED CT"  </a:t>
            </a:r>
            <a:endParaRPr lang="en-US" sz="1600" dirty="0"/>
          </a:p>
          <a:p>
            <a:r>
              <a:rPr lang="en-US" sz="1600" dirty="0"/>
              <a:t>         </a:t>
            </a:r>
            <a:r>
              <a:rPr lang="en-US" sz="1600" dirty="0" smtClean="0"/>
              <a:t>  code</a:t>
            </a:r>
            <a:r>
              <a:rPr lang="en-US" sz="1600" dirty="0"/>
              <a:t>="386661006" </a:t>
            </a:r>
          </a:p>
          <a:p>
            <a:r>
              <a:rPr lang="en-US" sz="1600" dirty="0"/>
              <a:t>         </a:t>
            </a:r>
            <a:r>
              <a:rPr lang="en-US" sz="1600" dirty="0" smtClean="0"/>
              <a:t>  </a:t>
            </a:r>
            <a:r>
              <a:rPr lang="en-US" sz="1600" dirty="0" err="1" smtClean="0"/>
              <a:t>displayName</a:t>
            </a:r>
            <a:r>
              <a:rPr lang="en-US" sz="1600" dirty="0" smtClean="0"/>
              <a:t>=“fever"/&gt;</a:t>
            </a:r>
            <a:endParaRPr lang="en-US" sz="1600" dirty="0"/>
          </a:p>
          <a:p>
            <a:r>
              <a:rPr lang="en-US" sz="1600" dirty="0"/>
              <a:t>&lt;/observation</a:t>
            </a:r>
            <a:r>
              <a:rPr lang="en-US" sz="1600" dirty="0" smtClean="0"/>
              <a:t>&gt;</a:t>
            </a:r>
            <a:endParaRPr lang="en-US" sz="1600" dirty="0"/>
          </a:p>
        </p:txBody>
      </p:sp>
      <p:sp>
        <p:nvSpPr>
          <p:cNvPr id="2056" name="Rectangle 9"/>
          <p:cNvSpPr>
            <a:spLocks noChangeArrowheads="1"/>
          </p:cNvSpPr>
          <p:nvPr/>
        </p:nvSpPr>
        <p:spPr bwMode="auto">
          <a:xfrm>
            <a:off x="4025900" y="6007100"/>
            <a:ext cx="4832477" cy="461665"/>
          </a:xfrm>
          <a:prstGeom prst="rect">
            <a:avLst/>
          </a:prstGeom>
          <a:noFill/>
          <a:ln w="31750" algn="ctr">
            <a:noFill/>
            <a:miter lim="800000"/>
            <a:headEnd/>
            <a:tailEnd/>
          </a:ln>
        </p:spPr>
        <p:txBody>
          <a:bodyPr wrap="none">
            <a:spAutoFit/>
          </a:bodyPr>
          <a:lstStyle/>
          <a:p>
            <a:r>
              <a:rPr lang="en-US" sz="2400" dirty="0"/>
              <a:t>* XML = Extensible Markup Language</a:t>
            </a:r>
          </a:p>
        </p:txBody>
      </p:sp>
      <p:sp>
        <p:nvSpPr>
          <p:cNvPr id="11" name="TextBox 10"/>
          <p:cNvSpPr txBox="1"/>
          <p:nvPr/>
        </p:nvSpPr>
        <p:spPr>
          <a:xfrm>
            <a:off x="1562100" y="3467100"/>
            <a:ext cx="2438400" cy="338554"/>
          </a:xfrm>
          <a:prstGeom prst="rect">
            <a:avLst/>
          </a:prstGeom>
          <a:solidFill>
            <a:schemeClr val="bg1"/>
          </a:solidFill>
        </p:spPr>
        <p:txBody>
          <a:bodyPr wrap="square" rtlCol="0">
            <a:spAutoFit/>
          </a:bodyPr>
          <a:lstStyle/>
          <a:p>
            <a:r>
              <a:rPr lang="en-US" sz="1600" dirty="0">
                <a:solidFill>
                  <a:srgbClr val="181200"/>
                </a:solidFill>
                <a:cs typeface="Arial" pitchFamily="34" charset="0"/>
              </a:rPr>
              <a:t>LCBI – Lab Confirmed </a:t>
            </a:r>
            <a:r>
              <a:rPr lang="en-US" sz="1600" dirty="0" smtClean="0">
                <a:solidFill>
                  <a:srgbClr val="181200"/>
                </a:solidFill>
                <a:cs typeface="Arial" pitchFamily="34" charset="0"/>
              </a:rPr>
              <a:t>BSI </a:t>
            </a:r>
            <a:endParaRPr lang="en-US" sz="1200" dirty="0">
              <a:solidFill>
                <a:srgbClr val="181200"/>
              </a:solidFill>
              <a:latin typeface="Arial" pitchFamily="34" charset="0"/>
              <a:cs typeface="Arial" pitchFamily="34" charset="0"/>
            </a:endParaRPr>
          </a:p>
        </p:txBody>
      </p:sp>
    </p:spTree>
    <p:extLst>
      <p:ext uri="{BB962C8B-B14F-4D97-AF65-F5344CB8AC3E}">
        <p14:creationId xmlns:p14="http://schemas.microsoft.com/office/powerpoint/2010/main" val="1877776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bwMode="auto">
          <a:xfrm>
            <a:off x="471952" y="1001253"/>
            <a:ext cx="8170603" cy="1209370"/>
          </a:xfrm>
          <a:noFill/>
          <a:ln>
            <a:miter lim="800000"/>
            <a:headEnd/>
            <a:tailEnd/>
          </a:ln>
        </p:spPr>
        <p:txBody>
          <a:bodyPr vert="horz" wrap="square" lIns="91440" tIns="45720" rIns="91440" bIns="45720" numCol="1" anchor="t" anchorCtr="0" compatLnSpc="1">
            <a:prstTxWarp prst="textNoShape">
              <a:avLst/>
            </a:prstTxWarp>
          </a:bodyPr>
          <a:lstStyle/>
          <a:p>
            <a:r>
              <a:rPr lang="en-US" sz="4000" dirty="0" err="1" smtClean="0">
                <a:latin typeface="+mj-lt"/>
              </a:rPr>
              <a:t>Templated</a:t>
            </a:r>
            <a:r>
              <a:rPr lang="en-US" sz="4000" dirty="0" smtClean="0">
                <a:latin typeface="+mj-lt"/>
              </a:rPr>
              <a:t> CDA: Technical Lynchpin for HAI Reporting via CDA to NHSN</a:t>
            </a:r>
          </a:p>
        </p:txBody>
      </p:sp>
      <p:sp>
        <p:nvSpPr>
          <p:cNvPr id="20482" name="Rectangle 3"/>
          <p:cNvSpPr>
            <a:spLocks noGrp="1" noChangeArrowheads="1"/>
          </p:cNvSpPr>
          <p:nvPr>
            <p:ph type="body" idx="1"/>
          </p:nvPr>
        </p:nvSpPr>
        <p:spPr bwMode="auto">
          <a:xfrm>
            <a:off x="265480" y="2300726"/>
            <a:ext cx="8672048" cy="3982086"/>
          </a:xfrm>
          <a:noFill/>
          <a:ln>
            <a:miter lim="800000"/>
            <a:headEnd/>
            <a:tailEnd/>
          </a:ln>
        </p:spPr>
        <p:txBody>
          <a:bodyPr vert="horz" wrap="square" lIns="91440" tIns="45720" rIns="91440" bIns="45720" numCol="1" anchor="t" anchorCtr="0" compatLnSpc="1">
            <a:prstTxWarp prst="textNoShape">
              <a:avLst/>
            </a:prstTxWarp>
            <a:noAutofit/>
          </a:bodyPr>
          <a:lstStyle/>
          <a:p>
            <a:pPr indent="-220663">
              <a:spcBef>
                <a:spcPts val="0"/>
              </a:spcBef>
              <a:buClr>
                <a:schemeClr val="tx1"/>
              </a:buClr>
              <a:buFont typeface="Arial" pitchFamily="34" charset="0"/>
              <a:buChar char="•"/>
            </a:pPr>
            <a:r>
              <a:rPr lang="en-US" sz="2900" dirty="0" smtClean="0">
                <a:latin typeface="+mn-lt"/>
              </a:rPr>
              <a:t>CDA is built on the HL7 Version 3.0 Reference Information Model (RIM) which offers advantages for interoperability but has a reputation for complexity</a:t>
            </a:r>
          </a:p>
          <a:p>
            <a:pPr indent="-220663">
              <a:spcBef>
                <a:spcPts val="0"/>
              </a:spcBef>
              <a:buClr>
                <a:schemeClr val="tx1"/>
              </a:buClr>
              <a:buFont typeface="Arial" pitchFamily="34" charset="0"/>
              <a:buChar char="•"/>
            </a:pPr>
            <a:r>
              <a:rPr lang="en-US" sz="2900" dirty="0" smtClean="0">
                <a:latin typeface="+mn-lt"/>
              </a:rPr>
              <a:t>Templates, CDA’s solution for dealing with RIM complexity</a:t>
            </a:r>
            <a:r>
              <a:rPr lang="en-US" sz="2900" dirty="0" smtClean="0">
                <a:latin typeface="+mn-lt"/>
              </a:rPr>
              <a:t>, </a:t>
            </a:r>
            <a:r>
              <a:rPr lang="en-US" sz="2900" dirty="0" smtClean="0">
                <a:latin typeface="+mn-lt"/>
              </a:rPr>
              <a:t>are pre-defined specifications for expressing a particular element of clinical data (e.g. blood pressure, HAI instance), the structure of a textual section in a CDA document, or the structure of the CDA header</a:t>
            </a:r>
          </a:p>
        </p:txBody>
      </p:sp>
    </p:spTree>
    <p:extLst>
      <p:ext uri="{BB962C8B-B14F-4D97-AF65-F5344CB8AC3E}">
        <p14:creationId xmlns:p14="http://schemas.microsoft.com/office/powerpoint/2010/main" val="317684333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1902542" y="941425"/>
            <a:ext cx="6880125" cy="1195199"/>
          </a:xfrm>
          <a:prstGeom prst="rect">
            <a:avLst/>
          </a:prstGeom>
          <a:noFill/>
          <a:ln w="9525" algn="ctr">
            <a:noFill/>
            <a:miter lim="800000"/>
            <a:headEnd/>
            <a:tailEnd/>
          </a:ln>
        </p:spPr>
        <p:txBody>
          <a:bodyPr wrap="square">
            <a:spAutoFit/>
          </a:bodyPr>
          <a:lstStyle/>
          <a:p>
            <a:pPr algn="ctr">
              <a:lnSpc>
                <a:spcPts val="4280"/>
              </a:lnSpc>
            </a:pPr>
            <a:r>
              <a:rPr lang="en-US" sz="4000" dirty="0" smtClean="0">
                <a:latin typeface="+mj-lt"/>
              </a:rPr>
              <a:t>HL7 CDA for HAI Reporting</a:t>
            </a:r>
          </a:p>
          <a:p>
            <a:pPr algn="ctr">
              <a:lnSpc>
                <a:spcPts val="4280"/>
              </a:lnSpc>
            </a:pPr>
            <a:r>
              <a:rPr lang="en-US" sz="4000" dirty="0" smtClean="0">
                <a:latin typeface="+mj-lt"/>
              </a:rPr>
              <a:t> Implementation Guide (IG)</a:t>
            </a:r>
            <a:endParaRPr lang="en-US" sz="4000" dirty="0">
              <a:latin typeface="+mj-lt"/>
            </a:endParaRPr>
          </a:p>
        </p:txBody>
      </p:sp>
      <p:sp>
        <p:nvSpPr>
          <p:cNvPr id="8" name="Rectangle 2"/>
          <p:cNvSpPr txBox="1">
            <a:spLocks noChangeArrowheads="1"/>
          </p:cNvSpPr>
          <p:nvPr/>
        </p:nvSpPr>
        <p:spPr>
          <a:xfrm>
            <a:off x="1652635" y="2151389"/>
            <a:ext cx="7224665" cy="4173212"/>
          </a:xfrm>
          <a:prstGeom prst="rect">
            <a:avLst/>
          </a:prstGeom>
          <a:noFill/>
          <a:ln/>
        </p:spPr>
        <p:txBody>
          <a:bodyPr/>
          <a:lstStyle/>
          <a:p>
            <a:pPr marL="287338" marR="0" lvl="0" indent="-287338" algn="l" defTabSz="914400" rtl="0" eaLnBrk="1" fontAlgn="auto" latinLnBrk="0" hangingPunct="1">
              <a:lnSpc>
                <a:spcPct val="100000"/>
              </a:lnSpc>
              <a:spcBef>
                <a:spcPct val="0"/>
              </a:spcBef>
              <a:spcAft>
                <a:spcPts val="0"/>
              </a:spcAft>
              <a:buClr>
                <a:schemeClr val="tx1"/>
              </a:buClr>
              <a:buSzPct val="100000"/>
              <a:buFont typeface="Arial" pitchFamily="34" charset="0"/>
              <a:buChar char="•"/>
              <a:tabLst/>
              <a:defRPr/>
            </a:pPr>
            <a:r>
              <a:rPr kumimoji="0" lang="en-US" sz="2900" b="0" i="0" u="none" strike="noStrike" kern="1200" cap="none" spc="0" normalizeH="0" baseline="0" noProof="0" dirty="0" smtClean="0">
                <a:ln>
                  <a:noFill/>
                </a:ln>
                <a:effectLst/>
                <a:uLnTx/>
                <a:uFillTx/>
                <a:latin typeface="+mn-lt"/>
                <a:ea typeface="+mn-ea"/>
                <a:cs typeface="+mn-cs"/>
              </a:rPr>
              <a:t>Essentially a collection of templates and associated vocabulary for creating valid CDA records for submission to CDC’s NHSN</a:t>
            </a:r>
          </a:p>
          <a:p>
            <a:pPr marL="287338" marR="0" lvl="0" indent="-287338" algn="l" defTabSz="914400" rtl="0" eaLnBrk="1" fontAlgn="auto" latinLnBrk="0" hangingPunct="1">
              <a:lnSpc>
                <a:spcPct val="100000"/>
              </a:lnSpc>
              <a:spcBef>
                <a:spcPct val="0"/>
              </a:spcBef>
              <a:spcAft>
                <a:spcPts val="0"/>
              </a:spcAft>
              <a:buClr>
                <a:schemeClr val="tx1"/>
              </a:buClr>
              <a:buSzPct val="100000"/>
              <a:buFont typeface="Arial" pitchFamily="34" charset="0"/>
              <a:buChar char="•"/>
              <a:tabLst/>
              <a:defRPr/>
            </a:pPr>
            <a:r>
              <a:rPr lang="en-US" sz="2900" dirty="0" smtClean="0"/>
              <a:t>Each IG release is vetted with vendors and submitted to HL7 ballot</a:t>
            </a:r>
          </a:p>
          <a:p>
            <a:pPr marL="287338" marR="0" lvl="0" indent="-287338" algn="l" defTabSz="914400" rtl="0" eaLnBrk="1" fontAlgn="auto" latinLnBrk="0" hangingPunct="1">
              <a:lnSpc>
                <a:spcPct val="100000"/>
              </a:lnSpc>
              <a:spcBef>
                <a:spcPct val="0"/>
              </a:spcBef>
              <a:spcAft>
                <a:spcPts val="0"/>
              </a:spcAft>
              <a:buClr>
                <a:schemeClr val="tx1"/>
              </a:buClr>
              <a:buSzPct val="100000"/>
              <a:buFont typeface="Arial" pitchFamily="34" charset="0"/>
              <a:buChar char="•"/>
              <a:tabLst/>
              <a:defRPr/>
            </a:pPr>
            <a:r>
              <a:rPr kumimoji="0" lang="en-US" sz="2900" b="0" i="0" u="none" strike="noStrike" kern="1200" cap="none" spc="0" normalizeH="0" baseline="0" noProof="0" dirty="0" smtClean="0">
                <a:ln>
                  <a:noFill/>
                </a:ln>
                <a:effectLst/>
                <a:uLnTx/>
                <a:uFillTx/>
                <a:latin typeface="+mn-lt"/>
                <a:ea typeface="+mn-ea"/>
                <a:cs typeface="+mn-cs"/>
              </a:rPr>
              <a:t>CDC commits resources and provides tools for supporting use of CDA to report HAIs</a:t>
            </a:r>
          </a:p>
          <a:p>
            <a:pPr marL="287338" marR="0" lvl="0" indent="-287338" algn="l" defTabSz="914400" rtl="0" eaLnBrk="1" fontAlgn="auto" latinLnBrk="0" hangingPunct="1">
              <a:lnSpc>
                <a:spcPct val="100000"/>
              </a:lnSpc>
              <a:spcBef>
                <a:spcPct val="0"/>
              </a:spcBef>
              <a:spcAft>
                <a:spcPts val="0"/>
              </a:spcAft>
              <a:buClr>
                <a:schemeClr val="tx1"/>
              </a:buClr>
              <a:buSzPct val="100000"/>
              <a:buFont typeface="Arial" pitchFamily="34" charset="0"/>
              <a:buChar char="•"/>
              <a:tabLst/>
              <a:defRPr/>
            </a:pPr>
            <a:r>
              <a:rPr kumimoji="0" lang="en-US" sz="2900" b="0" i="0" u="none" strike="noStrike" kern="1200" cap="none" spc="0" normalizeH="0" noProof="0" dirty="0" smtClean="0">
                <a:ln>
                  <a:noFill/>
                </a:ln>
                <a:effectLst/>
                <a:uLnTx/>
                <a:uFillTx/>
                <a:latin typeface="+mn-lt"/>
                <a:ea typeface="+mn-ea"/>
                <a:cs typeface="+mn-cs"/>
              </a:rPr>
              <a:t>Getting started and getting help with the IG:  nhsncda@cdc.gov</a:t>
            </a:r>
            <a:endParaRPr lang="en-US" sz="2900" baseline="0" dirty="0" smtClean="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840" t="16432" r="42741" b="37297"/>
          <a:stretch/>
        </p:blipFill>
        <p:spPr bwMode="auto">
          <a:xfrm>
            <a:off x="266699" y="1311787"/>
            <a:ext cx="1333121" cy="1799713"/>
          </a:xfrm>
          <a:prstGeom prst="rect">
            <a:avLst/>
          </a:prstGeom>
          <a:noFill/>
          <a:ln w="25400">
            <a:solidFill>
              <a:schemeClr val="tx2">
                <a:lumMod val="60000"/>
                <a:lumOff val="4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8777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5082"/>
            <a:ext cx="8229600" cy="639762"/>
          </a:xfrm>
        </p:spPr>
        <p:txBody>
          <a:bodyPr/>
          <a:lstStyle/>
          <a:p>
            <a:r>
              <a:rPr lang="en-US" dirty="0" smtClean="0"/>
              <a:t/>
            </a:r>
            <a:br>
              <a:rPr lang="en-US" dirty="0" smtClean="0"/>
            </a:br>
            <a:r>
              <a:rPr lang="en-US" sz="4000" b="0" dirty="0" smtClean="0">
                <a:latin typeface="Calibri" pitchFamily="34" charset="0"/>
              </a:rPr>
              <a:t>NHSN and CDA – Current Status</a:t>
            </a:r>
            <a:endParaRPr lang="en-US" sz="4000" b="0" dirty="0">
              <a:latin typeface="Calibri" pitchFamily="34" charset="0"/>
            </a:endParaRPr>
          </a:p>
        </p:txBody>
      </p:sp>
      <p:sp>
        <p:nvSpPr>
          <p:cNvPr id="7" name="Rectangle 6"/>
          <p:cNvSpPr/>
          <p:nvPr/>
        </p:nvSpPr>
        <p:spPr>
          <a:xfrm>
            <a:off x="304800" y="1643208"/>
            <a:ext cx="8534400" cy="4555093"/>
          </a:xfrm>
          <a:prstGeom prst="rect">
            <a:avLst/>
          </a:prstGeom>
        </p:spPr>
        <p:txBody>
          <a:bodyPr wrap="square">
            <a:spAutoFit/>
          </a:bodyPr>
          <a:lstStyle/>
          <a:p>
            <a:pPr lvl="1" indent="-396875">
              <a:buClr>
                <a:schemeClr val="tx1"/>
              </a:buClr>
              <a:buSzPct val="100000"/>
              <a:buFont typeface="Arial" pitchFamily="34" charset="0"/>
              <a:buChar char="•"/>
            </a:pPr>
            <a:r>
              <a:rPr lang="en-US" sz="2900" dirty="0" smtClean="0"/>
              <a:t>NHSN currently accepts CDA files for CLABSI, CAUTI, SSI, CLIP, Laboratory Identified Event, Dialysis Event, and Antimicrobial Use reporting</a:t>
            </a:r>
          </a:p>
          <a:p>
            <a:pPr lvl="1" indent="-396875">
              <a:buClr>
                <a:schemeClr val="tx1"/>
              </a:buClr>
              <a:buSzPct val="100000"/>
              <a:buFont typeface="Arial" pitchFamily="34" charset="0"/>
              <a:buChar char="•"/>
            </a:pPr>
            <a:r>
              <a:rPr lang="en-US" sz="2900" dirty="0" smtClean="0"/>
              <a:t>Approximately 10% of hospitals that participate in NHSN use a CDA solution for at least some reporting</a:t>
            </a:r>
          </a:p>
          <a:p>
            <a:pPr lvl="1" indent="-396875">
              <a:buClr>
                <a:schemeClr val="tx1"/>
              </a:buClr>
              <a:buSzPct val="100000"/>
              <a:buFont typeface="Arial" pitchFamily="34" charset="0"/>
              <a:buChar char="•"/>
            </a:pPr>
            <a:r>
              <a:rPr lang="en-US" sz="2900" dirty="0" smtClean="0"/>
              <a:t>Infection control surveillance system vendors are the primary implementers; EHRs implementations are increasing</a:t>
            </a:r>
          </a:p>
          <a:p>
            <a:pPr lvl="1" indent="-396875">
              <a:buClr>
                <a:schemeClr val="tx1"/>
              </a:buClr>
              <a:buSzPct val="100000"/>
              <a:buFont typeface="Arial" pitchFamily="34" charset="0"/>
              <a:buChar char="•"/>
            </a:pPr>
            <a:r>
              <a:rPr lang="en-US" sz="2900" dirty="0" smtClean="0"/>
              <a:t>Efforts are underway to include HAI </a:t>
            </a:r>
            <a:r>
              <a:rPr lang="en-US" sz="2900" smtClean="0"/>
              <a:t>reporting via </a:t>
            </a:r>
            <a:r>
              <a:rPr lang="en-US" sz="2900" dirty="0" smtClean="0"/>
              <a:t>CDA in Stage 3 Meaningful Use     </a:t>
            </a:r>
          </a:p>
        </p:txBody>
      </p:sp>
    </p:spTree>
    <p:extLst>
      <p:ext uri="{BB962C8B-B14F-4D97-AF65-F5344CB8AC3E}">
        <p14:creationId xmlns:p14="http://schemas.microsoft.com/office/powerpoint/2010/main" val="364347515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4282"/>
            <a:ext cx="8229600" cy="639762"/>
          </a:xfrm>
        </p:spPr>
        <p:txBody>
          <a:bodyPr/>
          <a:lstStyle/>
          <a:p>
            <a:r>
              <a:rPr lang="en-US" dirty="0" smtClean="0"/>
              <a:t/>
            </a:r>
            <a:br>
              <a:rPr lang="en-US" dirty="0" smtClean="0"/>
            </a:br>
            <a:r>
              <a:rPr lang="en-US" sz="4000" b="0" dirty="0" smtClean="0">
                <a:latin typeface="Calibri" pitchFamily="34" charset="0"/>
              </a:rPr>
              <a:t>Summing Up: NHSN and CDA</a:t>
            </a:r>
            <a:endParaRPr lang="en-US" sz="4000" b="0" dirty="0">
              <a:latin typeface="Calibri" pitchFamily="34" charset="0"/>
            </a:endParaRPr>
          </a:p>
        </p:txBody>
      </p:sp>
      <p:sp>
        <p:nvSpPr>
          <p:cNvPr id="7" name="Rectangle 6"/>
          <p:cNvSpPr/>
          <p:nvPr/>
        </p:nvSpPr>
        <p:spPr>
          <a:xfrm>
            <a:off x="304800" y="1643208"/>
            <a:ext cx="8534400" cy="4555093"/>
          </a:xfrm>
          <a:prstGeom prst="rect">
            <a:avLst/>
          </a:prstGeom>
        </p:spPr>
        <p:txBody>
          <a:bodyPr wrap="square">
            <a:spAutoFit/>
          </a:bodyPr>
          <a:lstStyle/>
          <a:p>
            <a:pPr lvl="1" indent="-396875">
              <a:buClr>
                <a:schemeClr val="tx1"/>
              </a:buClr>
              <a:buSzPct val="100000"/>
              <a:buFont typeface="Arial" pitchFamily="34" charset="0"/>
              <a:buChar char="•"/>
            </a:pPr>
            <a:r>
              <a:rPr lang="en-US" sz="2900" dirty="0" smtClean="0"/>
              <a:t>NHSN’s role as the primary system for HAI reporting mandates in the U.S. places a premium on creating greater efficiencies in the HAI data supply chain </a:t>
            </a:r>
          </a:p>
          <a:p>
            <a:pPr lvl="1" indent="-396875">
              <a:buClr>
                <a:schemeClr val="tx1"/>
              </a:buClr>
              <a:buSzPct val="100000"/>
              <a:buFont typeface="Arial" pitchFamily="34" charset="0"/>
              <a:buChar char="•"/>
            </a:pPr>
            <a:r>
              <a:rPr lang="en-US" sz="2900" dirty="0" smtClean="0"/>
              <a:t>CDA is an integral part of a larger movement away from manual processes to electronic methods of detecting and reporting HAIs</a:t>
            </a:r>
          </a:p>
          <a:p>
            <a:pPr lvl="1" indent="-396875">
              <a:buClr>
                <a:schemeClr val="tx1"/>
              </a:buClr>
              <a:buSzPct val="100000"/>
              <a:buFont typeface="Arial" pitchFamily="34" charset="0"/>
              <a:buChar char="•"/>
            </a:pPr>
            <a:r>
              <a:rPr lang="en-US" sz="2900" dirty="0" smtClean="0"/>
              <a:t>The near-term benefits achieved by using CDA to report HAIs to NHSN </a:t>
            </a:r>
            <a:r>
              <a:rPr lang="en-US" sz="2900" dirty="0" smtClean="0"/>
              <a:t>demonstrate </a:t>
            </a:r>
            <a:r>
              <a:rPr lang="en-US" sz="2900" dirty="0" smtClean="0"/>
              <a:t>how standards can be leveraged to reap new returns on investments in health information technology</a:t>
            </a:r>
          </a:p>
        </p:txBody>
      </p:sp>
    </p:spTree>
    <p:extLst>
      <p:ext uri="{BB962C8B-B14F-4D97-AF65-F5344CB8AC3E}">
        <p14:creationId xmlns:p14="http://schemas.microsoft.com/office/powerpoint/2010/main" val="401320607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cs typeface="Arial" pitchFamily="34" charset="0"/>
              </a:rPr>
              <a:t>Learning Objectives</a:t>
            </a:r>
            <a:endParaRPr lang="en-US" sz="4000" dirty="0">
              <a:latin typeface="+mj-lt"/>
              <a:cs typeface="Arial" pitchFamily="34" charset="0"/>
            </a:endParaRPr>
          </a:p>
        </p:txBody>
      </p:sp>
      <p:sp>
        <p:nvSpPr>
          <p:cNvPr id="3" name="Content Placeholder 2"/>
          <p:cNvSpPr>
            <a:spLocks noGrp="1"/>
          </p:cNvSpPr>
          <p:nvPr>
            <p:ph idx="1"/>
          </p:nvPr>
        </p:nvSpPr>
        <p:spPr>
          <a:xfrm>
            <a:off x="457200" y="2199505"/>
            <a:ext cx="8229600" cy="3698058"/>
          </a:xfrm>
        </p:spPr>
        <p:txBody>
          <a:bodyPr/>
          <a:lstStyle/>
          <a:p>
            <a:pPr marL="514350" indent="-514350">
              <a:buFont typeface="+mj-lt"/>
              <a:buAutoNum type="arabicPeriod"/>
            </a:pPr>
            <a:r>
              <a:rPr lang="en-US" dirty="0" smtClean="0">
                <a:solidFill>
                  <a:schemeClr val="bg1">
                    <a:lumMod val="50000"/>
                  </a:schemeClr>
                </a:solidFill>
                <a:latin typeface="+mn-lt"/>
                <a:cs typeface="Arial" pitchFamily="34" charset="0"/>
              </a:rPr>
              <a:t>Describe challenges that are often associated with data aggregation and reporting of healthcare quality measures</a:t>
            </a:r>
          </a:p>
          <a:p>
            <a:pPr marL="514350" indent="-514350">
              <a:buFont typeface="+mj-lt"/>
              <a:buAutoNum type="arabicPeriod"/>
            </a:pPr>
            <a:r>
              <a:rPr lang="en-US" dirty="0" smtClean="0">
                <a:solidFill>
                  <a:schemeClr val="bg1">
                    <a:lumMod val="50000"/>
                  </a:schemeClr>
                </a:solidFill>
                <a:latin typeface="+mn-lt"/>
                <a:cs typeface="Arial" pitchFamily="34" charset="0"/>
              </a:rPr>
              <a:t>Explain CDC’s role in healthcare quality measure reporting at the state and federal levels</a:t>
            </a:r>
          </a:p>
          <a:p>
            <a:pPr marL="514350" indent="-514350">
              <a:buFont typeface="+mj-lt"/>
              <a:buAutoNum type="arabicPeriod"/>
            </a:pPr>
            <a:r>
              <a:rPr lang="en-US" dirty="0" smtClean="0">
                <a:solidFill>
                  <a:schemeClr val="tx1"/>
                </a:solidFill>
                <a:latin typeface="+mn-lt"/>
                <a:cs typeface="Arial" pitchFamily="34" charset="0"/>
              </a:rPr>
              <a:t>Lis</a:t>
            </a:r>
            <a:r>
              <a:rPr lang="en-US" dirty="0" smtClean="0">
                <a:latin typeface="+mn-lt"/>
                <a:cs typeface="Arial" pitchFamily="34" charset="0"/>
              </a:rPr>
              <a:t>t a minimum of three benefits of using available data standards to leverage EHRs and EHR modules for process and outcome reporting</a:t>
            </a:r>
            <a:endParaRPr lang="en-US" dirty="0">
              <a:solidFill>
                <a:schemeClr val="tx1"/>
              </a:solidFill>
              <a:latin typeface="+mn-lt"/>
              <a:cs typeface="Arial" pitchFamily="34" charset="0"/>
            </a:endParaRPr>
          </a:p>
          <a:p>
            <a:endParaRPr lang="en-US" dirty="0"/>
          </a:p>
        </p:txBody>
      </p:sp>
    </p:spTree>
    <p:extLst>
      <p:ext uri="{BB962C8B-B14F-4D97-AF65-F5344CB8AC3E}">
        <p14:creationId xmlns:p14="http://schemas.microsoft.com/office/powerpoint/2010/main" val="3359833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L7 International Logo.jpg"/>
          <p:cNvPicPr>
            <a:picLocks noChangeAspect="1"/>
          </p:cNvPicPr>
          <p:nvPr/>
        </p:nvPicPr>
        <p:blipFill>
          <a:blip r:embed="rId3" cstate="print"/>
          <a:stretch>
            <a:fillRect/>
          </a:stretch>
        </p:blipFill>
        <p:spPr>
          <a:xfrm>
            <a:off x="7807686" y="1190708"/>
            <a:ext cx="879114" cy="905000"/>
          </a:xfrm>
          <a:prstGeom prst="rect">
            <a:avLst/>
          </a:prstGeom>
        </p:spPr>
      </p:pic>
      <p:sp>
        <p:nvSpPr>
          <p:cNvPr id="10" name="Title 1"/>
          <p:cNvSpPr txBox="1">
            <a:spLocks/>
          </p:cNvSpPr>
          <p:nvPr/>
        </p:nvSpPr>
        <p:spPr>
          <a:xfrm>
            <a:off x="457200" y="954282"/>
            <a:ext cx="8229600" cy="639762"/>
          </a:xfrm>
          <a:prstGeom prst="rect">
            <a:avLst/>
          </a:prstGeom>
        </p:spPr>
        <p:txBody>
          <a:bodyPr/>
          <a:lstStyle>
            <a:lvl1pPr algn="ctr" defTabSz="457200" rtl="0" eaLnBrk="1" latinLnBrk="0" hangingPunct="1">
              <a:spcBef>
                <a:spcPct val="0"/>
              </a:spcBef>
              <a:buNone/>
              <a:defRPr sz="3200" kern="1200" baseline="0">
                <a:solidFill>
                  <a:schemeClr val="tx1"/>
                </a:solidFill>
                <a:latin typeface="Arial" pitchFamily="34" charset="0"/>
                <a:ea typeface="+mj-ea"/>
                <a:cs typeface="Verdana"/>
              </a:defRPr>
            </a:lvl1pPr>
          </a:lstStyle>
          <a:p>
            <a:r>
              <a:rPr lang="en-US" sz="4000" dirty="0" smtClean="0">
                <a:latin typeface="Calibri" pitchFamily="34" charset="0"/>
              </a:rPr>
              <a:t>Meaningful Use and CDA</a:t>
            </a:r>
            <a:endParaRPr lang="en-US" sz="4000" dirty="0">
              <a:latin typeface="Calibri" pitchFamily="34" charset="0"/>
            </a:endParaRPr>
          </a:p>
        </p:txBody>
      </p:sp>
      <p:sp>
        <p:nvSpPr>
          <p:cNvPr id="11" name="Rectangle 10"/>
          <p:cNvSpPr/>
          <p:nvPr/>
        </p:nvSpPr>
        <p:spPr>
          <a:xfrm>
            <a:off x="304800" y="1643208"/>
            <a:ext cx="8534400" cy="5201424"/>
          </a:xfrm>
          <a:prstGeom prst="rect">
            <a:avLst/>
          </a:prstGeom>
        </p:spPr>
        <p:txBody>
          <a:bodyPr wrap="square">
            <a:spAutoFit/>
          </a:bodyPr>
          <a:lstStyle/>
          <a:p>
            <a:pPr lvl="1" indent="-396875">
              <a:buClr>
                <a:schemeClr val="tx1"/>
              </a:buClr>
              <a:buSzPct val="100000"/>
              <a:buFont typeface="Arial" pitchFamily="34" charset="0"/>
              <a:buChar char="•"/>
            </a:pPr>
            <a:r>
              <a:rPr lang="en-US" sz="2800" b="1" dirty="0" smtClean="0"/>
              <a:t>Consolidated </a:t>
            </a:r>
            <a:r>
              <a:rPr lang="en-US" sz="2800" b="1" dirty="0"/>
              <a:t>CDA Implementation </a:t>
            </a:r>
            <a:r>
              <a:rPr lang="en-US" sz="2800" b="1" dirty="0" smtClean="0"/>
              <a:t>Guide</a:t>
            </a:r>
            <a:r>
              <a:rPr lang="en-US" sz="2800" dirty="0" smtClean="0"/>
              <a:t>: </a:t>
            </a:r>
            <a:br>
              <a:rPr lang="en-US" sz="2800" dirty="0" smtClean="0"/>
            </a:br>
            <a:r>
              <a:rPr lang="en-US" sz="2800" dirty="0" smtClean="0"/>
              <a:t>A </a:t>
            </a:r>
            <a:r>
              <a:rPr lang="en-US" sz="2800" dirty="0"/>
              <a:t>CDA-based representation of common clinical documents (Consultation </a:t>
            </a:r>
            <a:r>
              <a:rPr lang="en-US" sz="2800" dirty="0" smtClean="0"/>
              <a:t>Note</a:t>
            </a:r>
            <a:r>
              <a:rPr lang="en-US" sz="2800" dirty="0"/>
              <a:t>, H&amp;P, Progress Note, Discharge Summary, Operative Note, Procedure </a:t>
            </a:r>
            <a:r>
              <a:rPr lang="en-US" sz="2800" dirty="0" smtClean="0"/>
              <a:t>Note</a:t>
            </a:r>
            <a:r>
              <a:rPr lang="en-US" sz="2800" dirty="0"/>
              <a:t>, Diagnostic Imaging Report)</a:t>
            </a:r>
          </a:p>
          <a:p>
            <a:pPr lvl="1" indent="-396875">
              <a:buClr>
                <a:schemeClr val="tx1"/>
              </a:buClr>
              <a:buSzPct val="100000"/>
              <a:buFont typeface="Arial" pitchFamily="34" charset="0"/>
              <a:buChar char="•"/>
            </a:pPr>
            <a:r>
              <a:rPr lang="en-US" sz="2800" b="1" dirty="0" smtClean="0"/>
              <a:t>Quality </a:t>
            </a:r>
            <a:r>
              <a:rPr lang="en-US" sz="2800" b="1" dirty="0"/>
              <a:t>Reporting Document </a:t>
            </a:r>
            <a:r>
              <a:rPr lang="en-US" sz="2800" b="1" dirty="0" smtClean="0"/>
              <a:t>Architecture</a:t>
            </a:r>
            <a:r>
              <a:rPr lang="en-US" sz="2800" dirty="0" smtClean="0"/>
              <a:t>: </a:t>
            </a:r>
            <a:r>
              <a:rPr lang="en-US" sz="2800" dirty="0"/>
              <a:t/>
            </a:r>
            <a:br>
              <a:rPr lang="en-US" sz="2800" dirty="0"/>
            </a:br>
            <a:r>
              <a:rPr lang="en-US" sz="2800" dirty="0" smtClean="0"/>
              <a:t>A </a:t>
            </a:r>
            <a:r>
              <a:rPr lang="en-US" sz="2800" dirty="0"/>
              <a:t>CDA-based representation of patient-level </a:t>
            </a:r>
            <a:r>
              <a:rPr lang="en-US" sz="2800" dirty="0" smtClean="0"/>
              <a:t>and aggregate clinical </a:t>
            </a:r>
            <a:r>
              <a:rPr lang="en-US" sz="2800" dirty="0"/>
              <a:t>quality </a:t>
            </a:r>
            <a:r>
              <a:rPr lang="en-US" sz="2800" dirty="0" smtClean="0"/>
              <a:t>data</a:t>
            </a:r>
          </a:p>
          <a:p>
            <a:pPr lvl="1" indent="-396875">
              <a:buClr>
                <a:schemeClr val="tx1"/>
              </a:buClr>
              <a:buSzPct val="100000"/>
              <a:buFont typeface="Arial" pitchFamily="34" charset="0"/>
              <a:buChar char="•"/>
            </a:pPr>
            <a:r>
              <a:rPr lang="en-US" sz="2800" b="1" dirty="0"/>
              <a:t>Ambulatory Healthcare Provider Reporting to Central Cancer </a:t>
            </a:r>
            <a:r>
              <a:rPr lang="en-US" sz="2800" b="1" dirty="0" smtClean="0"/>
              <a:t>Registries</a:t>
            </a:r>
            <a:r>
              <a:rPr lang="en-US" sz="2800" dirty="0" smtClean="0"/>
              <a:t>:</a:t>
            </a:r>
            <a:br>
              <a:rPr lang="en-US" sz="2800" dirty="0" smtClean="0"/>
            </a:br>
            <a:r>
              <a:rPr lang="en-US" sz="2800" dirty="0" smtClean="0"/>
              <a:t>A CDA-based representation of clinical oncology data</a:t>
            </a:r>
            <a:endParaRPr lang="en-US" sz="2800" dirty="0"/>
          </a:p>
          <a:p>
            <a:pPr lvl="1" indent="-396875">
              <a:buClr>
                <a:schemeClr val="tx1"/>
              </a:buClr>
              <a:buSzPct val="100000"/>
              <a:buFont typeface="Arial" pitchFamily="34" charset="0"/>
              <a:buChar char="•"/>
            </a:pPr>
            <a:endParaRPr lang="en-US" sz="2400" dirty="0" smtClean="0"/>
          </a:p>
        </p:txBody>
      </p:sp>
    </p:spTree>
    <p:extLst>
      <p:ext uri="{BB962C8B-B14F-4D97-AF65-F5344CB8AC3E}">
        <p14:creationId xmlns:p14="http://schemas.microsoft.com/office/powerpoint/2010/main" val="1832294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3549"/>
            <a:ext cx="8229600" cy="588552"/>
          </a:xfrm>
        </p:spPr>
        <p:txBody>
          <a:bodyPr/>
          <a:lstStyle/>
          <a:p>
            <a:r>
              <a:rPr lang="en-US" dirty="0">
                <a:latin typeface="Arial" pitchFamily="34" charset="0"/>
                <a:cs typeface="Arial" pitchFamily="34" charset="0"/>
              </a:rPr>
              <a:t>Conflict of Interest Disclosure</a:t>
            </a:r>
            <a:br>
              <a:rPr lang="en-US" dirty="0">
                <a:latin typeface="Arial" pitchFamily="34" charset="0"/>
                <a:cs typeface="Arial" pitchFamily="34" charset="0"/>
              </a:rPr>
            </a:br>
            <a:r>
              <a:rPr lang="en-US" dirty="0">
                <a:latin typeface="Arial" pitchFamily="34" charset="0"/>
                <a:cs typeface="Arial" pitchFamily="34" charset="0"/>
              </a:rPr>
              <a:t> </a:t>
            </a:r>
          </a:p>
        </p:txBody>
      </p:sp>
      <p:sp>
        <p:nvSpPr>
          <p:cNvPr id="3" name="Content Placeholder 2"/>
          <p:cNvSpPr>
            <a:spLocks noGrp="1"/>
          </p:cNvSpPr>
          <p:nvPr>
            <p:ph idx="1"/>
          </p:nvPr>
        </p:nvSpPr>
        <p:spPr>
          <a:xfrm>
            <a:off x="457200" y="3187700"/>
            <a:ext cx="8229600" cy="2938462"/>
          </a:xfrm>
        </p:spPr>
        <p:txBody>
          <a:bodyPr>
            <a:normAutofit/>
          </a:bodyPr>
          <a:lstStyle/>
          <a:p>
            <a:pPr algn="ctr">
              <a:buFontTx/>
              <a:buNone/>
            </a:pPr>
            <a:endParaRPr lang="en-US" dirty="0" smtClean="0"/>
          </a:p>
          <a:p>
            <a:pPr algn="ctr">
              <a:lnSpc>
                <a:spcPct val="110000"/>
              </a:lnSpc>
              <a:spcBef>
                <a:spcPts val="0"/>
              </a:spcBef>
              <a:buFontTx/>
              <a:buNone/>
            </a:pPr>
            <a:r>
              <a:rPr lang="en-US" dirty="0">
                <a:cs typeface="Arial" pitchFamily="34" charset="0"/>
              </a:rPr>
              <a:t>Daniel A. Pollock, M.D. and </a:t>
            </a:r>
            <a:br>
              <a:rPr lang="en-US" dirty="0">
                <a:cs typeface="Arial" pitchFamily="34" charset="0"/>
              </a:rPr>
            </a:br>
            <a:r>
              <a:rPr lang="en-US" dirty="0" smtClean="0">
                <a:cs typeface="Arial" pitchFamily="34" charset="0"/>
              </a:rPr>
              <a:t>Robert H</a:t>
            </a:r>
            <a:r>
              <a:rPr lang="en-US" dirty="0">
                <a:cs typeface="Arial" pitchFamily="34" charset="0"/>
              </a:rPr>
              <a:t>. Dolin, M.D.</a:t>
            </a:r>
            <a:endParaRPr lang="en-US" dirty="0"/>
          </a:p>
          <a:p>
            <a:pPr algn="ctr">
              <a:lnSpc>
                <a:spcPct val="110000"/>
              </a:lnSpc>
              <a:spcBef>
                <a:spcPts val="0"/>
              </a:spcBef>
              <a:buFontTx/>
              <a:buNone/>
            </a:pPr>
            <a:r>
              <a:rPr lang="en-US" dirty="0" smtClean="0">
                <a:solidFill>
                  <a:schemeClr val="tx1"/>
                </a:solidFill>
                <a:latin typeface="Arial" pitchFamily="34" charset="0"/>
                <a:cs typeface="Arial" pitchFamily="34" charset="0"/>
              </a:rPr>
              <a:t>have </a:t>
            </a:r>
            <a:r>
              <a:rPr lang="en-US" dirty="0">
                <a:solidFill>
                  <a:schemeClr val="tx1"/>
                </a:solidFill>
                <a:latin typeface="Arial" pitchFamily="34" charset="0"/>
                <a:cs typeface="Arial" pitchFamily="34" charset="0"/>
              </a:rPr>
              <a:t>no real or apparent </a:t>
            </a:r>
          </a:p>
          <a:p>
            <a:pPr algn="ctr">
              <a:lnSpc>
                <a:spcPct val="110000"/>
              </a:lnSpc>
              <a:spcBef>
                <a:spcPts val="0"/>
              </a:spcBef>
              <a:buFontTx/>
              <a:buNone/>
            </a:pPr>
            <a:r>
              <a:rPr lang="en-US" dirty="0">
                <a:solidFill>
                  <a:schemeClr val="tx1"/>
                </a:solidFill>
                <a:latin typeface="Arial" pitchFamily="34" charset="0"/>
                <a:cs typeface="Arial" pitchFamily="34" charset="0"/>
              </a:rPr>
              <a:t>conflicts of interest to report.</a:t>
            </a:r>
          </a:p>
          <a:p>
            <a:endParaRPr lang="en-US" dirty="0"/>
          </a:p>
        </p:txBody>
      </p:sp>
      <p:sp>
        <p:nvSpPr>
          <p:cNvPr id="4" name="Footer Placeholder 3"/>
          <p:cNvSpPr>
            <a:spLocks noGrp="1"/>
          </p:cNvSpPr>
          <p:nvPr>
            <p:ph type="ftr" sz="quarter" idx="11"/>
          </p:nvPr>
        </p:nvSpPr>
        <p:spPr>
          <a:xfrm>
            <a:off x="3124200" y="6356350"/>
            <a:ext cx="2895600" cy="365125"/>
          </a:xfrm>
        </p:spPr>
        <p:txBody>
          <a:bodyPr/>
          <a:lstStyle/>
          <a:p>
            <a:r>
              <a:rPr lang="en-US" smtClean="0"/>
              <a:t>© 2013 HIMSS</a:t>
            </a:r>
            <a:endParaRPr lang="en-US"/>
          </a:p>
        </p:txBody>
      </p:sp>
    </p:spTree>
    <p:extLst>
      <p:ext uri="{BB962C8B-B14F-4D97-AF65-F5344CB8AC3E}">
        <p14:creationId xmlns:p14="http://schemas.microsoft.com/office/powerpoint/2010/main" val="327738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9"/>
          <p:cNvSpPr txBox="1">
            <a:spLocks noChangeArrowheads="1"/>
          </p:cNvSpPr>
          <p:nvPr/>
        </p:nvSpPr>
        <p:spPr bwMode="auto">
          <a:xfrm>
            <a:off x="2971800" y="5198387"/>
            <a:ext cx="5651500" cy="369888"/>
          </a:xfrm>
          <a:prstGeom prst="rect">
            <a:avLst/>
          </a:prstGeom>
          <a:noFill/>
          <a:ln w="9525">
            <a:noFill/>
            <a:miter lim="800000"/>
            <a:headEnd/>
            <a:tailEnd/>
          </a:ln>
        </p:spPr>
        <p:txBody>
          <a:bodyPr>
            <a:spAutoFit/>
          </a:bodyPr>
          <a:lstStyle/>
          <a:p>
            <a:r>
              <a:rPr lang="en-US"/>
              <a:t> </a:t>
            </a:r>
          </a:p>
        </p:txBody>
      </p:sp>
      <p:graphicFrame>
        <p:nvGraphicFramePr>
          <p:cNvPr id="6" name="Diagram 5"/>
          <p:cNvGraphicFramePr/>
          <p:nvPr>
            <p:extLst>
              <p:ext uri="{D42A27DB-BD31-4B8C-83A1-F6EECF244321}">
                <p14:modId xmlns:p14="http://schemas.microsoft.com/office/powerpoint/2010/main" val="746792787"/>
              </p:ext>
            </p:extLst>
          </p:nvPr>
        </p:nvGraphicFramePr>
        <p:xfrm>
          <a:off x="914399" y="2607587"/>
          <a:ext cx="6479629"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9"/>
          <p:cNvGrpSpPr>
            <a:grpSpLocks/>
          </p:cNvGrpSpPr>
          <p:nvPr/>
        </p:nvGrpSpPr>
        <p:grpSpPr bwMode="auto">
          <a:xfrm>
            <a:off x="7315200" y="2590124"/>
            <a:ext cx="1470025" cy="1998663"/>
            <a:chOff x="6835109" y="2133601"/>
            <a:chExt cx="1623091" cy="2303762"/>
          </a:xfrm>
          <a:solidFill>
            <a:srgbClr val="FFC000"/>
          </a:solidFill>
        </p:grpSpPr>
        <p:sp>
          <p:nvSpPr>
            <p:cNvPr id="8" name="Freeform 7"/>
            <p:cNvSpPr/>
            <p:nvPr/>
          </p:nvSpPr>
          <p:spPr>
            <a:xfrm>
              <a:off x="6835109" y="2133601"/>
              <a:ext cx="1623091" cy="547121"/>
            </a:xfrm>
            <a:custGeom>
              <a:avLst/>
              <a:gdLst>
                <a:gd name="connsiteX0" fmla="*/ 0 w 1562067"/>
                <a:gd name="connsiteY0" fmla="*/ 0 h 540409"/>
                <a:gd name="connsiteX1" fmla="*/ 1562067 w 1562067"/>
                <a:gd name="connsiteY1" fmla="*/ 0 h 540409"/>
                <a:gd name="connsiteX2" fmla="*/ 1562067 w 1562067"/>
                <a:gd name="connsiteY2" fmla="*/ 540409 h 540409"/>
                <a:gd name="connsiteX3" fmla="*/ 0 w 1562067"/>
                <a:gd name="connsiteY3" fmla="*/ 540409 h 540409"/>
                <a:gd name="connsiteX4" fmla="*/ 0 w 1562067"/>
                <a:gd name="connsiteY4" fmla="*/ 0 h 540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067" h="540409">
                  <a:moveTo>
                    <a:pt x="0" y="0"/>
                  </a:moveTo>
                  <a:lnTo>
                    <a:pt x="1562067" y="0"/>
                  </a:lnTo>
                  <a:lnTo>
                    <a:pt x="1562067" y="540409"/>
                  </a:lnTo>
                  <a:lnTo>
                    <a:pt x="0" y="540409"/>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7150" tIns="57150" rIns="57150" bIns="57150" spcCol="1270" anchor="ctr"/>
            <a:lstStyle/>
            <a:p>
              <a:pPr defTabSz="666750">
                <a:spcAft>
                  <a:spcPct val="35000"/>
                </a:spcAft>
                <a:defRPr/>
              </a:pPr>
              <a:r>
                <a:rPr lang="en-US" sz="1500" dirty="0" smtClean="0">
                  <a:solidFill>
                    <a:schemeClr val="tx1"/>
                  </a:solidFill>
                  <a:latin typeface="Franklin Gothic Book" pitchFamily="34" charset="0"/>
                </a:rPr>
                <a:t>Decision Support</a:t>
              </a:r>
              <a:endParaRPr lang="en-US" sz="1500" dirty="0">
                <a:solidFill>
                  <a:schemeClr val="tx1"/>
                </a:solidFill>
                <a:latin typeface="Franklin Gothic Book" pitchFamily="34" charset="0"/>
              </a:endParaRPr>
            </a:p>
          </p:txBody>
        </p:sp>
        <p:sp>
          <p:nvSpPr>
            <p:cNvPr id="9" name="Freeform 8"/>
            <p:cNvSpPr/>
            <p:nvPr/>
          </p:nvSpPr>
          <p:spPr>
            <a:xfrm>
              <a:off x="6835109" y="3809729"/>
              <a:ext cx="1623091" cy="627634"/>
            </a:xfrm>
            <a:custGeom>
              <a:avLst/>
              <a:gdLst>
                <a:gd name="connsiteX0" fmla="*/ 0 w 1623088"/>
                <a:gd name="connsiteY0" fmla="*/ 0 h 627364"/>
                <a:gd name="connsiteX1" fmla="*/ 1623088 w 1623088"/>
                <a:gd name="connsiteY1" fmla="*/ 0 h 627364"/>
                <a:gd name="connsiteX2" fmla="*/ 1623088 w 1623088"/>
                <a:gd name="connsiteY2" fmla="*/ 627364 h 627364"/>
                <a:gd name="connsiteX3" fmla="*/ 0 w 1623088"/>
                <a:gd name="connsiteY3" fmla="*/ 627364 h 627364"/>
                <a:gd name="connsiteX4" fmla="*/ 0 w 1623088"/>
                <a:gd name="connsiteY4" fmla="*/ 0 h 62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088" h="627364">
                  <a:moveTo>
                    <a:pt x="0" y="0"/>
                  </a:moveTo>
                  <a:lnTo>
                    <a:pt x="1623088" y="0"/>
                  </a:lnTo>
                  <a:lnTo>
                    <a:pt x="1623088" y="627364"/>
                  </a:lnTo>
                  <a:lnTo>
                    <a:pt x="0" y="627364"/>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7150" tIns="57150" rIns="57150" bIns="57150" spcCol="1270" anchor="ctr"/>
            <a:lstStyle/>
            <a:p>
              <a:pPr defTabSz="666750">
                <a:spcAft>
                  <a:spcPct val="35000"/>
                </a:spcAft>
                <a:defRPr/>
              </a:pPr>
              <a:r>
                <a:rPr lang="en-US" sz="1500" dirty="0" smtClean="0">
                  <a:solidFill>
                    <a:schemeClr val="tx1"/>
                  </a:solidFill>
                  <a:latin typeface="Franklin Gothic Book" pitchFamily="34" charset="0"/>
                </a:rPr>
                <a:t>Meaningful Use!</a:t>
              </a:r>
              <a:endParaRPr lang="en-US" sz="1500" dirty="0">
                <a:solidFill>
                  <a:schemeClr val="tx1"/>
                </a:solidFill>
                <a:latin typeface="Franklin Gothic Book" pitchFamily="34" charset="0"/>
              </a:endParaRPr>
            </a:p>
          </p:txBody>
        </p:sp>
        <p:sp>
          <p:nvSpPr>
            <p:cNvPr id="10" name="Freeform 9"/>
            <p:cNvSpPr/>
            <p:nvPr/>
          </p:nvSpPr>
          <p:spPr>
            <a:xfrm>
              <a:off x="6835109" y="2931409"/>
              <a:ext cx="1623091" cy="627634"/>
            </a:xfrm>
            <a:custGeom>
              <a:avLst/>
              <a:gdLst>
                <a:gd name="connsiteX0" fmla="*/ 0 w 1623088"/>
                <a:gd name="connsiteY0" fmla="*/ 0 h 627364"/>
                <a:gd name="connsiteX1" fmla="*/ 1623088 w 1623088"/>
                <a:gd name="connsiteY1" fmla="*/ 0 h 627364"/>
                <a:gd name="connsiteX2" fmla="*/ 1623088 w 1623088"/>
                <a:gd name="connsiteY2" fmla="*/ 627364 h 627364"/>
                <a:gd name="connsiteX3" fmla="*/ 0 w 1623088"/>
                <a:gd name="connsiteY3" fmla="*/ 627364 h 627364"/>
                <a:gd name="connsiteX4" fmla="*/ 0 w 1623088"/>
                <a:gd name="connsiteY4" fmla="*/ 0 h 627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088" h="627364">
                  <a:moveTo>
                    <a:pt x="0" y="0"/>
                  </a:moveTo>
                  <a:lnTo>
                    <a:pt x="1623088" y="0"/>
                  </a:lnTo>
                  <a:lnTo>
                    <a:pt x="1623088" y="627364"/>
                  </a:lnTo>
                  <a:lnTo>
                    <a:pt x="0" y="627364"/>
                  </a:lnTo>
                  <a:lnTo>
                    <a:pt x="0" y="0"/>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lIns="57150" tIns="57150" rIns="57150" bIns="57150" spcCol="1270" anchor="ctr"/>
            <a:lstStyle/>
            <a:p>
              <a:pPr defTabSz="666750">
                <a:spcAft>
                  <a:spcPct val="35000"/>
                </a:spcAft>
                <a:defRPr/>
              </a:pPr>
              <a:r>
                <a:rPr lang="en-US" sz="1500" dirty="0">
                  <a:solidFill>
                    <a:schemeClr val="tx1"/>
                  </a:solidFill>
                  <a:latin typeface="Franklin Gothic Book" pitchFamily="34" charset="0"/>
                </a:rPr>
                <a:t>Clinical Applications</a:t>
              </a:r>
            </a:p>
          </p:txBody>
        </p:sp>
      </p:grpSp>
      <p:sp>
        <p:nvSpPr>
          <p:cNvPr id="11" name="Rectangle 15"/>
          <p:cNvSpPr>
            <a:spLocks noChangeArrowheads="1"/>
          </p:cNvSpPr>
          <p:nvPr/>
        </p:nvSpPr>
        <p:spPr bwMode="auto">
          <a:xfrm>
            <a:off x="6169026" y="4610557"/>
            <a:ext cx="1116010" cy="307777"/>
          </a:xfrm>
          <a:prstGeom prst="rect">
            <a:avLst/>
          </a:prstGeom>
          <a:noFill/>
          <a:ln w="9525">
            <a:noFill/>
            <a:miter lim="800000"/>
            <a:headEnd/>
            <a:tailEnd/>
          </a:ln>
        </p:spPr>
        <p:txBody>
          <a:bodyPr wrap="none">
            <a:spAutoFit/>
          </a:bodyPr>
          <a:lstStyle/>
          <a:p>
            <a:r>
              <a:rPr lang="en-US" sz="1400" dirty="0">
                <a:latin typeface="Franklin Gothic Book" pitchFamily="34" charset="0"/>
              </a:rPr>
              <a:t>SNOMED CT</a:t>
            </a:r>
          </a:p>
        </p:txBody>
      </p:sp>
      <p:pic>
        <p:nvPicPr>
          <p:cNvPr id="12" name="Picture 9" descr="cdasample"/>
          <p:cNvPicPr>
            <a:picLocks noChangeAspect="1" noChangeArrowheads="1"/>
          </p:cNvPicPr>
          <p:nvPr/>
        </p:nvPicPr>
        <p:blipFill>
          <a:blip r:embed="rId8" cstate="print"/>
          <a:srcRect/>
          <a:stretch>
            <a:fillRect/>
          </a:stretch>
        </p:blipFill>
        <p:spPr bwMode="auto">
          <a:xfrm>
            <a:off x="2895600" y="5045987"/>
            <a:ext cx="2273059" cy="1493838"/>
          </a:xfrm>
          <a:prstGeom prst="rect">
            <a:avLst/>
          </a:prstGeom>
          <a:noFill/>
          <a:ln w="9525">
            <a:noFill/>
            <a:miter lim="800000"/>
            <a:headEnd/>
            <a:tailEnd/>
          </a:ln>
        </p:spPr>
      </p:pic>
      <p:pic>
        <p:nvPicPr>
          <p:cNvPr id="13" name="Picture 5" descr="dischargesummary"/>
          <p:cNvPicPr>
            <a:picLocks noChangeAspect="1" noChangeArrowheads="1"/>
          </p:cNvPicPr>
          <p:nvPr/>
        </p:nvPicPr>
        <p:blipFill>
          <a:blip r:embed="rId9" cstate="print"/>
          <a:srcRect/>
          <a:stretch>
            <a:fillRect/>
          </a:stretch>
        </p:blipFill>
        <p:spPr bwMode="auto">
          <a:xfrm>
            <a:off x="228600" y="2531387"/>
            <a:ext cx="2038350" cy="2286000"/>
          </a:xfrm>
          <a:prstGeom prst="rect">
            <a:avLst/>
          </a:prstGeom>
          <a:noFill/>
          <a:ln w="9525">
            <a:noFill/>
            <a:miter lim="800000"/>
            <a:headEnd/>
            <a:tailEnd/>
          </a:ln>
        </p:spPr>
      </p:pic>
      <p:grpSp>
        <p:nvGrpSpPr>
          <p:cNvPr id="3" name="Group 48"/>
          <p:cNvGrpSpPr>
            <a:grpSpLocks/>
          </p:cNvGrpSpPr>
          <p:nvPr/>
        </p:nvGrpSpPr>
        <p:grpSpPr bwMode="auto">
          <a:xfrm>
            <a:off x="6019800" y="4958899"/>
            <a:ext cx="2133600" cy="1905000"/>
            <a:chOff x="1905000" y="2455863"/>
            <a:chExt cx="6900863" cy="4006851"/>
          </a:xfrm>
        </p:grpSpPr>
        <p:grpSp>
          <p:nvGrpSpPr>
            <p:cNvPr id="7" name="Group 33"/>
            <p:cNvGrpSpPr>
              <a:grpSpLocks/>
            </p:cNvGrpSpPr>
            <p:nvPr/>
          </p:nvGrpSpPr>
          <p:grpSpPr bwMode="auto">
            <a:xfrm>
              <a:off x="1905000" y="2455863"/>
              <a:ext cx="5643563" cy="4006851"/>
              <a:chOff x="1905000" y="2455863"/>
              <a:chExt cx="5643563" cy="4006851"/>
            </a:xfrm>
          </p:grpSpPr>
          <p:sp>
            <p:nvSpPr>
              <p:cNvPr id="18" name="Line 21"/>
              <p:cNvSpPr>
                <a:spLocks noChangeShapeType="1"/>
              </p:cNvSpPr>
              <p:nvPr/>
            </p:nvSpPr>
            <p:spPr bwMode="auto">
              <a:xfrm>
                <a:off x="4030712" y="4723074"/>
                <a:ext cx="2207865" cy="631078"/>
              </a:xfrm>
              <a:prstGeom prst="line">
                <a:avLst/>
              </a:prstGeom>
              <a:noFill/>
              <a:ln w="12700">
                <a:solidFill>
                  <a:schemeClr val="tx1"/>
                </a:solidFill>
                <a:round/>
                <a:headEnd type="none" w="sm" len="sm"/>
                <a:tailEnd type="none" w="sm" len="sm"/>
              </a:ln>
            </p:spPr>
            <p:txBody>
              <a:bodyPr anchor="ctr">
                <a:normAutofit fontScale="25000" lnSpcReduction="20000"/>
              </a:bodyPr>
              <a:lstStyle/>
              <a:p>
                <a:pPr>
                  <a:defRPr/>
                </a:pPr>
                <a:endParaRPr lang="en-US" sz="600">
                  <a:latin typeface="Franklin Gothic Book" pitchFamily="34" charset="0"/>
                </a:endParaRPr>
              </a:p>
            </p:txBody>
          </p:sp>
          <p:sp>
            <p:nvSpPr>
              <p:cNvPr id="19" name="Line 22"/>
              <p:cNvSpPr>
                <a:spLocks noChangeShapeType="1"/>
              </p:cNvSpPr>
              <p:nvPr/>
            </p:nvSpPr>
            <p:spPr bwMode="auto">
              <a:xfrm>
                <a:off x="2593032" y="4252268"/>
                <a:ext cx="0" cy="457450"/>
              </a:xfrm>
              <a:prstGeom prst="line">
                <a:avLst/>
              </a:prstGeom>
              <a:noFill/>
              <a:ln w="12700">
                <a:solidFill>
                  <a:schemeClr val="tx1"/>
                </a:solidFill>
                <a:round/>
                <a:headEnd type="none" w="sm" len="sm"/>
                <a:tailEnd type="none" w="sm" len="sm"/>
              </a:ln>
            </p:spPr>
            <p:txBody>
              <a:bodyPr wrap="none" anchor="ctr">
                <a:normAutofit fontScale="25000" lnSpcReduction="20000"/>
              </a:bodyPr>
              <a:lstStyle/>
              <a:p>
                <a:pPr>
                  <a:defRPr/>
                </a:pPr>
                <a:endParaRPr lang="en-US" sz="600">
                  <a:latin typeface="Franklin Gothic Book" pitchFamily="34" charset="0"/>
                </a:endParaRPr>
              </a:p>
            </p:txBody>
          </p:sp>
          <p:sp>
            <p:nvSpPr>
              <p:cNvPr id="20" name="Line 23"/>
              <p:cNvSpPr>
                <a:spLocks noChangeShapeType="1"/>
              </p:cNvSpPr>
              <p:nvPr/>
            </p:nvSpPr>
            <p:spPr bwMode="auto">
              <a:xfrm>
                <a:off x="2593032" y="4252268"/>
                <a:ext cx="1453085" cy="470806"/>
              </a:xfrm>
              <a:prstGeom prst="line">
                <a:avLst/>
              </a:prstGeom>
              <a:noFill/>
              <a:ln w="12700">
                <a:solidFill>
                  <a:schemeClr val="tx1"/>
                </a:solidFill>
                <a:round/>
                <a:headEnd type="none" w="sm" len="sm"/>
                <a:tailEnd type="none" w="sm" len="sm"/>
              </a:ln>
            </p:spPr>
            <p:txBody>
              <a:bodyPr wrap="none" anchor="ctr">
                <a:normAutofit fontScale="25000" lnSpcReduction="20000"/>
              </a:bodyPr>
              <a:lstStyle/>
              <a:p>
                <a:pPr>
                  <a:defRPr/>
                </a:pPr>
                <a:endParaRPr lang="en-US" sz="600">
                  <a:latin typeface="Franklin Gothic Book" pitchFamily="34" charset="0"/>
                </a:endParaRPr>
              </a:p>
            </p:txBody>
          </p:sp>
          <p:sp>
            <p:nvSpPr>
              <p:cNvPr id="21" name="Line 24"/>
              <p:cNvSpPr>
                <a:spLocks noChangeShapeType="1"/>
              </p:cNvSpPr>
              <p:nvPr/>
            </p:nvSpPr>
            <p:spPr bwMode="auto">
              <a:xfrm>
                <a:off x="4015310" y="4723074"/>
                <a:ext cx="313207" cy="1322261"/>
              </a:xfrm>
              <a:prstGeom prst="line">
                <a:avLst/>
              </a:prstGeom>
              <a:noFill/>
              <a:ln w="12700">
                <a:solidFill>
                  <a:schemeClr val="tx1"/>
                </a:solidFill>
                <a:round/>
                <a:headEnd type="none" w="sm" len="sm"/>
                <a:tailEnd type="none" w="sm" len="sm"/>
              </a:ln>
            </p:spPr>
            <p:txBody>
              <a:bodyPr wrap="none" anchor="ctr">
                <a:normAutofit fontScale="25000" lnSpcReduction="20000"/>
              </a:bodyPr>
              <a:lstStyle/>
              <a:p>
                <a:pPr>
                  <a:defRPr/>
                </a:pPr>
                <a:endParaRPr lang="en-US" sz="600">
                  <a:latin typeface="Franklin Gothic Book" pitchFamily="34" charset="0"/>
                </a:endParaRPr>
              </a:p>
            </p:txBody>
          </p:sp>
          <p:sp>
            <p:nvSpPr>
              <p:cNvPr id="22" name="Text Box 25"/>
              <p:cNvSpPr txBox="1">
                <a:spLocks noChangeAspect="1" noChangeArrowheads="1"/>
              </p:cNvSpPr>
              <p:nvPr/>
            </p:nvSpPr>
            <p:spPr bwMode="auto">
              <a:xfrm>
                <a:off x="2813820" y="2455863"/>
                <a:ext cx="2582687" cy="367295"/>
              </a:xfrm>
              <a:prstGeom prst="rect">
                <a:avLst/>
              </a:prstGeom>
              <a:noFill/>
              <a:ln w="9525">
                <a:noFill/>
                <a:miter lim="800000"/>
                <a:headEnd/>
                <a:tailEnd/>
              </a:ln>
            </p:spPr>
            <p:txBody>
              <a:bodyPr>
                <a:normAutofit fontScale="85000" lnSpcReduction="10000"/>
              </a:bodyPr>
              <a:lstStyle/>
              <a:p>
                <a:pPr>
                  <a:defRPr/>
                </a:pPr>
                <a:r>
                  <a:rPr lang="en-US" sz="600" dirty="0">
                    <a:latin typeface="Franklin Gothic Book" pitchFamily="34" charset="0"/>
                  </a:rPr>
                  <a:t>Disease, DF-00000</a:t>
                </a:r>
              </a:p>
            </p:txBody>
          </p:sp>
          <p:sp>
            <p:nvSpPr>
              <p:cNvPr id="23" name="Text Box 26"/>
              <p:cNvSpPr txBox="1">
                <a:spLocks noChangeAspect="1" noChangeArrowheads="1"/>
              </p:cNvSpPr>
              <p:nvPr/>
            </p:nvSpPr>
            <p:spPr bwMode="auto">
              <a:xfrm>
                <a:off x="2803551" y="2813142"/>
                <a:ext cx="3532584" cy="367295"/>
              </a:xfrm>
              <a:prstGeom prst="rect">
                <a:avLst/>
              </a:prstGeom>
              <a:noFill/>
              <a:ln w="9525">
                <a:noFill/>
                <a:miter lim="800000"/>
                <a:headEnd/>
                <a:tailEnd/>
              </a:ln>
            </p:spPr>
            <p:txBody>
              <a:bodyPr>
                <a:normAutofit fontScale="85000" lnSpcReduction="10000"/>
              </a:bodyPr>
              <a:lstStyle/>
              <a:p>
                <a:pPr>
                  <a:defRPr/>
                </a:pPr>
                <a:r>
                  <a:rPr lang="en-US" sz="600" dirty="0">
                    <a:latin typeface="Franklin Gothic Book" pitchFamily="34" charset="0"/>
                  </a:rPr>
                  <a:t>Metabolic Disease, D6-00000</a:t>
                </a:r>
              </a:p>
            </p:txBody>
          </p:sp>
          <p:sp>
            <p:nvSpPr>
              <p:cNvPr id="24" name="Text Box 27"/>
              <p:cNvSpPr txBox="1">
                <a:spLocks noChangeAspect="1" noChangeArrowheads="1"/>
              </p:cNvSpPr>
              <p:nvPr/>
            </p:nvSpPr>
            <p:spPr bwMode="auto">
              <a:xfrm>
                <a:off x="2777877" y="3577781"/>
                <a:ext cx="4770017" cy="363957"/>
              </a:xfrm>
              <a:prstGeom prst="rect">
                <a:avLst/>
              </a:prstGeom>
              <a:noFill/>
              <a:ln w="9525">
                <a:noFill/>
                <a:miter lim="800000"/>
                <a:headEnd/>
                <a:tailEnd/>
              </a:ln>
            </p:spPr>
            <p:txBody>
              <a:bodyPr>
                <a:normAutofit fontScale="85000" lnSpcReduction="10000"/>
              </a:bodyPr>
              <a:lstStyle/>
              <a:p>
                <a:pPr>
                  <a:defRPr/>
                </a:pPr>
                <a:r>
                  <a:rPr lang="en-US" sz="600" dirty="0">
                    <a:latin typeface="Franklin Gothic Book" pitchFamily="34" charset="0"/>
                  </a:rPr>
                  <a:t>Disorder of glucose metabolism, D6-50100</a:t>
                </a:r>
              </a:p>
            </p:txBody>
          </p:sp>
          <p:sp>
            <p:nvSpPr>
              <p:cNvPr id="25" name="Text Box 28"/>
              <p:cNvSpPr txBox="1">
                <a:spLocks noChangeAspect="1" noChangeArrowheads="1"/>
              </p:cNvSpPr>
              <p:nvPr/>
            </p:nvSpPr>
            <p:spPr bwMode="auto">
              <a:xfrm>
                <a:off x="2777877" y="4018535"/>
                <a:ext cx="4112792" cy="367295"/>
              </a:xfrm>
              <a:prstGeom prst="rect">
                <a:avLst/>
              </a:prstGeom>
              <a:noFill/>
              <a:ln w="9525">
                <a:noFill/>
                <a:miter lim="800000"/>
                <a:headEnd/>
                <a:tailEnd/>
              </a:ln>
            </p:spPr>
            <p:txBody>
              <a:bodyPr>
                <a:normAutofit fontScale="92500" lnSpcReduction="10000"/>
              </a:bodyPr>
              <a:lstStyle/>
              <a:p>
                <a:pPr>
                  <a:defRPr/>
                </a:pPr>
                <a:r>
                  <a:rPr lang="en-US" sz="600">
                    <a:latin typeface="Franklin Gothic Book" pitchFamily="34" charset="0"/>
                  </a:rPr>
                  <a:t>Diabetes Mellitus, DB-61000</a:t>
                </a:r>
              </a:p>
            </p:txBody>
          </p:sp>
          <p:sp>
            <p:nvSpPr>
              <p:cNvPr id="26" name="Text Box 29"/>
              <p:cNvSpPr txBox="1">
                <a:spLocks noChangeAspect="1" noChangeArrowheads="1"/>
              </p:cNvSpPr>
              <p:nvPr/>
            </p:nvSpPr>
            <p:spPr bwMode="auto">
              <a:xfrm>
                <a:off x="4241231" y="4529409"/>
                <a:ext cx="2212998" cy="367295"/>
              </a:xfrm>
              <a:prstGeom prst="rect">
                <a:avLst/>
              </a:prstGeom>
              <a:noFill/>
              <a:ln w="9525">
                <a:noFill/>
                <a:miter lim="800000"/>
                <a:headEnd/>
                <a:tailEnd/>
              </a:ln>
            </p:spPr>
            <p:txBody>
              <a:bodyPr>
                <a:normAutofit fontScale="85000" lnSpcReduction="10000"/>
              </a:bodyPr>
              <a:lstStyle/>
              <a:p>
                <a:pPr>
                  <a:defRPr/>
                </a:pPr>
                <a:r>
                  <a:rPr lang="en-US" sz="600">
                    <a:latin typeface="Franklin Gothic Book" pitchFamily="34" charset="0"/>
                  </a:rPr>
                  <a:t>Type 1, DB-61010</a:t>
                </a:r>
              </a:p>
            </p:txBody>
          </p:sp>
          <p:sp>
            <p:nvSpPr>
              <p:cNvPr id="27" name="Text Box 30"/>
              <p:cNvSpPr txBox="1">
                <a:spLocks noChangeAspect="1" noChangeArrowheads="1"/>
              </p:cNvSpPr>
              <p:nvPr/>
            </p:nvSpPr>
            <p:spPr bwMode="auto">
              <a:xfrm>
                <a:off x="2593032" y="6095419"/>
                <a:ext cx="4261693" cy="367295"/>
              </a:xfrm>
              <a:prstGeom prst="rect">
                <a:avLst/>
              </a:prstGeom>
              <a:noFill/>
              <a:ln w="9525">
                <a:noFill/>
                <a:miter lim="800000"/>
                <a:headEnd/>
                <a:tailEnd/>
              </a:ln>
            </p:spPr>
            <p:txBody>
              <a:bodyPr>
                <a:normAutofit fontScale="85000" lnSpcReduction="10000"/>
              </a:bodyPr>
              <a:lstStyle/>
              <a:p>
                <a:pPr>
                  <a:defRPr/>
                </a:pPr>
                <a:r>
                  <a:rPr lang="en-US" sz="600" dirty="0">
                    <a:latin typeface="Franklin Gothic Book" pitchFamily="34" charset="0"/>
                  </a:rPr>
                  <a:t>Insulin dependant type IA, DB-61020</a:t>
                </a:r>
              </a:p>
            </p:txBody>
          </p:sp>
          <p:sp>
            <p:nvSpPr>
              <p:cNvPr id="28" name="Text Box 31"/>
              <p:cNvSpPr txBox="1">
                <a:spLocks noChangeAspect="1" noChangeArrowheads="1"/>
              </p:cNvSpPr>
              <p:nvPr/>
            </p:nvSpPr>
            <p:spPr bwMode="auto">
              <a:xfrm>
                <a:off x="1905000" y="4826583"/>
                <a:ext cx="2392709" cy="367295"/>
              </a:xfrm>
              <a:prstGeom prst="rect">
                <a:avLst/>
              </a:prstGeom>
              <a:noFill/>
              <a:ln w="9525">
                <a:noFill/>
                <a:miter lim="800000"/>
                <a:headEnd/>
                <a:tailEnd/>
              </a:ln>
            </p:spPr>
            <p:txBody>
              <a:bodyPr>
                <a:normAutofit fontScale="85000" lnSpcReduction="10000"/>
              </a:bodyPr>
              <a:lstStyle/>
              <a:p>
                <a:pPr>
                  <a:defRPr/>
                </a:pPr>
                <a:r>
                  <a:rPr lang="en-US" sz="600">
                    <a:latin typeface="Franklin Gothic Book" pitchFamily="34" charset="0"/>
                  </a:rPr>
                  <a:t>Neonatal, DB75110</a:t>
                </a:r>
              </a:p>
            </p:txBody>
          </p:sp>
          <p:sp>
            <p:nvSpPr>
              <p:cNvPr id="29" name="Line 32"/>
              <p:cNvSpPr>
                <a:spLocks noChangeShapeType="1"/>
              </p:cNvSpPr>
              <p:nvPr/>
            </p:nvSpPr>
            <p:spPr bwMode="auto">
              <a:xfrm flipH="1">
                <a:off x="2582763" y="2632833"/>
                <a:ext cx="10269" cy="2066866"/>
              </a:xfrm>
              <a:prstGeom prst="line">
                <a:avLst/>
              </a:prstGeom>
              <a:noFill/>
              <a:ln w="15875">
                <a:solidFill>
                  <a:schemeClr val="tx1"/>
                </a:solidFill>
                <a:round/>
                <a:headEnd/>
                <a:tailEnd/>
              </a:ln>
            </p:spPr>
            <p:txBody>
              <a:bodyPr anchor="ctr">
                <a:normAutofit fontScale="25000" lnSpcReduction="20000"/>
              </a:bodyPr>
              <a:lstStyle/>
              <a:p>
                <a:pPr>
                  <a:defRPr/>
                </a:pPr>
                <a:endParaRPr lang="en-US" sz="600">
                  <a:latin typeface="Franklin Gothic Book" pitchFamily="34" charset="0"/>
                </a:endParaRPr>
              </a:p>
            </p:txBody>
          </p:sp>
          <p:sp>
            <p:nvSpPr>
              <p:cNvPr id="30" name="Oval 33"/>
              <p:cNvSpPr>
                <a:spLocks noChangeAspect="1" noChangeArrowheads="1"/>
              </p:cNvSpPr>
              <p:nvPr/>
            </p:nvSpPr>
            <p:spPr bwMode="auto">
              <a:xfrm>
                <a:off x="2495477" y="2525984"/>
                <a:ext cx="189977" cy="190324"/>
              </a:xfrm>
              <a:prstGeom prst="ellipse">
                <a:avLst/>
              </a:prstGeom>
              <a:solidFill>
                <a:srgbClr val="FF0000"/>
              </a:solidFill>
              <a:ln w="9525">
                <a:solidFill>
                  <a:schemeClr val="tx1"/>
                </a:solidFill>
                <a:round/>
                <a:headEnd/>
                <a:tailEnd/>
              </a:ln>
            </p:spPr>
            <p:txBody>
              <a:bodyPr wrap="none" anchor="ctr">
                <a:normAutofit fontScale="25000" lnSpcReduction="20000"/>
              </a:bodyPr>
              <a:lstStyle/>
              <a:p>
                <a:pPr>
                  <a:defRPr/>
                </a:pPr>
                <a:endParaRPr lang="en-US" sz="600">
                  <a:latin typeface="Franklin Gothic Book" pitchFamily="34" charset="0"/>
                </a:endParaRPr>
              </a:p>
            </p:txBody>
          </p:sp>
          <p:sp>
            <p:nvSpPr>
              <p:cNvPr id="31" name="Oval 34"/>
              <p:cNvSpPr>
                <a:spLocks noChangeAspect="1" noChangeArrowheads="1"/>
              </p:cNvSpPr>
              <p:nvPr/>
            </p:nvSpPr>
            <p:spPr bwMode="auto">
              <a:xfrm>
                <a:off x="2495477" y="2906635"/>
                <a:ext cx="189977" cy="193664"/>
              </a:xfrm>
              <a:prstGeom prst="ellipse">
                <a:avLst/>
              </a:prstGeom>
              <a:solidFill>
                <a:srgbClr val="FF0000"/>
              </a:solidFill>
              <a:ln w="9525">
                <a:solidFill>
                  <a:schemeClr val="tx1"/>
                </a:solidFill>
                <a:round/>
                <a:headEnd/>
                <a:tailEnd/>
              </a:ln>
            </p:spPr>
            <p:txBody>
              <a:bodyPr wrap="none" anchor="ctr">
                <a:normAutofit fontScale="25000" lnSpcReduction="20000"/>
              </a:bodyPr>
              <a:lstStyle/>
              <a:p>
                <a:pPr>
                  <a:defRPr/>
                </a:pPr>
                <a:endParaRPr lang="en-US" sz="600">
                  <a:latin typeface="Franklin Gothic Book" pitchFamily="34" charset="0"/>
                </a:endParaRPr>
              </a:p>
            </p:txBody>
          </p:sp>
          <p:sp>
            <p:nvSpPr>
              <p:cNvPr id="32" name="Oval 35"/>
              <p:cNvSpPr>
                <a:spLocks noChangeAspect="1" noChangeArrowheads="1"/>
              </p:cNvSpPr>
              <p:nvPr/>
            </p:nvSpPr>
            <p:spPr bwMode="auto">
              <a:xfrm>
                <a:off x="2495477" y="3290624"/>
                <a:ext cx="189977" cy="190326"/>
              </a:xfrm>
              <a:prstGeom prst="ellipse">
                <a:avLst/>
              </a:prstGeom>
              <a:solidFill>
                <a:srgbClr val="FF0000"/>
              </a:solidFill>
              <a:ln w="9525">
                <a:solidFill>
                  <a:schemeClr val="tx1"/>
                </a:solidFill>
                <a:round/>
                <a:headEnd/>
                <a:tailEnd/>
              </a:ln>
            </p:spPr>
            <p:txBody>
              <a:bodyPr wrap="none" anchor="ctr">
                <a:normAutofit fontScale="25000" lnSpcReduction="20000"/>
              </a:bodyPr>
              <a:lstStyle/>
              <a:p>
                <a:pPr>
                  <a:defRPr/>
                </a:pPr>
                <a:endParaRPr lang="en-US" sz="600">
                  <a:latin typeface="Franklin Gothic Book" pitchFamily="34" charset="0"/>
                </a:endParaRPr>
              </a:p>
            </p:txBody>
          </p:sp>
          <p:sp>
            <p:nvSpPr>
              <p:cNvPr id="33" name="Oval 36"/>
              <p:cNvSpPr>
                <a:spLocks noChangeAspect="1" noChangeArrowheads="1"/>
              </p:cNvSpPr>
              <p:nvPr/>
            </p:nvSpPr>
            <p:spPr bwMode="auto">
              <a:xfrm>
                <a:off x="2495477" y="3671274"/>
                <a:ext cx="189977" cy="190326"/>
              </a:xfrm>
              <a:prstGeom prst="ellipse">
                <a:avLst/>
              </a:prstGeom>
              <a:solidFill>
                <a:srgbClr val="FF0000"/>
              </a:solidFill>
              <a:ln w="9525">
                <a:solidFill>
                  <a:schemeClr val="tx1"/>
                </a:solidFill>
                <a:round/>
                <a:headEnd/>
                <a:tailEnd/>
              </a:ln>
            </p:spPr>
            <p:txBody>
              <a:bodyPr wrap="none" anchor="ctr">
                <a:normAutofit fontScale="25000" lnSpcReduction="20000"/>
              </a:bodyPr>
              <a:lstStyle/>
              <a:p>
                <a:pPr>
                  <a:defRPr/>
                </a:pPr>
                <a:endParaRPr lang="en-US" sz="600">
                  <a:latin typeface="Franklin Gothic Book" pitchFamily="34" charset="0"/>
                </a:endParaRPr>
              </a:p>
            </p:txBody>
          </p:sp>
          <p:sp>
            <p:nvSpPr>
              <p:cNvPr id="34" name="Oval 37"/>
              <p:cNvSpPr>
                <a:spLocks noChangeAspect="1" noChangeArrowheads="1"/>
              </p:cNvSpPr>
              <p:nvPr/>
            </p:nvSpPr>
            <p:spPr bwMode="auto">
              <a:xfrm>
                <a:off x="2495477" y="4606206"/>
                <a:ext cx="189977" cy="190326"/>
              </a:xfrm>
              <a:prstGeom prst="ellipse">
                <a:avLst/>
              </a:prstGeom>
              <a:solidFill>
                <a:srgbClr val="FF0000"/>
              </a:solidFill>
              <a:ln w="9525">
                <a:solidFill>
                  <a:schemeClr val="tx1"/>
                </a:solidFill>
                <a:round/>
                <a:headEnd/>
                <a:tailEnd/>
              </a:ln>
            </p:spPr>
            <p:txBody>
              <a:bodyPr wrap="none" anchor="ctr">
                <a:normAutofit fontScale="25000" lnSpcReduction="20000"/>
              </a:bodyPr>
              <a:lstStyle/>
              <a:p>
                <a:pPr>
                  <a:defRPr/>
                </a:pPr>
                <a:endParaRPr lang="en-US" sz="600">
                  <a:latin typeface="Franklin Gothic Book" pitchFamily="34" charset="0"/>
                </a:endParaRPr>
              </a:p>
            </p:txBody>
          </p:sp>
          <p:sp>
            <p:nvSpPr>
              <p:cNvPr id="35" name="Line 38"/>
              <p:cNvSpPr>
                <a:spLocks noChangeShapeType="1"/>
              </p:cNvSpPr>
              <p:nvPr/>
            </p:nvSpPr>
            <p:spPr bwMode="auto">
              <a:xfrm>
                <a:off x="2582763" y="4228896"/>
                <a:ext cx="1432547" cy="494178"/>
              </a:xfrm>
              <a:prstGeom prst="line">
                <a:avLst/>
              </a:prstGeom>
              <a:noFill/>
              <a:ln w="15875">
                <a:solidFill>
                  <a:schemeClr val="tx1"/>
                </a:solidFill>
                <a:round/>
                <a:headEnd/>
                <a:tailEnd/>
              </a:ln>
            </p:spPr>
            <p:txBody>
              <a:bodyPr wrap="none" anchor="ctr">
                <a:normAutofit fontScale="25000" lnSpcReduction="20000"/>
              </a:bodyPr>
              <a:lstStyle/>
              <a:p>
                <a:pPr>
                  <a:defRPr/>
                </a:pPr>
                <a:endParaRPr lang="en-US" sz="600">
                  <a:latin typeface="Franklin Gothic Book" pitchFamily="34" charset="0"/>
                </a:endParaRPr>
              </a:p>
            </p:txBody>
          </p:sp>
          <p:sp>
            <p:nvSpPr>
              <p:cNvPr id="36" name="Line 39"/>
              <p:cNvSpPr>
                <a:spLocks noChangeShapeType="1"/>
              </p:cNvSpPr>
              <p:nvPr/>
            </p:nvSpPr>
            <p:spPr bwMode="auto">
              <a:xfrm>
                <a:off x="4015310" y="4723074"/>
                <a:ext cx="2233536" cy="631078"/>
              </a:xfrm>
              <a:prstGeom prst="line">
                <a:avLst/>
              </a:prstGeom>
              <a:noFill/>
              <a:ln w="15875">
                <a:solidFill>
                  <a:schemeClr val="tx1"/>
                </a:solidFill>
                <a:round/>
                <a:headEnd/>
                <a:tailEnd/>
              </a:ln>
            </p:spPr>
            <p:txBody>
              <a:bodyPr wrap="none" anchor="ctr">
                <a:normAutofit fontScale="25000" lnSpcReduction="20000"/>
              </a:bodyPr>
              <a:lstStyle/>
              <a:p>
                <a:pPr>
                  <a:defRPr/>
                </a:pPr>
                <a:endParaRPr lang="en-US" sz="600">
                  <a:latin typeface="Franklin Gothic Book" pitchFamily="34" charset="0"/>
                </a:endParaRPr>
              </a:p>
            </p:txBody>
          </p:sp>
          <p:sp>
            <p:nvSpPr>
              <p:cNvPr id="37" name="Oval 40"/>
              <p:cNvSpPr>
                <a:spLocks noChangeAspect="1" noChangeArrowheads="1"/>
              </p:cNvSpPr>
              <p:nvPr/>
            </p:nvSpPr>
            <p:spPr bwMode="auto">
              <a:xfrm>
                <a:off x="6156424" y="5263999"/>
                <a:ext cx="189981" cy="193664"/>
              </a:xfrm>
              <a:prstGeom prst="ellipse">
                <a:avLst/>
              </a:prstGeom>
              <a:solidFill>
                <a:srgbClr val="FF0000"/>
              </a:solidFill>
              <a:ln w="9525">
                <a:solidFill>
                  <a:schemeClr val="tx1"/>
                </a:solidFill>
                <a:round/>
                <a:headEnd/>
                <a:tailEnd/>
              </a:ln>
            </p:spPr>
            <p:txBody>
              <a:bodyPr wrap="none" anchor="ctr">
                <a:normAutofit fontScale="25000" lnSpcReduction="20000"/>
              </a:bodyPr>
              <a:lstStyle/>
              <a:p>
                <a:pPr>
                  <a:defRPr/>
                </a:pPr>
                <a:endParaRPr lang="en-US" sz="600">
                  <a:latin typeface="Franklin Gothic Book" pitchFamily="34" charset="0"/>
                </a:endParaRPr>
              </a:p>
            </p:txBody>
          </p:sp>
          <p:sp>
            <p:nvSpPr>
              <p:cNvPr id="38" name="Line 41"/>
              <p:cNvSpPr>
                <a:spLocks noChangeShapeType="1"/>
              </p:cNvSpPr>
              <p:nvPr/>
            </p:nvSpPr>
            <p:spPr bwMode="auto">
              <a:xfrm>
                <a:off x="4015310" y="4723074"/>
                <a:ext cx="313207" cy="1322261"/>
              </a:xfrm>
              <a:prstGeom prst="line">
                <a:avLst/>
              </a:prstGeom>
              <a:noFill/>
              <a:ln w="15875">
                <a:solidFill>
                  <a:schemeClr val="tx1"/>
                </a:solidFill>
                <a:round/>
                <a:headEnd/>
                <a:tailEnd/>
              </a:ln>
            </p:spPr>
            <p:txBody>
              <a:bodyPr wrap="none" anchor="ctr">
                <a:normAutofit fontScale="25000" lnSpcReduction="20000"/>
              </a:bodyPr>
              <a:lstStyle/>
              <a:p>
                <a:pPr>
                  <a:defRPr/>
                </a:pPr>
                <a:endParaRPr lang="en-US" sz="600">
                  <a:latin typeface="Franklin Gothic Book" pitchFamily="34" charset="0"/>
                </a:endParaRPr>
              </a:p>
            </p:txBody>
          </p:sp>
          <p:sp>
            <p:nvSpPr>
              <p:cNvPr id="39" name="Oval 42"/>
              <p:cNvSpPr>
                <a:spLocks noChangeAspect="1" noChangeArrowheads="1"/>
              </p:cNvSpPr>
              <p:nvPr/>
            </p:nvSpPr>
            <p:spPr bwMode="auto">
              <a:xfrm>
                <a:off x="3928020" y="4626241"/>
                <a:ext cx="189981" cy="190326"/>
              </a:xfrm>
              <a:prstGeom prst="ellipse">
                <a:avLst/>
              </a:prstGeom>
              <a:solidFill>
                <a:srgbClr val="FF0000"/>
              </a:solidFill>
              <a:ln w="9525">
                <a:solidFill>
                  <a:schemeClr val="tx1"/>
                </a:solidFill>
                <a:round/>
                <a:headEnd/>
                <a:tailEnd/>
              </a:ln>
            </p:spPr>
            <p:txBody>
              <a:bodyPr wrap="none" anchor="ctr">
                <a:normAutofit fontScale="25000" lnSpcReduction="20000"/>
              </a:bodyPr>
              <a:lstStyle/>
              <a:p>
                <a:pPr>
                  <a:defRPr/>
                </a:pPr>
                <a:endParaRPr lang="en-US" sz="600">
                  <a:latin typeface="Franklin Gothic Book" pitchFamily="34" charset="0"/>
                </a:endParaRPr>
              </a:p>
            </p:txBody>
          </p:sp>
          <p:sp>
            <p:nvSpPr>
              <p:cNvPr id="40" name="Oval 43"/>
              <p:cNvSpPr>
                <a:spLocks noChangeAspect="1" noChangeArrowheads="1"/>
              </p:cNvSpPr>
              <p:nvPr/>
            </p:nvSpPr>
            <p:spPr bwMode="auto">
              <a:xfrm>
                <a:off x="4225825" y="5938485"/>
                <a:ext cx="189981" cy="190324"/>
              </a:xfrm>
              <a:prstGeom prst="ellipse">
                <a:avLst/>
              </a:prstGeom>
              <a:solidFill>
                <a:srgbClr val="FF0000"/>
              </a:solidFill>
              <a:ln w="9525">
                <a:solidFill>
                  <a:schemeClr val="tx1"/>
                </a:solidFill>
                <a:round/>
                <a:headEnd/>
                <a:tailEnd/>
              </a:ln>
            </p:spPr>
            <p:txBody>
              <a:bodyPr wrap="none" anchor="ctr">
                <a:normAutofit fontScale="25000" lnSpcReduction="20000"/>
              </a:bodyPr>
              <a:lstStyle/>
              <a:p>
                <a:pPr>
                  <a:defRPr/>
                </a:pPr>
                <a:endParaRPr lang="en-US" sz="600">
                  <a:latin typeface="Franklin Gothic Book" pitchFamily="34" charset="0"/>
                </a:endParaRPr>
              </a:p>
            </p:txBody>
          </p:sp>
          <p:sp>
            <p:nvSpPr>
              <p:cNvPr id="41" name="Oval 44"/>
              <p:cNvSpPr>
                <a:spLocks noChangeAspect="1" noChangeArrowheads="1"/>
              </p:cNvSpPr>
              <p:nvPr/>
            </p:nvSpPr>
            <p:spPr bwMode="auto">
              <a:xfrm>
                <a:off x="2495477" y="4148759"/>
                <a:ext cx="189977" cy="190324"/>
              </a:xfrm>
              <a:prstGeom prst="ellipse">
                <a:avLst/>
              </a:prstGeom>
              <a:solidFill>
                <a:srgbClr val="FF0000"/>
              </a:solidFill>
              <a:ln w="9525">
                <a:solidFill>
                  <a:schemeClr val="tx1"/>
                </a:solidFill>
                <a:round/>
                <a:headEnd/>
                <a:tailEnd/>
              </a:ln>
            </p:spPr>
            <p:txBody>
              <a:bodyPr wrap="none" anchor="ctr">
                <a:normAutofit fontScale="25000" lnSpcReduction="20000"/>
              </a:bodyPr>
              <a:lstStyle/>
              <a:p>
                <a:pPr>
                  <a:defRPr/>
                </a:pPr>
                <a:endParaRPr lang="en-US" sz="600">
                  <a:latin typeface="Franklin Gothic Book" pitchFamily="34" charset="0"/>
                </a:endParaRPr>
              </a:p>
            </p:txBody>
          </p:sp>
        </p:grpSp>
        <p:sp>
          <p:nvSpPr>
            <p:cNvPr id="16" name="Text Box 6"/>
            <p:cNvSpPr txBox="1">
              <a:spLocks noChangeAspect="1" noChangeArrowheads="1"/>
            </p:cNvSpPr>
            <p:nvPr/>
          </p:nvSpPr>
          <p:spPr bwMode="auto">
            <a:xfrm>
              <a:off x="5257876" y="5487714"/>
              <a:ext cx="3547987" cy="363957"/>
            </a:xfrm>
            <a:prstGeom prst="rect">
              <a:avLst/>
            </a:prstGeom>
            <a:noFill/>
            <a:ln w="9525">
              <a:noFill/>
              <a:miter lim="800000"/>
              <a:headEnd/>
              <a:tailEnd/>
            </a:ln>
          </p:spPr>
          <p:txBody>
            <a:bodyPr>
              <a:normAutofit fontScale="85000" lnSpcReduction="10000"/>
            </a:bodyPr>
            <a:lstStyle/>
            <a:p>
              <a:pPr>
                <a:defRPr/>
              </a:pPr>
              <a:r>
                <a:rPr lang="en-US" sz="600" dirty="0">
                  <a:latin typeface="Franklin Gothic Book" pitchFamily="34" charset="0"/>
                </a:rPr>
                <a:t>Carpenter Syndrome, DB-02324</a:t>
              </a:r>
            </a:p>
          </p:txBody>
        </p:sp>
        <p:sp>
          <p:nvSpPr>
            <p:cNvPr id="17" name="Text Box 5"/>
            <p:cNvSpPr txBox="1">
              <a:spLocks noChangeAspect="1" noChangeArrowheads="1"/>
            </p:cNvSpPr>
            <p:nvPr/>
          </p:nvSpPr>
          <p:spPr bwMode="auto">
            <a:xfrm>
              <a:off x="2818954" y="3200471"/>
              <a:ext cx="5108899" cy="367295"/>
            </a:xfrm>
            <a:prstGeom prst="rect">
              <a:avLst/>
            </a:prstGeom>
            <a:noFill/>
            <a:ln w="9525">
              <a:noFill/>
              <a:miter lim="800000"/>
              <a:headEnd/>
              <a:tailEnd/>
            </a:ln>
          </p:spPr>
          <p:txBody>
            <a:bodyPr>
              <a:noAutofit/>
            </a:bodyPr>
            <a:lstStyle/>
            <a:p>
              <a:pPr>
                <a:defRPr/>
              </a:pPr>
              <a:r>
                <a:rPr lang="en-US" sz="600" dirty="0">
                  <a:latin typeface="Franklin Gothic Book" pitchFamily="34" charset="0"/>
                </a:rPr>
                <a:t>Disorder of carbohydrate metabolism, D6-50000</a:t>
              </a:r>
            </a:p>
          </p:txBody>
        </p:sp>
      </p:grpSp>
      <p:sp>
        <p:nvSpPr>
          <p:cNvPr id="29699" name="Rectangle 3"/>
          <p:cNvSpPr>
            <a:spLocks noGrp="1" noChangeArrowheads="1"/>
          </p:cNvSpPr>
          <p:nvPr>
            <p:ph type="body" idx="1"/>
          </p:nvPr>
        </p:nvSpPr>
        <p:spPr>
          <a:xfrm>
            <a:off x="197068" y="1594044"/>
            <a:ext cx="8718332" cy="4440035"/>
          </a:xfrm>
        </p:spPr>
        <p:txBody>
          <a:bodyPr/>
          <a:lstStyle/>
          <a:p>
            <a:pPr marL="558800" indent="-514350" eaLnBrk="1" hangingPunct="1">
              <a:spcBef>
                <a:spcPts val="0"/>
              </a:spcBef>
              <a:buFont typeface="+mj-lt"/>
              <a:buAutoNum type="arabicPeriod"/>
            </a:pPr>
            <a:r>
              <a:rPr lang="en-US" sz="2400" dirty="0" smtClean="0">
                <a:latin typeface="+mj-lt"/>
              </a:rPr>
              <a:t>Get the data flowing, get the data flowing, get the data flowing</a:t>
            </a:r>
          </a:p>
          <a:p>
            <a:pPr marL="558800" indent="-514350" eaLnBrk="1" hangingPunct="1">
              <a:spcBef>
                <a:spcPts val="0"/>
              </a:spcBef>
              <a:buFont typeface="+mj-lt"/>
              <a:buAutoNum type="arabicPeriod"/>
            </a:pPr>
            <a:r>
              <a:rPr lang="en-US" sz="2400" dirty="0" smtClean="0">
                <a:latin typeface="+mj-lt"/>
              </a:rPr>
              <a:t>Incrementally add structure, where valuable to do so</a:t>
            </a:r>
          </a:p>
          <a:p>
            <a:pPr marL="558800" indent="-514350" eaLnBrk="1" hangingPunct="1">
              <a:buFont typeface="+mj-lt"/>
              <a:buAutoNum type="arabicPeriod"/>
            </a:pPr>
            <a:endParaRPr lang="en-US" sz="2000" dirty="0" smtClean="0"/>
          </a:p>
        </p:txBody>
      </p:sp>
      <p:sp>
        <p:nvSpPr>
          <p:cNvPr id="51" name="Date Placeholder 6" hidden="1"/>
          <p:cNvSpPr>
            <a:spLocks noGrp="1"/>
          </p:cNvSpPr>
          <p:nvPr>
            <p:ph type="dt" sz="quarter" idx="12"/>
          </p:nvPr>
        </p:nvSpPr>
        <p:spPr bwMode="auto">
          <a:xfrm>
            <a:off x="5943600" y="6324600"/>
            <a:ext cx="2705100" cy="342900"/>
          </a:xfrm>
          <a:noFill/>
          <a:ln>
            <a:miter lim="800000"/>
            <a:headEnd/>
            <a:tailEnd/>
          </a:ln>
        </p:spPr>
        <p:txBody>
          <a:bodyPr/>
          <a:lstStyle/>
          <a:p>
            <a:r>
              <a:rPr lang="en-US" dirty="0" smtClean="0"/>
              <a:t>© Lantana Consulting Group, LLC 2012</a:t>
            </a:r>
          </a:p>
        </p:txBody>
      </p:sp>
      <p:sp>
        <p:nvSpPr>
          <p:cNvPr id="47" name="Title 1"/>
          <p:cNvSpPr txBox="1">
            <a:spLocks/>
          </p:cNvSpPr>
          <p:nvPr/>
        </p:nvSpPr>
        <p:spPr>
          <a:xfrm>
            <a:off x="457200" y="954282"/>
            <a:ext cx="8229600" cy="639762"/>
          </a:xfrm>
          <a:prstGeom prst="rect">
            <a:avLst/>
          </a:prstGeom>
        </p:spPr>
        <p:txBody>
          <a:bodyPr/>
          <a:lstStyle>
            <a:lvl1pPr algn="ctr" defTabSz="457200" rtl="0" eaLnBrk="1" latinLnBrk="0" hangingPunct="1">
              <a:spcBef>
                <a:spcPct val="0"/>
              </a:spcBef>
              <a:buNone/>
              <a:defRPr sz="3200" kern="1200" baseline="0">
                <a:solidFill>
                  <a:schemeClr val="tx1"/>
                </a:solidFill>
                <a:latin typeface="Arial" pitchFamily="34" charset="0"/>
                <a:ea typeface="+mj-ea"/>
                <a:cs typeface="Verdana"/>
              </a:defRPr>
            </a:lvl1pPr>
          </a:lstStyle>
          <a:p>
            <a:r>
              <a:rPr lang="en-US" sz="4000" dirty="0" smtClean="0">
                <a:latin typeface="Calibri" pitchFamily="34" charset="0"/>
              </a:rPr>
              <a:t>Why is CDA So Popular??</a:t>
            </a:r>
            <a:endParaRPr lang="en-US" sz="4000" dirty="0">
              <a:latin typeface="Calibri" pitchFamily="34" charset="0"/>
            </a:endParaRPr>
          </a:p>
        </p:txBody>
      </p:sp>
    </p:spTree>
    <p:extLst>
      <p:ext uri="{BB962C8B-B14F-4D97-AF65-F5344CB8AC3E}">
        <p14:creationId xmlns:p14="http://schemas.microsoft.com/office/powerpoint/2010/main" val="1949534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hidden="1"/>
          <p:cNvGrpSpPr/>
          <p:nvPr/>
        </p:nvGrpSpPr>
        <p:grpSpPr>
          <a:xfrm>
            <a:off x="378371" y="2346325"/>
            <a:ext cx="8613229" cy="3540125"/>
            <a:chOff x="378371" y="2346325"/>
            <a:chExt cx="8613229" cy="3540125"/>
          </a:xfrm>
        </p:grpSpPr>
        <p:sp>
          <p:nvSpPr>
            <p:cNvPr id="39939" name="AutoShape 3"/>
            <p:cNvSpPr>
              <a:spLocks noChangeArrowheads="1"/>
            </p:cNvSpPr>
            <p:nvPr/>
          </p:nvSpPr>
          <p:spPr bwMode="auto">
            <a:xfrm flipV="1">
              <a:off x="381000" y="3244850"/>
              <a:ext cx="4445000" cy="2603500"/>
            </a:xfrm>
            <a:prstGeom prst="foldedCorner">
              <a:avLst>
                <a:gd name="adj" fmla="val 12500"/>
              </a:avLst>
            </a:prstGeom>
            <a:solidFill>
              <a:schemeClr val="accent1">
                <a:lumMod val="20000"/>
                <a:lumOff val="80000"/>
                <a:alpha val="50195"/>
              </a:schemeClr>
            </a:solidFill>
            <a:ln w="9360">
              <a:solidFill>
                <a:srgbClr val="CC6600"/>
              </a:solidFill>
              <a:miter lim="800000"/>
              <a:headEnd/>
              <a:tailEnd/>
            </a:ln>
          </p:spPr>
          <p:txBody>
            <a:bodyPr wrap="none" anchor="ctr"/>
            <a:lstStyle/>
            <a:p>
              <a:endParaRPr lang="en-US"/>
            </a:p>
          </p:txBody>
        </p:sp>
        <p:sp>
          <p:nvSpPr>
            <p:cNvPr id="26" name="AutoShape 3"/>
            <p:cNvSpPr>
              <a:spLocks noChangeArrowheads="1"/>
            </p:cNvSpPr>
            <p:nvPr/>
          </p:nvSpPr>
          <p:spPr bwMode="auto">
            <a:xfrm flipV="1">
              <a:off x="501868" y="3731172"/>
              <a:ext cx="4886325" cy="2146300"/>
            </a:xfrm>
            <a:prstGeom prst="foldedCorner">
              <a:avLst>
                <a:gd name="adj" fmla="val 12500"/>
              </a:avLst>
            </a:prstGeom>
            <a:solidFill>
              <a:schemeClr val="accent1">
                <a:lumMod val="20000"/>
                <a:lumOff val="80000"/>
                <a:alpha val="50000"/>
              </a:schemeClr>
            </a:solidFill>
            <a:ln w="9360">
              <a:solidFill>
                <a:srgbClr val="CC6600"/>
              </a:solidFill>
              <a:miter lim="800000"/>
              <a:headEnd/>
              <a:tailEnd/>
            </a:ln>
            <a:effectLst/>
          </p:spPr>
          <p:txBody>
            <a:bodyPr wrap="none" anchor="ctr"/>
            <a:lstStyle/>
            <a:p>
              <a:pPr>
                <a:defRPr/>
              </a:pPr>
              <a:endParaRPr lang="en-US" dirty="0">
                <a:latin typeface="Franklin Gothic Book" pitchFamily="34" charset="0"/>
                <a:ea typeface="+mn-ea"/>
                <a:cs typeface="Arial" charset="0"/>
              </a:endParaRPr>
            </a:p>
          </p:txBody>
        </p:sp>
        <p:sp>
          <p:nvSpPr>
            <p:cNvPr id="39938" name="AutoShape 2"/>
            <p:cNvSpPr>
              <a:spLocks noChangeArrowheads="1"/>
            </p:cNvSpPr>
            <p:nvPr/>
          </p:nvSpPr>
          <p:spPr bwMode="auto">
            <a:xfrm flipV="1">
              <a:off x="3009900" y="2346325"/>
              <a:ext cx="4948238" cy="3502025"/>
            </a:xfrm>
            <a:prstGeom prst="foldedCorner">
              <a:avLst>
                <a:gd name="adj" fmla="val 12500"/>
              </a:avLst>
            </a:prstGeom>
            <a:solidFill>
              <a:srgbClr val="FFC000">
                <a:alpha val="50195"/>
              </a:srgbClr>
            </a:solidFill>
            <a:ln w="9360">
              <a:solidFill>
                <a:srgbClr val="CC6600"/>
              </a:solidFill>
              <a:miter lim="800000"/>
              <a:headEnd/>
              <a:tailEnd/>
            </a:ln>
          </p:spPr>
          <p:txBody>
            <a:bodyPr wrap="none" anchor="ctr"/>
            <a:lstStyle/>
            <a:p>
              <a:endParaRPr lang="en-US"/>
            </a:p>
          </p:txBody>
        </p:sp>
        <p:sp>
          <p:nvSpPr>
            <p:cNvPr id="39958" name="AutoShape 4"/>
            <p:cNvSpPr>
              <a:spLocks noChangeArrowheads="1"/>
            </p:cNvSpPr>
            <p:nvPr/>
          </p:nvSpPr>
          <p:spPr bwMode="auto">
            <a:xfrm>
              <a:off x="381000" y="5187950"/>
              <a:ext cx="8610600" cy="698500"/>
            </a:xfrm>
            <a:prstGeom prst="roundRect">
              <a:avLst>
                <a:gd name="adj" fmla="val 16667"/>
              </a:avLst>
            </a:prstGeom>
            <a:solidFill>
              <a:srgbClr val="CCCCFF">
                <a:alpha val="50195"/>
              </a:srgbClr>
            </a:solidFill>
            <a:ln w="12600">
              <a:solidFill>
                <a:srgbClr val="000000"/>
              </a:solidFill>
              <a:miter lim="800000"/>
              <a:headEnd/>
              <a:tailEnd/>
            </a:ln>
          </p:spPr>
          <p:txBody>
            <a:bodyPr wrap="none" lIns="90000" tIns="46800" rIns="90000" bIns="46800" anchor="ctr"/>
            <a:lstStyle/>
            <a:p>
              <a:pPr algn="ct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0000"/>
                  </a:solidFill>
                  <a:latin typeface="Franklin Gothic Book" pitchFamily="34" charset="0"/>
                </a:rPr>
                <a:t>CDA</a:t>
              </a:r>
            </a:p>
          </p:txBody>
        </p:sp>
        <p:sp>
          <p:nvSpPr>
            <p:cNvPr id="39940" name="Rectangle 6"/>
            <p:cNvSpPr>
              <a:spLocks noChangeArrowheads="1"/>
            </p:cNvSpPr>
            <p:nvPr/>
          </p:nvSpPr>
          <p:spPr bwMode="auto">
            <a:xfrm>
              <a:off x="3924300" y="4040188"/>
              <a:ext cx="457200" cy="11477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Medications</a:t>
              </a:r>
            </a:p>
          </p:txBody>
        </p:sp>
        <p:sp>
          <p:nvSpPr>
            <p:cNvPr id="39941" name="Rectangle 7"/>
            <p:cNvSpPr>
              <a:spLocks noChangeArrowheads="1"/>
            </p:cNvSpPr>
            <p:nvPr/>
          </p:nvSpPr>
          <p:spPr bwMode="auto">
            <a:xfrm>
              <a:off x="4826000" y="4040188"/>
              <a:ext cx="457200" cy="11477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Payer</a:t>
              </a:r>
            </a:p>
          </p:txBody>
        </p:sp>
        <p:sp>
          <p:nvSpPr>
            <p:cNvPr id="39942" name="Rectangle 9"/>
            <p:cNvSpPr>
              <a:spLocks noChangeArrowheads="1"/>
            </p:cNvSpPr>
            <p:nvPr/>
          </p:nvSpPr>
          <p:spPr bwMode="auto">
            <a:xfrm>
              <a:off x="3009900" y="4052888"/>
              <a:ext cx="457200" cy="11477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Social History</a:t>
              </a:r>
            </a:p>
          </p:txBody>
        </p:sp>
        <p:sp>
          <p:nvSpPr>
            <p:cNvPr id="39943" name="Rectangle 10"/>
            <p:cNvSpPr>
              <a:spLocks noChangeArrowheads="1"/>
            </p:cNvSpPr>
            <p:nvPr/>
          </p:nvSpPr>
          <p:spPr bwMode="auto">
            <a:xfrm>
              <a:off x="877888" y="4056063"/>
              <a:ext cx="457200" cy="11350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Demographics</a:t>
              </a:r>
              <a:br>
                <a:rPr lang="en-GB" sz="1400">
                  <a:solidFill>
                    <a:srgbClr val="000000"/>
                  </a:solidFill>
                  <a:latin typeface="Franklin Gothic Book" pitchFamily="34" charset="0"/>
                </a:rPr>
              </a:br>
              <a:endParaRPr lang="en-GB" b="1" i="1">
                <a:solidFill>
                  <a:srgbClr val="FFFF00"/>
                </a:solidFill>
                <a:latin typeface="Franklin Gothic Book" pitchFamily="34" charset="0"/>
              </a:endParaRPr>
            </a:p>
          </p:txBody>
        </p:sp>
        <p:sp>
          <p:nvSpPr>
            <p:cNvPr id="39944" name="Rectangle 11"/>
            <p:cNvSpPr>
              <a:spLocks noChangeArrowheads="1"/>
            </p:cNvSpPr>
            <p:nvPr/>
          </p:nvSpPr>
          <p:spPr bwMode="auto">
            <a:xfrm>
              <a:off x="1335088" y="4052888"/>
              <a:ext cx="457200" cy="11477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Allergies</a:t>
              </a:r>
            </a:p>
          </p:txBody>
        </p:sp>
        <p:sp>
          <p:nvSpPr>
            <p:cNvPr id="39945" name="Text Box 12"/>
            <p:cNvSpPr txBox="1">
              <a:spLocks noChangeArrowheads="1"/>
            </p:cNvSpPr>
            <p:nvPr/>
          </p:nvSpPr>
          <p:spPr bwMode="auto">
            <a:xfrm>
              <a:off x="1677988" y="4349750"/>
              <a:ext cx="1082675" cy="581025"/>
            </a:xfrm>
            <a:prstGeom prst="rect">
              <a:avLst/>
            </a:prstGeom>
            <a:noFill/>
            <a:ln w="9525">
              <a:noFill/>
              <a:round/>
              <a:headEnd/>
              <a:tailEnd/>
            </a:ln>
          </p:spPr>
          <p:txBody>
            <a:bodyPr wrap="none" lIns="90000" tIns="46800" rIns="90000" bIns="46800">
              <a:spAutoFit/>
            </a:bodyP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000000"/>
                  </a:solidFill>
                </a:rPr>
                <a:t>. . . . </a:t>
              </a:r>
            </a:p>
          </p:txBody>
        </p:sp>
        <p:sp>
          <p:nvSpPr>
            <p:cNvPr id="39946" name="Rectangle 13"/>
            <p:cNvSpPr>
              <a:spLocks noChangeArrowheads="1"/>
            </p:cNvSpPr>
            <p:nvPr/>
          </p:nvSpPr>
          <p:spPr bwMode="auto">
            <a:xfrm>
              <a:off x="3467100" y="4052888"/>
              <a:ext cx="457200" cy="11477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Vital Signs</a:t>
              </a:r>
            </a:p>
          </p:txBody>
        </p:sp>
        <p:sp>
          <p:nvSpPr>
            <p:cNvPr id="39947" name="Rectangle 14"/>
            <p:cNvSpPr>
              <a:spLocks noChangeArrowheads="1"/>
            </p:cNvSpPr>
            <p:nvPr/>
          </p:nvSpPr>
          <p:spPr bwMode="auto">
            <a:xfrm>
              <a:off x="5486400" y="3816350"/>
              <a:ext cx="506413" cy="1371600"/>
            </a:xfrm>
            <a:prstGeom prst="rect">
              <a:avLst/>
            </a:prstGeom>
            <a:solidFill>
              <a:schemeClr val="accent2"/>
            </a:solidFill>
            <a:ln w="9360">
              <a:solidFill>
                <a:srgbClr val="000000"/>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Chief Complaint</a:t>
              </a:r>
            </a:p>
          </p:txBody>
        </p:sp>
        <p:sp>
          <p:nvSpPr>
            <p:cNvPr id="39948" name="Rectangle 15"/>
            <p:cNvSpPr>
              <a:spLocks noChangeArrowheads="1"/>
            </p:cNvSpPr>
            <p:nvPr/>
          </p:nvSpPr>
          <p:spPr bwMode="auto">
            <a:xfrm>
              <a:off x="5992813" y="3816350"/>
              <a:ext cx="457200" cy="1371600"/>
            </a:xfrm>
            <a:prstGeom prst="rect">
              <a:avLst/>
            </a:prstGeom>
            <a:solidFill>
              <a:schemeClr val="accent2"/>
            </a:solidFill>
            <a:ln w="9360">
              <a:solidFill>
                <a:srgbClr val="000000"/>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000000"/>
                  </a:solidFill>
                  <a:latin typeface="Franklin Gothic Book" pitchFamily="34" charset="0"/>
                </a:rPr>
                <a:t>Discharge</a:t>
              </a:r>
              <a:br>
                <a:rPr lang="en-GB" sz="1400" dirty="0">
                  <a:solidFill>
                    <a:srgbClr val="000000"/>
                  </a:solidFill>
                  <a:latin typeface="Franklin Gothic Book" pitchFamily="34" charset="0"/>
                </a:rPr>
              </a:br>
              <a:r>
                <a:rPr lang="en-GB" sz="1400" dirty="0">
                  <a:solidFill>
                    <a:srgbClr val="000000"/>
                  </a:solidFill>
                  <a:latin typeface="Franklin Gothic Book" pitchFamily="34" charset="0"/>
                </a:rPr>
                <a:t>Diagnosis</a:t>
              </a:r>
            </a:p>
          </p:txBody>
        </p:sp>
        <p:sp>
          <p:nvSpPr>
            <p:cNvPr id="39949" name="Rectangle 16"/>
            <p:cNvSpPr>
              <a:spLocks noChangeArrowheads="1"/>
            </p:cNvSpPr>
            <p:nvPr/>
          </p:nvSpPr>
          <p:spPr bwMode="auto">
            <a:xfrm>
              <a:off x="4381500" y="4040188"/>
              <a:ext cx="457200" cy="11477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000000"/>
                  </a:solidFill>
                  <a:latin typeface="Franklin Gothic Book" pitchFamily="34" charset="0"/>
                </a:rPr>
                <a:t>Problems</a:t>
              </a:r>
            </a:p>
          </p:txBody>
        </p:sp>
        <p:sp>
          <p:nvSpPr>
            <p:cNvPr id="39950" name="Rectangle 17"/>
            <p:cNvSpPr>
              <a:spLocks noChangeArrowheads="1"/>
            </p:cNvSpPr>
            <p:nvPr/>
          </p:nvSpPr>
          <p:spPr bwMode="auto">
            <a:xfrm>
              <a:off x="378371" y="3303588"/>
              <a:ext cx="4398581" cy="402291"/>
            </a:xfrm>
            <a:prstGeom prst="rect">
              <a:avLst/>
            </a:prstGeom>
            <a:noFill/>
            <a:ln w="9525">
              <a:noFill/>
              <a:round/>
              <a:headEnd/>
              <a:tailEnd/>
            </a:ln>
          </p:spPr>
          <p:txBody>
            <a:bodyPr wrap="square" lIns="90000" tIns="46800" rIns="90000" bIns="46800">
              <a:spAutoFit/>
            </a:bodyPr>
            <a:lstStyle/>
            <a:p>
              <a:pPr defTabSz="457200">
                <a:buClr>
                  <a:srgbClr val="CC66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latin typeface="Franklin Gothic Book" pitchFamily="34" charset="0"/>
                </a:rPr>
                <a:t>A CDA document using CCD templates</a:t>
              </a:r>
            </a:p>
          </p:txBody>
        </p:sp>
        <p:sp>
          <p:nvSpPr>
            <p:cNvPr id="39951" name="Rectangle 18"/>
            <p:cNvSpPr>
              <a:spLocks noChangeArrowheads="1"/>
            </p:cNvSpPr>
            <p:nvPr/>
          </p:nvSpPr>
          <p:spPr bwMode="auto">
            <a:xfrm>
              <a:off x="3216166" y="2419350"/>
              <a:ext cx="4209393" cy="710067"/>
            </a:xfrm>
            <a:prstGeom prst="rect">
              <a:avLst/>
            </a:prstGeom>
            <a:noFill/>
            <a:ln w="9525">
              <a:noFill/>
              <a:round/>
              <a:headEnd/>
              <a:tailEnd/>
            </a:ln>
          </p:spPr>
          <p:txBody>
            <a:bodyPr wrap="square" lIns="90000" tIns="46800" rIns="90000" bIns="46800">
              <a:spAutoFit/>
            </a:bodyPr>
            <a:lstStyle/>
            <a:p>
              <a:pPr algn="l" defTabSz="457200">
                <a:buClr>
                  <a:srgbClr val="CC66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latin typeface="Franklin Gothic Book" pitchFamily="34" charset="0"/>
                </a:rPr>
                <a:t>A CDA document</a:t>
              </a:r>
            </a:p>
            <a:p>
              <a:pPr algn="l" defTabSz="457200">
                <a:buClr>
                  <a:srgbClr val="CC66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latin typeface="Franklin Gothic Book" pitchFamily="34" charset="0"/>
                </a:rPr>
                <a:t>using CCD templates plus others</a:t>
              </a:r>
            </a:p>
          </p:txBody>
        </p:sp>
        <p:sp>
          <p:nvSpPr>
            <p:cNvPr id="39952" name="Rectangle 19"/>
            <p:cNvSpPr>
              <a:spLocks noChangeArrowheads="1"/>
            </p:cNvSpPr>
            <p:nvPr/>
          </p:nvSpPr>
          <p:spPr bwMode="auto">
            <a:xfrm>
              <a:off x="6450013" y="3816350"/>
              <a:ext cx="457200" cy="1371600"/>
            </a:xfrm>
            <a:prstGeom prst="rect">
              <a:avLst/>
            </a:prstGeom>
            <a:solidFill>
              <a:schemeClr val="accent2"/>
            </a:solidFill>
            <a:ln w="9360">
              <a:solidFill>
                <a:srgbClr val="000000"/>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Mode of</a:t>
              </a:r>
              <a:br>
                <a:rPr lang="en-GB" sz="1400">
                  <a:solidFill>
                    <a:srgbClr val="000000"/>
                  </a:solidFill>
                  <a:latin typeface="Franklin Gothic Book" pitchFamily="34" charset="0"/>
                </a:rPr>
              </a:br>
              <a:r>
                <a:rPr lang="en-GB" sz="1400">
                  <a:solidFill>
                    <a:srgbClr val="000000"/>
                  </a:solidFill>
                  <a:latin typeface="Franklin Gothic Book" pitchFamily="34" charset="0"/>
                </a:rPr>
                <a:t>Transport</a:t>
              </a:r>
            </a:p>
          </p:txBody>
        </p:sp>
        <p:sp>
          <p:nvSpPr>
            <p:cNvPr id="20" name="Rectangle 21"/>
            <p:cNvSpPr>
              <a:spLocks noChangeArrowheads="1"/>
            </p:cNvSpPr>
            <p:nvPr/>
          </p:nvSpPr>
          <p:spPr bwMode="auto">
            <a:xfrm>
              <a:off x="8394700" y="3816350"/>
              <a:ext cx="457200" cy="1371600"/>
            </a:xfrm>
            <a:prstGeom prst="rect">
              <a:avLst/>
            </a:prstGeom>
            <a:solidFill>
              <a:schemeClr val="accent2"/>
            </a:solidFill>
            <a:ln w="9360">
              <a:solidFill>
                <a:srgbClr val="000000"/>
              </a:solidFill>
              <a:miter lim="800000"/>
              <a:headEnd/>
              <a:tailEnd/>
            </a:ln>
            <a:effectLst/>
          </p:spPr>
          <p:txBody>
            <a:bodyPr vert="eaVert" wrap="none" lIns="90000" tIns="46800" rIns="90000" bIns="46800" anchor="ctr"/>
            <a:lstStyle/>
            <a:p>
              <a:pPr defTabSz="457200">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solidFill>
                    <a:srgbClr val="000000"/>
                  </a:solidFill>
                  <a:latin typeface="Franklin Gothic Book" pitchFamily="34" charset="0"/>
                  <a:ea typeface="+mn-ea"/>
                  <a:cs typeface="Arial" charset="0"/>
                </a:rPr>
                <a:t>New </a:t>
              </a:r>
              <a:r>
                <a:rPr lang="en-GB" sz="1400" dirty="0" smtClean="0">
                  <a:solidFill>
                    <a:srgbClr val="000000"/>
                  </a:solidFill>
                  <a:latin typeface="Franklin Gothic Book" pitchFamily="34" charset="0"/>
                  <a:ea typeface="+mn-ea"/>
                  <a:cs typeface="Arial" charset="0"/>
                </a:rPr>
                <a:t>Template…</a:t>
              </a:r>
              <a:endParaRPr lang="en-GB" i="1" dirty="0">
                <a:solidFill>
                  <a:schemeClr val="tx2">
                    <a:lumMod val="75000"/>
                  </a:schemeClr>
                </a:solidFill>
                <a:latin typeface="Franklin Gothic Book" pitchFamily="34" charset="0"/>
                <a:ea typeface="+mn-ea"/>
                <a:cs typeface="Arial" charset="0"/>
              </a:endParaRPr>
            </a:p>
          </p:txBody>
        </p:sp>
        <p:sp>
          <p:nvSpPr>
            <p:cNvPr id="21" name="Text Box 23"/>
            <p:cNvSpPr txBox="1">
              <a:spLocks noChangeArrowheads="1"/>
            </p:cNvSpPr>
            <p:nvPr/>
          </p:nvSpPr>
          <p:spPr bwMode="auto">
            <a:xfrm>
              <a:off x="381000" y="3702050"/>
              <a:ext cx="4940300" cy="338138"/>
            </a:xfrm>
            <a:prstGeom prst="rect">
              <a:avLst/>
            </a:prstGeom>
            <a:noFill/>
            <a:ln w="9525">
              <a:noFill/>
              <a:round/>
              <a:headEnd/>
              <a:tailEnd/>
            </a:ln>
            <a:effectLst/>
          </p:spPr>
          <p:txBody>
            <a:bodyPr lIns="90000" tIns="46800" rIns="90000" bIns="46800">
              <a:spAutoFit/>
            </a:bodyPr>
            <a:lstStyle/>
            <a:p>
              <a:pPr algn="ctr" defTabSz="457200">
                <a:spcBef>
                  <a:spcPts val="1125"/>
                </a:spcBef>
                <a:buClr>
                  <a:srgbClr val="66CC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600" i="1" dirty="0">
                <a:solidFill>
                  <a:srgbClr val="000000"/>
                </a:solidFill>
                <a:effectLst>
                  <a:outerShdw blurRad="38100" dist="38100" dir="2700000" algn="tl">
                    <a:srgbClr val="DDDDDD"/>
                  </a:outerShdw>
                </a:effectLst>
                <a:latin typeface="Arial" charset="0"/>
                <a:ea typeface="+mn-ea"/>
                <a:cs typeface="Arial" charset="0"/>
              </a:endParaRPr>
            </a:p>
          </p:txBody>
        </p:sp>
        <p:sp>
          <p:nvSpPr>
            <p:cNvPr id="39955" name="Rectangle 9"/>
            <p:cNvSpPr>
              <a:spLocks noChangeArrowheads="1"/>
            </p:cNvSpPr>
            <p:nvPr/>
          </p:nvSpPr>
          <p:spPr bwMode="auto">
            <a:xfrm>
              <a:off x="2552700" y="4040188"/>
              <a:ext cx="457200" cy="11477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Family History</a:t>
              </a:r>
            </a:p>
          </p:txBody>
        </p:sp>
        <p:sp>
          <p:nvSpPr>
            <p:cNvPr id="39956" name="Rectangle 19"/>
            <p:cNvSpPr>
              <a:spLocks noChangeArrowheads="1"/>
            </p:cNvSpPr>
            <p:nvPr/>
          </p:nvSpPr>
          <p:spPr bwMode="auto">
            <a:xfrm>
              <a:off x="6907213" y="3816350"/>
              <a:ext cx="457200" cy="1384300"/>
            </a:xfrm>
            <a:prstGeom prst="rect">
              <a:avLst/>
            </a:prstGeom>
            <a:solidFill>
              <a:schemeClr val="accent2"/>
            </a:solidFill>
            <a:ln w="9360">
              <a:solidFill>
                <a:srgbClr val="000000"/>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000000"/>
                  </a:solidFill>
                  <a:latin typeface="Franklin Gothic Book" pitchFamily="34" charset="0"/>
                </a:rPr>
                <a:t>Surgical Finding</a:t>
              </a:r>
            </a:p>
          </p:txBody>
        </p:sp>
        <p:sp>
          <p:nvSpPr>
            <p:cNvPr id="24" name="Rectangle 20"/>
            <p:cNvSpPr>
              <a:spLocks noChangeArrowheads="1"/>
            </p:cNvSpPr>
            <p:nvPr/>
          </p:nvSpPr>
          <p:spPr bwMode="auto">
            <a:xfrm>
              <a:off x="7364413" y="3819525"/>
              <a:ext cx="457200" cy="1371600"/>
            </a:xfrm>
            <a:prstGeom prst="rect">
              <a:avLst/>
            </a:prstGeom>
            <a:solidFill>
              <a:schemeClr val="accent2"/>
            </a:solidFill>
            <a:ln w="9360">
              <a:solidFill>
                <a:srgbClr val="000000"/>
              </a:solidFill>
              <a:miter lim="800000"/>
              <a:headEnd/>
              <a:tailEnd/>
            </a:ln>
            <a:effectLst/>
          </p:spPr>
          <p:txBody>
            <a:bodyPr vert="eaVert" wrap="none" lIns="90000" tIns="46800" rIns="90000" bIns="46800" anchor="ctr"/>
            <a:lstStyle/>
            <a:p>
              <a:pPr defTabSz="457200">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solidFill>
                    <a:srgbClr val="000000"/>
                  </a:solidFill>
                  <a:latin typeface="Franklin Gothic Book" pitchFamily="34" charset="0"/>
                  <a:ea typeface="+mn-ea"/>
                  <a:cs typeface="Arial" charset="0"/>
                </a:rPr>
                <a:t>Discharge Diet</a:t>
              </a:r>
              <a:endParaRPr lang="en-GB" i="1" dirty="0">
                <a:solidFill>
                  <a:schemeClr val="accent1">
                    <a:lumMod val="50000"/>
                  </a:schemeClr>
                </a:solidFill>
                <a:latin typeface="Franklin Gothic Book" pitchFamily="34" charset="0"/>
                <a:ea typeface="+mn-ea"/>
                <a:cs typeface="Arial" charset="0"/>
              </a:endParaRPr>
            </a:p>
          </p:txBody>
        </p:sp>
        <p:sp>
          <p:nvSpPr>
            <p:cNvPr id="39960" name="Rectangle 8"/>
            <p:cNvSpPr>
              <a:spLocks noChangeArrowheads="1"/>
            </p:cNvSpPr>
            <p:nvPr/>
          </p:nvSpPr>
          <p:spPr bwMode="auto">
            <a:xfrm>
              <a:off x="381000" y="3702050"/>
              <a:ext cx="776288" cy="463846"/>
            </a:xfrm>
            <a:prstGeom prst="rect">
              <a:avLst/>
            </a:prstGeom>
            <a:noFill/>
            <a:ln w="9525">
              <a:noFill/>
              <a:round/>
              <a:headEnd/>
              <a:tailEnd/>
            </a:ln>
          </p:spPr>
          <p:txBody>
            <a:bodyPr lIns="90000" tIns="46800" rIns="90000" bIns="46800">
              <a:spAutoFit/>
            </a:bodyPr>
            <a:lstStyle/>
            <a:p>
              <a:pPr defTabSz="457200">
                <a:buClr>
                  <a:srgbClr val="FF33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t> </a:t>
              </a:r>
              <a:r>
                <a:rPr lang="en-GB" sz="2000" b="1" dirty="0">
                  <a:latin typeface="Franklin Gothic Book" pitchFamily="34" charset="0"/>
                </a:rPr>
                <a:t>CCD</a:t>
              </a:r>
              <a:endParaRPr lang="en-GB" sz="1800" b="1" dirty="0">
                <a:latin typeface="Franklin Gothic Book" pitchFamily="34" charset="0"/>
              </a:endParaRPr>
            </a:p>
          </p:txBody>
        </p:sp>
      </p:grpSp>
      <p:sp>
        <p:nvSpPr>
          <p:cNvPr id="39963" name="Title 33" hidden="1"/>
          <p:cNvSpPr>
            <a:spLocks noGrp="1"/>
          </p:cNvSpPr>
          <p:nvPr>
            <p:ph type="title"/>
          </p:nvPr>
        </p:nvSpPr>
        <p:spPr>
          <a:xfrm>
            <a:off x="298450" y="76200"/>
            <a:ext cx="8540750" cy="1033463"/>
          </a:xfrm>
        </p:spPr>
        <p:txBody>
          <a:bodyPr/>
          <a:lstStyle/>
          <a:p>
            <a:endParaRPr lang="en-US" dirty="0" smtClean="0"/>
          </a:p>
        </p:txBody>
      </p:sp>
      <p:sp>
        <p:nvSpPr>
          <p:cNvPr id="39964" name="Content Placeholder 34" hidden="1"/>
          <p:cNvSpPr>
            <a:spLocks noGrp="1"/>
          </p:cNvSpPr>
          <p:nvPr>
            <p:ph idx="1"/>
          </p:nvPr>
        </p:nvSpPr>
        <p:spPr>
          <a:xfrm>
            <a:off x="298450" y="1303338"/>
            <a:ext cx="8540750" cy="4764087"/>
          </a:xfrm>
        </p:spPr>
        <p:txBody>
          <a:bodyPr/>
          <a:lstStyle/>
          <a:p>
            <a:endParaRPr lang="en-US" smtClean="0">
              <a:latin typeface="Franklin Gothic Book" pitchFamily="34" charset="0"/>
              <a:cs typeface="Franklin Gothic Book" pitchFamily="34" charset="0"/>
            </a:endParaRPr>
          </a:p>
        </p:txBody>
      </p:sp>
      <p:grpSp>
        <p:nvGrpSpPr>
          <p:cNvPr id="59" name="Group 58"/>
          <p:cNvGrpSpPr/>
          <p:nvPr/>
        </p:nvGrpSpPr>
        <p:grpSpPr>
          <a:xfrm>
            <a:off x="313051" y="2514604"/>
            <a:ext cx="8613229" cy="3534883"/>
            <a:chOff x="530771" y="2362200"/>
            <a:chExt cx="8613229" cy="3534883"/>
          </a:xfrm>
        </p:grpSpPr>
        <p:sp>
          <p:nvSpPr>
            <p:cNvPr id="37" name="AutoShape 3"/>
            <p:cNvSpPr>
              <a:spLocks noChangeArrowheads="1"/>
            </p:cNvSpPr>
            <p:nvPr/>
          </p:nvSpPr>
          <p:spPr bwMode="auto">
            <a:xfrm flipV="1">
              <a:off x="533400" y="3255483"/>
              <a:ext cx="4445000" cy="2603500"/>
            </a:xfrm>
            <a:prstGeom prst="foldedCorner">
              <a:avLst>
                <a:gd name="adj" fmla="val 12500"/>
              </a:avLst>
            </a:prstGeom>
            <a:solidFill>
              <a:schemeClr val="accent1">
                <a:lumMod val="20000"/>
                <a:lumOff val="80000"/>
                <a:alpha val="50195"/>
              </a:schemeClr>
            </a:solidFill>
            <a:ln w="9360">
              <a:solidFill>
                <a:srgbClr val="CC6600"/>
              </a:solidFill>
              <a:miter lim="800000"/>
              <a:headEnd/>
              <a:tailEnd/>
            </a:ln>
          </p:spPr>
          <p:txBody>
            <a:bodyPr wrap="none" anchor="ctr"/>
            <a:lstStyle/>
            <a:p>
              <a:endParaRPr lang="en-US"/>
            </a:p>
          </p:txBody>
        </p:sp>
        <p:sp>
          <p:nvSpPr>
            <p:cNvPr id="36" name="AutoShape 2"/>
            <p:cNvSpPr>
              <a:spLocks noChangeArrowheads="1"/>
            </p:cNvSpPr>
            <p:nvPr/>
          </p:nvSpPr>
          <p:spPr bwMode="auto">
            <a:xfrm flipV="1">
              <a:off x="3200400" y="2362200"/>
              <a:ext cx="4948238" cy="3502025"/>
            </a:xfrm>
            <a:prstGeom prst="foldedCorner">
              <a:avLst>
                <a:gd name="adj" fmla="val 12500"/>
              </a:avLst>
            </a:prstGeom>
            <a:solidFill>
              <a:srgbClr val="FFC000">
                <a:alpha val="50195"/>
              </a:srgbClr>
            </a:solidFill>
            <a:ln w="9360">
              <a:solidFill>
                <a:srgbClr val="CC6600"/>
              </a:solidFill>
              <a:miter lim="800000"/>
              <a:headEnd/>
              <a:tailEnd/>
            </a:ln>
          </p:spPr>
          <p:txBody>
            <a:bodyPr wrap="none" anchor="ctr"/>
            <a:lstStyle/>
            <a:p>
              <a:endParaRPr lang="en-US"/>
            </a:p>
          </p:txBody>
        </p:sp>
        <p:sp>
          <p:nvSpPr>
            <p:cNvPr id="38" name="Rectangle 6"/>
            <p:cNvSpPr>
              <a:spLocks noChangeArrowheads="1"/>
            </p:cNvSpPr>
            <p:nvPr/>
          </p:nvSpPr>
          <p:spPr bwMode="auto">
            <a:xfrm>
              <a:off x="4076700" y="4050821"/>
              <a:ext cx="457200" cy="11477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Medications</a:t>
              </a:r>
            </a:p>
          </p:txBody>
        </p:sp>
        <p:sp>
          <p:nvSpPr>
            <p:cNvPr id="39" name="Rectangle 7"/>
            <p:cNvSpPr>
              <a:spLocks noChangeArrowheads="1"/>
            </p:cNvSpPr>
            <p:nvPr/>
          </p:nvSpPr>
          <p:spPr bwMode="auto">
            <a:xfrm>
              <a:off x="4978400" y="4050821"/>
              <a:ext cx="457200" cy="11477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000000"/>
                  </a:solidFill>
                  <a:latin typeface="Franklin Gothic Book" pitchFamily="34" charset="0"/>
                </a:rPr>
                <a:t>Payer</a:t>
              </a:r>
            </a:p>
          </p:txBody>
        </p:sp>
        <p:sp>
          <p:nvSpPr>
            <p:cNvPr id="40" name="Rectangle 9"/>
            <p:cNvSpPr>
              <a:spLocks noChangeArrowheads="1"/>
            </p:cNvSpPr>
            <p:nvPr/>
          </p:nvSpPr>
          <p:spPr bwMode="auto">
            <a:xfrm>
              <a:off x="3162300" y="4063521"/>
              <a:ext cx="457200" cy="11477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Social History</a:t>
              </a:r>
            </a:p>
          </p:txBody>
        </p:sp>
        <p:sp>
          <p:nvSpPr>
            <p:cNvPr id="41" name="Rectangle 10"/>
            <p:cNvSpPr>
              <a:spLocks noChangeArrowheads="1"/>
            </p:cNvSpPr>
            <p:nvPr/>
          </p:nvSpPr>
          <p:spPr bwMode="auto">
            <a:xfrm>
              <a:off x="1030288" y="4066696"/>
              <a:ext cx="457200" cy="11350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Demographics</a:t>
              </a:r>
              <a:br>
                <a:rPr lang="en-GB" sz="1400">
                  <a:solidFill>
                    <a:srgbClr val="000000"/>
                  </a:solidFill>
                  <a:latin typeface="Franklin Gothic Book" pitchFamily="34" charset="0"/>
                </a:rPr>
              </a:br>
              <a:endParaRPr lang="en-GB" b="1" i="1">
                <a:solidFill>
                  <a:srgbClr val="FFFF00"/>
                </a:solidFill>
                <a:latin typeface="Franklin Gothic Book" pitchFamily="34" charset="0"/>
              </a:endParaRPr>
            </a:p>
          </p:txBody>
        </p:sp>
        <p:sp>
          <p:nvSpPr>
            <p:cNvPr id="42" name="Rectangle 11"/>
            <p:cNvSpPr>
              <a:spLocks noChangeArrowheads="1"/>
            </p:cNvSpPr>
            <p:nvPr/>
          </p:nvSpPr>
          <p:spPr bwMode="auto">
            <a:xfrm>
              <a:off x="1487488" y="4063521"/>
              <a:ext cx="457200" cy="11477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Allergies</a:t>
              </a:r>
            </a:p>
          </p:txBody>
        </p:sp>
        <p:sp>
          <p:nvSpPr>
            <p:cNvPr id="43" name="Text Box 12"/>
            <p:cNvSpPr txBox="1">
              <a:spLocks noChangeArrowheads="1"/>
            </p:cNvSpPr>
            <p:nvPr/>
          </p:nvSpPr>
          <p:spPr bwMode="auto">
            <a:xfrm>
              <a:off x="1830388" y="4360383"/>
              <a:ext cx="1082675" cy="581025"/>
            </a:xfrm>
            <a:prstGeom prst="rect">
              <a:avLst/>
            </a:prstGeom>
            <a:noFill/>
            <a:ln w="9525">
              <a:noFill/>
              <a:round/>
              <a:headEnd/>
              <a:tailEnd/>
            </a:ln>
          </p:spPr>
          <p:txBody>
            <a:bodyPr wrap="none" lIns="90000" tIns="46800" rIns="90000" bIns="46800">
              <a:spAutoFit/>
            </a:bodyP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dirty="0">
                  <a:solidFill>
                    <a:srgbClr val="000000"/>
                  </a:solidFill>
                </a:rPr>
                <a:t>. . . . </a:t>
              </a:r>
            </a:p>
          </p:txBody>
        </p:sp>
        <p:sp>
          <p:nvSpPr>
            <p:cNvPr id="44" name="Rectangle 13"/>
            <p:cNvSpPr>
              <a:spLocks noChangeArrowheads="1"/>
            </p:cNvSpPr>
            <p:nvPr/>
          </p:nvSpPr>
          <p:spPr bwMode="auto">
            <a:xfrm>
              <a:off x="3619500" y="4063521"/>
              <a:ext cx="457200" cy="11477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Vital Signs</a:t>
              </a:r>
            </a:p>
          </p:txBody>
        </p:sp>
        <p:sp>
          <p:nvSpPr>
            <p:cNvPr id="45" name="Rectangle 14"/>
            <p:cNvSpPr>
              <a:spLocks noChangeArrowheads="1"/>
            </p:cNvSpPr>
            <p:nvPr/>
          </p:nvSpPr>
          <p:spPr bwMode="auto">
            <a:xfrm>
              <a:off x="5638800" y="3826983"/>
              <a:ext cx="506413" cy="1371600"/>
            </a:xfrm>
            <a:prstGeom prst="rect">
              <a:avLst/>
            </a:prstGeom>
            <a:solidFill>
              <a:schemeClr val="accent2"/>
            </a:solidFill>
            <a:ln w="9360">
              <a:solidFill>
                <a:srgbClr val="000000"/>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Chief Complaint</a:t>
              </a:r>
            </a:p>
          </p:txBody>
        </p:sp>
        <p:sp>
          <p:nvSpPr>
            <p:cNvPr id="46" name="Rectangle 15"/>
            <p:cNvSpPr>
              <a:spLocks noChangeArrowheads="1"/>
            </p:cNvSpPr>
            <p:nvPr/>
          </p:nvSpPr>
          <p:spPr bwMode="auto">
            <a:xfrm>
              <a:off x="6145213" y="3826983"/>
              <a:ext cx="457200" cy="1371600"/>
            </a:xfrm>
            <a:prstGeom prst="rect">
              <a:avLst/>
            </a:prstGeom>
            <a:solidFill>
              <a:schemeClr val="accent2"/>
            </a:solidFill>
            <a:ln w="9360">
              <a:solidFill>
                <a:srgbClr val="000000"/>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000000"/>
                  </a:solidFill>
                  <a:latin typeface="Franklin Gothic Book" pitchFamily="34" charset="0"/>
                </a:rPr>
                <a:t>Discharge</a:t>
              </a:r>
              <a:br>
                <a:rPr lang="en-GB" sz="1400" dirty="0">
                  <a:solidFill>
                    <a:srgbClr val="000000"/>
                  </a:solidFill>
                  <a:latin typeface="Franklin Gothic Book" pitchFamily="34" charset="0"/>
                </a:rPr>
              </a:br>
              <a:r>
                <a:rPr lang="en-GB" sz="1400" dirty="0">
                  <a:solidFill>
                    <a:srgbClr val="000000"/>
                  </a:solidFill>
                  <a:latin typeface="Franklin Gothic Book" pitchFamily="34" charset="0"/>
                </a:rPr>
                <a:t>Diagnosis</a:t>
              </a:r>
            </a:p>
          </p:txBody>
        </p:sp>
        <p:sp>
          <p:nvSpPr>
            <p:cNvPr id="47" name="Rectangle 16"/>
            <p:cNvSpPr>
              <a:spLocks noChangeArrowheads="1"/>
            </p:cNvSpPr>
            <p:nvPr/>
          </p:nvSpPr>
          <p:spPr bwMode="auto">
            <a:xfrm>
              <a:off x="4533900" y="4050821"/>
              <a:ext cx="457200" cy="11477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Problems</a:t>
              </a:r>
            </a:p>
          </p:txBody>
        </p:sp>
        <p:sp>
          <p:nvSpPr>
            <p:cNvPr id="48" name="Rectangle 17"/>
            <p:cNvSpPr>
              <a:spLocks noChangeArrowheads="1"/>
            </p:cNvSpPr>
            <p:nvPr/>
          </p:nvSpPr>
          <p:spPr bwMode="auto">
            <a:xfrm>
              <a:off x="530771" y="3314221"/>
              <a:ext cx="4398581" cy="402291"/>
            </a:xfrm>
            <a:prstGeom prst="rect">
              <a:avLst/>
            </a:prstGeom>
            <a:noFill/>
            <a:ln w="9525">
              <a:noFill/>
              <a:round/>
              <a:headEnd/>
              <a:tailEnd/>
            </a:ln>
          </p:spPr>
          <p:txBody>
            <a:bodyPr wrap="square" lIns="90000" tIns="46800" rIns="90000" bIns="46800">
              <a:spAutoFit/>
            </a:bodyPr>
            <a:lstStyle/>
            <a:p>
              <a:pPr defTabSz="457200">
                <a:buClr>
                  <a:srgbClr val="CC66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latin typeface="Franklin Gothic Book" pitchFamily="34" charset="0"/>
                </a:rPr>
                <a:t>A CDA document using CCD templates</a:t>
              </a:r>
            </a:p>
          </p:txBody>
        </p:sp>
        <p:sp>
          <p:nvSpPr>
            <p:cNvPr id="49" name="Rectangle 18"/>
            <p:cNvSpPr>
              <a:spLocks noChangeArrowheads="1"/>
            </p:cNvSpPr>
            <p:nvPr/>
          </p:nvSpPr>
          <p:spPr bwMode="auto">
            <a:xfrm>
              <a:off x="3368566" y="2429983"/>
              <a:ext cx="4209393" cy="710067"/>
            </a:xfrm>
            <a:prstGeom prst="rect">
              <a:avLst/>
            </a:prstGeom>
            <a:noFill/>
            <a:ln w="9525">
              <a:noFill/>
              <a:round/>
              <a:headEnd/>
              <a:tailEnd/>
            </a:ln>
          </p:spPr>
          <p:txBody>
            <a:bodyPr wrap="square" lIns="90000" tIns="46800" rIns="90000" bIns="46800">
              <a:spAutoFit/>
            </a:bodyPr>
            <a:lstStyle/>
            <a:p>
              <a:pPr algn="l" defTabSz="457200">
                <a:buClr>
                  <a:srgbClr val="CC66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latin typeface="Franklin Gothic Book" pitchFamily="34" charset="0"/>
                </a:rPr>
                <a:t>A CDA document</a:t>
              </a:r>
            </a:p>
            <a:p>
              <a:pPr algn="l" defTabSz="457200">
                <a:buClr>
                  <a:srgbClr val="CC66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a:latin typeface="Franklin Gothic Book" pitchFamily="34" charset="0"/>
                </a:rPr>
                <a:t>using CCD templates plus others</a:t>
              </a:r>
            </a:p>
          </p:txBody>
        </p:sp>
        <p:sp>
          <p:nvSpPr>
            <p:cNvPr id="50" name="Rectangle 19"/>
            <p:cNvSpPr>
              <a:spLocks noChangeArrowheads="1"/>
            </p:cNvSpPr>
            <p:nvPr/>
          </p:nvSpPr>
          <p:spPr bwMode="auto">
            <a:xfrm>
              <a:off x="6602413" y="3826983"/>
              <a:ext cx="457200" cy="1371600"/>
            </a:xfrm>
            <a:prstGeom prst="rect">
              <a:avLst/>
            </a:prstGeom>
            <a:solidFill>
              <a:schemeClr val="accent2"/>
            </a:solidFill>
            <a:ln w="9360">
              <a:solidFill>
                <a:srgbClr val="000000"/>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Mode of</a:t>
              </a:r>
              <a:br>
                <a:rPr lang="en-GB" sz="1400">
                  <a:solidFill>
                    <a:srgbClr val="000000"/>
                  </a:solidFill>
                  <a:latin typeface="Franklin Gothic Book" pitchFamily="34" charset="0"/>
                </a:rPr>
              </a:br>
              <a:r>
                <a:rPr lang="en-GB" sz="1400">
                  <a:solidFill>
                    <a:srgbClr val="000000"/>
                  </a:solidFill>
                  <a:latin typeface="Franklin Gothic Book" pitchFamily="34" charset="0"/>
                </a:rPr>
                <a:t>Transport</a:t>
              </a:r>
            </a:p>
          </p:txBody>
        </p:sp>
        <p:sp>
          <p:nvSpPr>
            <p:cNvPr id="51" name="Rectangle 21"/>
            <p:cNvSpPr>
              <a:spLocks noChangeArrowheads="1"/>
            </p:cNvSpPr>
            <p:nvPr/>
          </p:nvSpPr>
          <p:spPr bwMode="auto">
            <a:xfrm>
              <a:off x="8547100" y="3826983"/>
              <a:ext cx="457200" cy="1371600"/>
            </a:xfrm>
            <a:prstGeom prst="rect">
              <a:avLst/>
            </a:prstGeom>
            <a:solidFill>
              <a:schemeClr val="accent2"/>
            </a:solidFill>
            <a:ln w="9360">
              <a:solidFill>
                <a:srgbClr val="000000"/>
              </a:solidFill>
              <a:miter lim="800000"/>
              <a:headEnd/>
              <a:tailEnd/>
            </a:ln>
            <a:effectLst/>
          </p:spPr>
          <p:txBody>
            <a:bodyPr vert="eaVert" wrap="none" lIns="90000" tIns="46800" rIns="90000" bIns="46800" anchor="ctr"/>
            <a:lstStyle/>
            <a:p>
              <a:pPr defTabSz="457200">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solidFill>
                    <a:srgbClr val="000000"/>
                  </a:solidFill>
                  <a:latin typeface="Franklin Gothic Book" pitchFamily="34" charset="0"/>
                  <a:ea typeface="+mn-ea"/>
                  <a:cs typeface="Arial" charset="0"/>
                </a:rPr>
                <a:t>New </a:t>
              </a:r>
              <a:r>
                <a:rPr lang="en-GB" sz="1400" dirty="0" smtClean="0">
                  <a:solidFill>
                    <a:srgbClr val="000000"/>
                  </a:solidFill>
                  <a:latin typeface="Franklin Gothic Book" pitchFamily="34" charset="0"/>
                  <a:ea typeface="+mn-ea"/>
                  <a:cs typeface="Arial" charset="0"/>
                </a:rPr>
                <a:t>Template…</a:t>
              </a:r>
              <a:endParaRPr lang="en-GB" i="1" dirty="0">
                <a:solidFill>
                  <a:schemeClr val="tx2">
                    <a:lumMod val="75000"/>
                  </a:schemeClr>
                </a:solidFill>
                <a:latin typeface="Franklin Gothic Book" pitchFamily="34" charset="0"/>
                <a:ea typeface="+mn-ea"/>
                <a:cs typeface="Arial" charset="0"/>
              </a:endParaRPr>
            </a:p>
          </p:txBody>
        </p:sp>
        <p:sp>
          <p:nvSpPr>
            <p:cNvPr id="53" name="Rectangle 9"/>
            <p:cNvSpPr>
              <a:spLocks noChangeArrowheads="1"/>
            </p:cNvSpPr>
            <p:nvPr/>
          </p:nvSpPr>
          <p:spPr bwMode="auto">
            <a:xfrm>
              <a:off x="2705100" y="4050821"/>
              <a:ext cx="457200" cy="1147762"/>
            </a:xfrm>
            <a:prstGeom prst="rect">
              <a:avLst/>
            </a:prstGeom>
            <a:solidFill>
              <a:schemeClr val="accent2"/>
            </a:solidFill>
            <a:ln w="9360">
              <a:solidFill>
                <a:schemeClr val="tx1"/>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a:solidFill>
                    <a:srgbClr val="000000"/>
                  </a:solidFill>
                  <a:latin typeface="Franklin Gothic Book" pitchFamily="34" charset="0"/>
                </a:rPr>
                <a:t>Family History</a:t>
              </a:r>
            </a:p>
          </p:txBody>
        </p:sp>
        <p:sp>
          <p:nvSpPr>
            <p:cNvPr id="54" name="Rectangle 19"/>
            <p:cNvSpPr>
              <a:spLocks noChangeArrowheads="1"/>
            </p:cNvSpPr>
            <p:nvPr/>
          </p:nvSpPr>
          <p:spPr bwMode="auto">
            <a:xfrm>
              <a:off x="7059613" y="3826983"/>
              <a:ext cx="457200" cy="1384300"/>
            </a:xfrm>
            <a:prstGeom prst="rect">
              <a:avLst/>
            </a:prstGeom>
            <a:solidFill>
              <a:schemeClr val="accent2"/>
            </a:solidFill>
            <a:ln w="9360">
              <a:solidFill>
                <a:srgbClr val="000000"/>
              </a:solidFill>
              <a:miter lim="800000"/>
              <a:headEnd/>
              <a:tailEnd/>
            </a:ln>
          </p:spPr>
          <p:txBody>
            <a:bodyPr vert="eaVert" wrap="none" lIns="90000" tIns="46800" rIns="90000" bIns="46800" anchor="ctr"/>
            <a:lstStyle/>
            <a:p>
              <a:pP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400" dirty="0">
                  <a:solidFill>
                    <a:srgbClr val="000000"/>
                  </a:solidFill>
                  <a:latin typeface="Franklin Gothic Book" pitchFamily="34" charset="0"/>
                </a:rPr>
                <a:t>Surgical Finding</a:t>
              </a:r>
            </a:p>
          </p:txBody>
        </p:sp>
        <p:sp>
          <p:nvSpPr>
            <p:cNvPr id="55" name="Rectangle 20"/>
            <p:cNvSpPr>
              <a:spLocks noChangeArrowheads="1"/>
            </p:cNvSpPr>
            <p:nvPr/>
          </p:nvSpPr>
          <p:spPr bwMode="auto">
            <a:xfrm>
              <a:off x="7516813" y="3830158"/>
              <a:ext cx="457200" cy="1371600"/>
            </a:xfrm>
            <a:prstGeom prst="rect">
              <a:avLst/>
            </a:prstGeom>
            <a:solidFill>
              <a:schemeClr val="accent2"/>
            </a:solidFill>
            <a:ln w="9360">
              <a:solidFill>
                <a:srgbClr val="000000"/>
              </a:solidFill>
              <a:miter lim="800000"/>
              <a:headEnd/>
              <a:tailEnd/>
            </a:ln>
            <a:effectLst/>
          </p:spPr>
          <p:txBody>
            <a:bodyPr vert="eaVert" wrap="none" lIns="90000" tIns="46800" rIns="90000" bIns="46800" anchor="ctr"/>
            <a:lstStyle/>
            <a:p>
              <a:pPr defTabSz="457200">
                <a:buClr>
                  <a:srgbClr val="000000"/>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1400" dirty="0">
                  <a:solidFill>
                    <a:srgbClr val="000000"/>
                  </a:solidFill>
                  <a:latin typeface="Franklin Gothic Book" pitchFamily="34" charset="0"/>
                  <a:ea typeface="+mn-ea"/>
                  <a:cs typeface="Arial" charset="0"/>
                </a:rPr>
                <a:t>Discharge Diet</a:t>
              </a:r>
              <a:endParaRPr lang="en-GB" i="1" dirty="0">
                <a:solidFill>
                  <a:schemeClr val="accent1">
                    <a:lumMod val="50000"/>
                  </a:schemeClr>
                </a:solidFill>
                <a:latin typeface="Franklin Gothic Book" pitchFamily="34" charset="0"/>
                <a:ea typeface="+mn-ea"/>
                <a:cs typeface="Arial" charset="0"/>
              </a:endParaRPr>
            </a:p>
          </p:txBody>
        </p:sp>
        <p:sp>
          <p:nvSpPr>
            <p:cNvPr id="56" name="AutoShape 4"/>
            <p:cNvSpPr>
              <a:spLocks noChangeArrowheads="1"/>
            </p:cNvSpPr>
            <p:nvPr/>
          </p:nvSpPr>
          <p:spPr bwMode="auto">
            <a:xfrm>
              <a:off x="533400" y="5198583"/>
              <a:ext cx="8610600" cy="698500"/>
            </a:xfrm>
            <a:prstGeom prst="roundRect">
              <a:avLst>
                <a:gd name="adj" fmla="val 16667"/>
              </a:avLst>
            </a:prstGeom>
            <a:solidFill>
              <a:srgbClr val="CCCCFF">
                <a:alpha val="50195"/>
              </a:srgbClr>
            </a:solidFill>
            <a:ln w="12600">
              <a:solidFill>
                <a:srgbClr val="000000"/>
              </a:solidFill>
              <a:miter lim="800000"/>
              <a:headEnd/>
              <a:tailEnd/>
            </a:ln>
          </p:spPr>
          <p:txBody>
            <a:bodyPr wrap="none" lIns="90000" tIns="46800" rIns="90000" bIns="46800" anchor="ctr"/>
            <a:lstStyle/>
            <a:p>
              <a:pPr algn="ctr" defTabSz="457200">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dirty="0">
                  <a:solidFill>
                    <a:srgbClr val="000000"/>
                  </a:solidFill>
                  <a:latin typeface="Franklin Gothic Book" pitchFamily="34" charset="0"/>
                </a:rPr>
                <a:t>CDA</a:t>
              </a:r>
            </a:p>
          </p:txBody>
        </p:sp>
        <p:sp>
          <p:nvSpPr>
            <p:cNvPr id="52" name="Text Box 23"/>
            <p:cNvSpPr txBox="1">
              <a:spLocks noChangeArrowheads="1"/>
            </p:cNvSpPr>
            <p:nvPr/>
          </p:nvSpPr>
          <p:spPr bwMode="auto">
            <a:xfrm>
              <a:off x="533400" y="3712683"/>
              <a:ext cx="4940300" cy="338138"/>
            </a:xfrm>
            <a:prstGeom prst="rect">
              <a:avLst/>
            </a:prstGeom>
            <a:noFill/>
            <a:ln w="9525">
              <a:noFill/>
              <a:round/>
              <a:headEnd/>
              <a:tailEnd/>
            </a:ln>
            <a:effectLst/>
          </p:spPr>
          <p:txBody>
            <a:bodyPr lIns="90000" tIns="46800" rIns="90000" bIns="46800">
              <a:spAutoFit/>
            </a:bodyPr>
            <a:lstStyle/>
            <a:p>
              <a:pPr algn="ctr" defTabSz="457200">
                <a:spcBef>
                  <a:spcPts val="1125"/>
                </a:spcBef>
                <a:buClr>
                  <a:srgbClr val="66CCFF"/>
                </a:buClr>
                <a:buSzPct val="100000"/>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sz="1600" i="1" dirty="0">
                <a:solidFill>
                  <a:srgbClr val="000000"/>
                </a:solidFill>
                <a:effectLst>
                  <a:outerShdw blurRad="38100" dist="38100" dir="2700000" algn="tl">
                    <a:srgbClr val="DDDDDD"/>
                  </a:outerShdw>
                </a:effectLst>
                <a:latin typeface="Arial" charset="0"/>
                <a:ea typeface="+mn-ea"/>
                <a:cs typeface="Arial" charset="0"/>
              </a:endParaRPr>
            </a:p>
          </p:txBody>
        </p:sp>
        <p:sp>
          <p:nvSpPr>
            <p:cNvPr id="57" name="AutoShape 3"/>
            <p:cNvSpPr>
              <a:spLocks noChangeArrowheads="1"/>
            </p:cNvSpPr>
            <p:nvPr/>
          </p:nvSpPr>
          <p:spPr bwMode="auto">
            <a:xfrm flipV="1">
              <a:off x="654268" y="3741805"/>
              <a:ext cx="4886325" cy="2146300"/>
            </a:xfrm>
            <a:prstGeom prst="foldedCorner">
              <a:avLst>
                <a:gd name="adj" fmla="val 12500"/>
              </a:avLst>
            </a:prstGeom>
            <a:solidFill>
              <a:schemeClr val="accent1">
                <a:lumMod val="20000"/>
                <a:lumOff val="80000"/>
                <a:alpha val="50000"/>
              </a:schemeClr>
            </a:solidFill>
            <a:ln w="9360">
              <a:solidFill>
                <a:srgbClr val="CC6600"/>
              </a:solidFill>
              <a:miter lim="800000"/>
              <a:headEnd/>
              <a:tailEnd/>
            </a:ln>
            <a:effectLst/>
          </p:spPr>
          <p:txBody>
            <a:bodyPr wrap="none" anchor="ctr"/>
            <a:lstStyle/>
            <a:p>
              <a:pPr>
                <a:defRPr/>
              </a:pPr>
              <a:endParaRPr lang="en-US" dirty="0">
                <a:latin typeface="Franklin Gothic Book" pitchFamily="34" charset="0"/>
                <a:ea typeface="+mn-ea"/>
                <a:cs typeface="Arial" charset="0"/>
              </a:endParaRPr>
            </a:p>
          </p:txBody>
        </p:sp>
        <p:sp>
          <p:nvSpPr>
            <p:cNvPr id="58" name="Rectangle 8"/>
            <p:cNvSpPr>
              <a:spLocks noChangeArrowheads="1"/>
            </p:cNvSpPr>
            <p:nvPr/>
          </p:nvSpPr>
          <p:spPr bwMode="auto">
            <a:xfrm>
              <a:off x="558800" y="3672115"/>
              <a:ext cx="776288" cy="463846"/>
            </a:xfrm>
            <a:prstGeom prst="rect">
              <a:avLst/>
            </a:prstGeom>
            <a:noFill/>
            <a:ln w="9525">
              <a:noFill/>
              <a:round/>
              <a:headEnd/>
              <a:tailEnd/>
            </a:ln>
          </p:spPr>
          <p:txBody>
            <a:bodyPr lIns="90000" tIns="46800" rIns="90000" bIns="46800">
              <a:spAutoFit/>
            </a:bodyPr>
            <a:lstStyle/>
            <a:p>
              <a:pPr defTabSz="457200">
                <a:buClr>
                  <a:srgbClr val="FF33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b="1" dirty="0"/>
                <a:t> </a:t>
              </a:r>
              <a:r>
                <a:rPr lang="en-GB" sz="2000" b="1" dirty="0">
                  <a:latin typeface="Franklin Gothic Book" pitchFamily="34" charset="0"/>
                </a:rPr>
                <a:t>CCD</a:t>
              </a:r>
            </a:p>
          </p:txBody>
        </p:sp>
      </p:grpSp>
      <p:sp>
        <p:nvSpPr>
          <p:cNvPr id="60" name="Title 1"/>
          <p:cNvSpPr txBox="1">
            <a:spLocks/>
          </p:cNvSpPr>
          <p:nvPr/>
        </p:nvSpPr>
        <p:spPr>
          <a:xfrm>
            <a:off x="457200" y="954282"/>
            <a:ext cx="8229600" cy="639762"/>
          </a:xfrm>
          <a:prstGeom prst="rect">
            <a:avLst/>
          </a:prstGeom>
        </p:spPr>
        <p:txBody>
          <a:bodyPr/>
          <a:lstStyle>
            <a:lvl1pPr algn="ctr" defTabSz="457200" rtl="0" eaLnBrk="1" latinLnBrk="0" hangingPunct="1">
              <a:spcBef>
                <a:spcPct val="0"/>
              </a:spcBef>
              <a:buNone/>
              <a:defRPr sz="3200" kern="1200" baseline="0">
                <a:solidFill>
                  <a:schemeClr val="tx1"/>
                </a:solidFill>
                <a:latin typeface="Arial" pitchFamily="34" charset="0"/>
                <a:ea typeface="+mj-ea"/>
                <a:cs typeface="Verdana"/>
              </a:defRPr>
            </a:lvl1pPr>
          </a:lstStyle>
          <a:p>
            <a:r>
              <a:rPr lang="en-US" sz="4000" dirty="0" smtClean="0">
                <a:latin typeface="Calibri" pitchFamily="34" charset="0"/>
              </a:rPr>
              <a:t>Templated CDA</a:t>
            </a:r>
            <a:endParaRPr lang="en-US" sz="4000" dirty="0">
              <a:latin typeface="Calibri" pitchFamily="34" charset="0"/>
            </a:endParaRPr>
          </a:p>
        </p:txBody>
      </p:sp>
      <p:sp>
        <p:nvSpPr>
          <p:cNvPr id="61" name="Rectangle 60"/>
          <p:cNvSpPr/>
          <p:nvPr/>
        </p:nvSpPr>
        <p:spPr>
          <a:xfrm>
            <a:off x="304800" y="1643208"/>
            <a:ext cx="8534400" cy="1569660"/>
          </a:xfrm>
          <a:prstGeom prst="rect">
            <a:avLst/>
          </a:prstGeom>
        </p:spPr>
        <p:txBody>
          <a:bodyPr wrap="square">
            <a:spAutoFit/>
          </a:bodyPr>
          <a:lstStyle/>
          <a:p>
            <a:pPr lvl="1" indent="-396875">
              <a:buClr>
                <a:schemeClr val="tx1"/>
              </a:buClr>
              <a:buSzPct val="100000"/>
              <a:buFont typeface="Arial" pitchFamily="34" charset="0"/>
              <a:buChar char="•"/>
            </a:pPr>
            <a:r>
              <a:rPr lang="en-US" sz="2400" dirty="0" smtClean="0"/>
              <a:t>Many </a:t>
            </a:r>
            <a:r>
              <a:rPr lang="en-US" sz="2400" dirty="0"/>
              <a:t>different kinds of documents</a:t>
            </a:r>
          </a:p>
          <a:p>
            <a:pPr lvl="1" indent="-396875">
              <a:buClr>
                <a:schemeClr val="tx1"/>
              </a:buClr>
              <a:buSzPct val="100000"/>
              <a:buFont typeface="Arial" pitchFamily="34" charset="0"/>
              <a:buChar char="•"/>
            </a:pPr>
            <a:r>
              <a:rPr lang="en-US" sz="2400" dirty="0"/>
              <a:t>A bucket of reusable templates</a:t>
            </a:r>
          </a:p>
          <a:p>
            <a:pPr lvl="1" indent="-396875">
              <a:buClr>
                <a:schemeClr val="tx1"/>
              </a:buClr>
              <a:buSzPct val="100000"/>
              <a:buFont typeface="Arial" pitchFamily="34" charset="0"/>
              <a:buChar char="•"/>
            </a:pPr>
            <a:endParaRPr lang="en-US" sz="2400" dirty="0" smtClean="0"/>
          </a:p>
          <a:p>
            <a:pPr lvl="1" indent="-396875">
              <a:buClr>
                <a:schemeClr val="tx1"/>
              </a:buClr>
              <a:buSzPct val="100000"/>
              <a:buFont typeface="Arial" pitchFamily="34" charset="0"/>
              <a:buChar char="•"/>
            </a:pPr>
            <a:endParaRPr lang="en-US" sz="2400" dirty="0" smtClean="0"/>
          </a:p>
        </p:txBody>
      </p:sp>
      <p:sp>
        <p:nvSpPr>
          <p:cNvPr id="63" name="AutoShape 2"/>
          <p:cNvSpPr>
            <a:spLocks noChangeArrowheads="1"/>
          </p:cNvSpPr>
          <p:nvPr/>
        </p:nvSpPr>
        <p:spPr bwMode="auto">
          <a:xfrm flipV="1">
            <a:off x="5927493" y="1683325"/>
            <a:ext cx="2911707" cy="4384099"/>
          </a:xfrm>
          <a:prstGeom prst="foldedCorner">
            <a:avLst>
              <a:gd name="adj" fmla="val 12500"/>
            </a:avLst>
          </a:prstGeom>
          <a:solidFill>
            <a:schemeClr val="accent2">
              <a:alpha val="50195"/>
            </a:schemeClr>
          </a:solidFill>
          <a:ln w="9360">
            <a:solidFill>
              <a:srgbClr val="CC6600"/>
            </a:solidFill>
            <a:miter lim="800000"/>
            <a:headEnd/>
            <a:tailEnd/>
          </a:ln>
        </p:spPr>
        <p:txBody>
          <a:bodyPr wrap="none" anchor="ctr"/>
          <a:lstStyle/>
          <a:p>
            <a:endParaRPr lang="en-US"/>
          </a:p>
        </p:txBody>
      </p:sp>
      <p:sp>
        <p:nvSpPr>
          <p:cNvPr id="64" name="Rectangle 17"/>
          <p:cNvSpPr>
            <a:spLocks noChangeArrowheads="1"/>
          </p:cNvSpPr>
          <p:nvPr/>
        </p:nvSpPr>
        <p:spPr bwMode="auto">
          <a:xfrm>
            <a:off x="5992814" y="1768454"/>
            <a:ext cx="2199290" cy="402291"/>
          </a:xfrm>
          <a:prstGeom prst="rect">
            <a:avLst/>
          </a:prstGeom>
          <a:noFill/>
          <a:ln w="9525">
            <a:noFill/>
            <a:round/>
            <a:headEnd/>
            <a:tailEnd/>
          </a:ln>
        </p:spPr>
        <p:txBody>
          <a:bodyPr wrap="square" lIns="90000" tIns="46800" rIns="90000" bIns="46800">
            <a:spAutoFit/>
          </a:bodyPr>
          <a:lstStyle/>
          <a:p>
            <a:pPr defTabSz="457200">
              <a:buClr>
                <a:srgbClr val="CC66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dirty="0" smtClean="0">
                <a:latin typeface="Franklin Gothic Book" pitchFamily="34" charset="0"/>
              </a:rPr>
              <a:t>CDA HAI Guide</a:t>
            </a:r>
            <a:endParaRPr lang="en-GB" sz="2000" dirty="0">
              <a:latin typeface="Franklin Gothic Book" pitchFamily="34" charset="0"/>
            </a:endParaRPr>
          </a:p>
        </p:txBody>
      </p:sp>
    </p:spTree>
    <p:extLst>
      <p:ext uri="{BB962C8B-B14F-4D97-AF65-F5344CB8AC3E}">
        <p14:creationId xmlns:p14="http://schemas.microsoft.com/office/powerpoint/2010/main" val="215294600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228600" y="1748873"/>
            <a:ext cx="4343400" cy="4618910"/>
          </a:xfrm>
          <a:prstGeom prst="rect">
            <a:avLst/>
          </a:prstGeom>
          <a:noFill/>
          <a:ln w="9525">
            <a:noFill/>
            <a:miter lim="800000"/>
            <a:headEnd/>
            <a:tailEnd/>
          </a:ln>
        </p:spPr>
        <p:txBody>
          <a:bodyPr lIns="35717" tIns="35717" rIns="35717" bIns="35717"/>
          <a:lstStyle/>
          <a:p>
            <a:pPr marL="321457" lvl="1" indent="-342900" algn="l">
              <a:lnSpc>
                <a:spcPct val="90000"/>
              </a:lnSpc>
              <a:spcBef>
                <a:spcPct val="20000"/>
              </a:spcBef>
              <a:buSzPct val="138000"/>
              <a:buFont typeface="Arial" pitchFamily="34" charset="0"/>
              <a:buChar char="•"/>
              <a:defRPr/>
            </a:pPr>
            <a:r>
              <a:rPr lang="en-US" sz="2400" kern="0" dirty="0">
                <a:cs typeface="Franklin Gothic Book"/>
                <a:sym typeface="Helvetica" charset="0"/>
              </a:rPr>
              <a:t>Many </a:t>
            </a:r>
            <a:r>
              <a:rPr lang="en-US" sz="2400" kern="0" dirty="0" smtClean="0">
                <a:cs typeface="Franklin Gothic Book"/>
                <a:sym typeface="Helvetica" charset="0"/>
              </a:rPr>
              <a:t>types of </a:t>
            </a:r>
            <a:r>
              <a:rPr lang="en-US" sz="2400" kern="0" dirty="0">
                <a:cs typeface="Franklin Gothic Book"/>
                <a:sym typeface="Helvetica" charset="0"/>
              </a:rPr>
              <a:t>documents:</a:t>
            </a:r>
          </a:p>
          <a:p>
            <a:pPr marL="778657" lvl="2" indent="-342900" algn="l">
              <a:lnSpc>
                <a:spcPct val="90000"/>
              </a:lnSpc>
              <a:spcBef>
                <a:spcPct val="20000"/>
              </a:spcBef>
              <a:buSzPct val="90000"/>
              <a:buFont typeface="Arial" pitchFamily="34" charset="0"/>
              <a:buChar char="•"/>
              <a:defRPr/>
            </a:pPr>
            <a:r>
              <a:rPr lang="en-US" sz="2000" kern="0" dirty="0" smtClean="0">
                <a:cs typeface="Franklin Gothic Book"/>
                <a:sym typeface="Helvetica" charset="0"/>
              </a:rPr>
              <a:t>Continuity of Care (CCD)</a:t>
            </a:r>
            <a:endParaRPr lang="en-US" sz="2000" kern="0" dirty="0">
              <a:cs typeface="Franklin Gothic Book"/>
              <a:sym typeface="Helvetica" charset="0"/>
            </a:endParaRPr>
          </a:p>
          <a:p>
            <a:pPr marL="778657" lvl="2" indent="-342900" algn="l">
              <a:lnSpc>
                <a:spcPct val="90000"/>
              </a:lnSpc>
              <a:spcBef>
                <a:spcPct val="20000"/>
              </a:spcBef>
              <a:buSzPct val="90000"/>
              <a:buFont typeface="Arial" pitchFamily="34" charset="0"/>
              <a:buChar char="•"/>
              <a:defRPr/>
            </a:pPr>
            <a:r>
              <a:rPr lang="en-US" sz="2000" kern="0" dirty="0">
                <a:cs typeface="Franklin Gothic Book"/>
                <a:sym typeface="Helvetica" charset="0"/>
              </a:rPr>
              <a:t>Consultation Note</a:t>
            </a:r>
          </a:p>
          <a:p>
            <a:pPr marL="778657" lvl="2" indent="-342900" algn="l">
              <a:lnSpc>
                <a:spcPct val="90000"/>
              </a:lnSpc>
              <a:spcBef>
                <a:spcPct val="20000"/>
              </a:spcBef>
              <a:buSzPct val="90000"/>
              <a:buFont typeface="Arial" pitchFamily="34" charset="0"/>
              <a:buChar char="•"/>
              <a:defRPr/>
            </a:pPr>
            <a:r>
              <a:rPr lang="en-US" sz="2000" kern="0" dirty="0">
                <a:cs typeface="Franklin Gothic Book"/>
                <a:sym typeface="Helvetica" charset="0"/>
              </a:rPr>
              <a:t>Diagnostic Imaging Report</a:t>
            </a:r>
          </a:p>
          <a:p>
            <a:pPr marL="778657" lvl="2" indent="-342900" algn="l">
              <a:lnSpc>
                <a:spcPct val="90000"/>
              </a:lnSpc>
              <a:spcBef>
                <a:spcPct val="20000"/>
              </a:spcBef>
              <a:buSzPct val="90000"/>
              <a:buFont typeface="Arial" pitchFamily="34" charset="0"/>
              <a:buChar char="•"/>
              <a:defRPr/>
            </a:pPr>
            <a:r>
              <a:rPr lang="en-US" sz="2000" kern="0" dirty="0">
                <a:cs typeface="Franklin Gothic Book"/>
                <a:sym typeface="Helvetica" charset="0"/>
              </a:rPr>
              <a:t>Discharge Summary</a:t>
            </a:r>
          </a:p>
          <a:p>
            <a:pPr marL="778657" lvl="2" indent="-342900" algn="l">
              <a:lnSpc>
                <a:spcPct val="90000"/>
              </a:lnSpc>
              <a:spcBef>
                <a:spcPct val="20000"/>
              </a:spcBef>
              <a:buSzPct val="90000"/>
              <a:buFont typeface="Arial" pitchFamily="34" charset="0"/>
              <a:buChar char="•"/>
              <a:defRPr/>
            </a:pPr>
            <a:r>
              <a:rPr lang="en-US" sz="2000" kern="0" dirty="0" smtClean="0">
                <a:cs typeface="Franklin Gothic Book"/>
                <a:sym typeface="Helvetica" charset="0"/>
              </a:rPr>
              <a:t>History &amp; Physical (H&amp;P)</a:t>
            </a:r>
            <a:endParaRPr lang="en-US" sz="2000" kern="0" dirty="0">
              <a:cs typeface="Franklin Gothic Book"/>
              <a:sym typeface="Helvetica" charset="0"/>
            </a:endParaRPr>
          </a:p>
          <a:p>
            <a:pPr marL="778657" lvl="2" indent="-342900" algn="l">
              <a:lnSpc>
                <a:spcPct val="90000"/>
              </a:lnSpc>
              <a:spcBef>
                <a:spcPct val="20000"/>
              </a:spcBef>
              <a:buSzPct val="90000"/>
              <a:buFont typeface="Arial" pitchFamily="34" charset="0"/>
              <a:buChar char="•"/>
              <a:defRPr/>
            </a:pPr>
            <a:r>
              <a:rPr lang="en-US" sz="2000" kern="0" dirty="0">
                <a:cs typeface="Franklin Gothic Book"/>
                <a:sym typeface="Helvetica" charset="0"/>
              </a:rPr>
              <a:t>Operative Note</a:t>
            </a:r>
          </a:p>
          <a:p>
            <a:pPr marL="778657" lvl="2" indent="-342900" algn="l">
              <a:lnSpc>
                <a:spcPct val="90000"/>
              </a:lnSpc>
              <a:spcBef>
                <a:spcPct val="20000"/>
              </a:spcBef>
              <a:buSzPct val="90000"/>
              <a:buFont typeface="Arial" pitchFamily="34" charset="0"/>
              <a:buChar char="•"/>
              <a:defRPr/>
            </a:pPr>
            <a:r>
              <a:rPr lang="en-US" sz="2000" kern="0" dirty="0">
                <a:cs typeface="Franklin Gothic Book"/>
                <a:sym typeface="Helvetica" charset="0"/>
              </a:rPr>
              <a:t>Procedure Note</a:t>
            </a:r>
          </a:p>
          <a:p>
            <a:pPr marL="778657" lvl="2" indent="-342900" algn="l">
              <a:lnSpc>
                <a:spcPct val="90000"/>
              </a:lnSpc>
              <a:spcBef>
                <a:spcPct val="20000"/>
              </a:spcBef>
              <a:buSzPct val="90000"/>
              <a:buFont typeface="Arial" pitchFamily="34" charset="0"/>
              <a:buChar char="•"/>
              <a:defRPr/>
            </a:pPr>
            <a:r>
              <a:rPr lang="en-US" sz="2000" kern="0" dirty="0">
                <a:cs typeface="Franklin Gothic Book"/>
                <a:sym typeface="Helvetica" charset="0"/>
              </a:rPr>
              <a:t>Progress Note</a:t>
            </a:r>
          </a:p>
          <a:p>
            <a:pPr marL="778657" lvl="2" indent="-342900" algn="l">
              <a:lnSpc>
                <a:spcPct val="90000"/>
              </a:lnSpc>
              <a:spcBef>
                <a:spcPct val="20000"/>
              </a:spcBef>
              <a:buSzPct val="90000"/>
              <a:buFont typeface="Arial" pitchFamily="34" charset="0"/>
              <a:buChar char="•"/>
              <a:defRPr/>
            </a:pPr>
            <a:r>
              <a:rPr lang="en-US" sz="2000" kern="0" dirty="0">
                <a:cs typeface="Franklin Gothic Book"/>
                <a:sym typeface="Helvetica" charset="0"/>
              </a:rPr>
              <a:t>Unstructured Document</a:t>
            </a:r>
          </a:p>
          <a:p>
            <a:pPr marL="321457" lvl="1" indent="-342900" algn="l">
              <a:lnSpc>
                <a:spcPct val="90000"/>
              </a:lnSpc>
              <a:spcBef>
                <a:spcPct val="20000"/>
              </a:spcBef>
              <a:buSzPct val="138000"/>
              <a:buFont typeface="Arial" pitchFamily="34" charset="0"/>
              <a:buChar char="•"/>
              <a:defRPr/>
            </a:pPr>
            <a:r>
              <a:rPr lang="en-US" sz="2400" kern="0" dirty="0">
                <a:cs typeface="Franklin Gothic Book"/>
                <a:sym typeface="Helvetica" charset="0"/>
              </a:rPr>
              <a:t>A bucket of reusable </a:t>
            </a:r>
            <a:r>
              <a:rPr lang="en-US" sz="2400" kern="0" dirty="0" smtClean="0">
                <a:cs typeface="Franklin Gothic Book"/>
                <a:sym typeface="Helvetica" charset="0"/>
              </a:rPr>
              <a:t>templates</a:t>
            </a:r>
          </a:p>
          <a:p>
            <a:pPr marL="321457" lvl="1" indent="-342900" algn="l">
              <a:lnSpc>
                <a:spcPct val="90000"/>
              </a:lnSpc>
              <a:spcBef>
                <a:spcPct val="20000"/>
              </a:spcBef>
              <a:buSzPct val="138000"/>
              <a:buFont typeface="Arial" pitchFamily="34" charset="0"/>
              <a:buChar char="•"/>
              <a:defRPr/>
            </a:pPr>
            <a:r>
              <a:rPr lang="en-US" sz="2400" kern="0" dirty="0" smtClean="0">
                <a:cs typeface="Franklin Gothic Book"/>
                <a:sym typeface="Helvetica" charset="0"/>
              </a:rPr>
              <a:t>www.hl7.org</a:t>
            </a:r>
            <a:endParaRPr lang="en-US" sz="2400" kern="0" dirty="0">
              <a:cs typeface="Franklin Gothic Book"/>
              <a:sym typeface="Helvetica" charset="0"/>
            </a:endParaRPr>
          </a:p>
          <a:p>
            <a:pPr marL="321457" lvl="1" indent="-342900" algn="l">
              <a:lnSpc>
                <a:spcPct val="90000"/>
              </a:lnSpc>
              <a:spcBef>
                <a:spcPct val="20000"/>
              </a:spcBef>
              <a:buClr>
                <a:srgbClr val="ECB941"/>
              </a:buClr>
              <a:buSzPct val="138000"/>
              <a:buFont typeface="Wingdings" pitchFamily="2" charset="2"/>
              <a:buChar char="§"/>
              <a:defRPr/>
            </a:pPr>
            <a:endParaRPr lang="en-US" sz="2400" kern="0" dirty="0">
              <a:latin typeface="Franklin Gothic Book" pitchFamily="34" charset="0"/>
              <a:ea typeface="+mn-ea"/>
              <a:cs typeface="Franklin Gothic Book"/>
              <a:sym typeface="Helvetica" charset="0"/>
            </a:endParaRPr>
          </a:p>
        </p:txBody>
      </p:sp>
      <p:pic>
        <p:nvPicPr>
          <p:cNvPr id="6" name="Picture 2"/>
          <p:cNvPicPr>
            <a:picLocks noChangeAspect="1" noChangeArrowheads="1"/>
          </p:cNvPicPr>
          <p:nvPr/>
        </p:nvPicPr>
        <p:blipFill>
          <a:blip r:embed="rId3" cstate="print"/>
          <a:srcRect/>
          <a:stretch>
            <a:fillRect/>
          </a:stretch>
        </p:blipFill>
        <p:spPr bwMode="auto">
          <a:xfrm>
            <a:off x="5014579" y="1748873"/>
            <a:ext cx="3672221" cy="473139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itle 1"/>
          <p:cNvSpPr txBox="1">
            <a:spLocks/>
          </p:cNvSpPr>
          <p:nvPr/>
        </p:nvSpPr>
        <p:spPr>
          <a:xfrm>
            <a:off x="457200" y="954282"/>
            <a:ext cx="8229600" cy="639762"/>
          </a:xfrm>
          <a:prstGeom prst="rect">
            <a:avLst/>
          </a:prstGeom>
        </p:spPr>
        <p:txBody>
          <a:bodyPr/>
          <a:lstStyle>
            <a:lvl1pPr algn="ctr" defTabSz="457200" rtl="0" eaLnBrk="1" latinLnBrk="0" hangingPunct="1">
              <a:spcBef>
                <a:spcPct val="0"/>
              </a:spcBef>
              <a:buNone/>
              <a:defRPr sz="3200" kern="1200" baseline="0">
                <a:solidFill>
                  <a:schemeClr val="tx1"/>
                </a:solidFill>
                <a:latin typeface="Arial" pitchFamily="34" charset="0"/>
                <a:ea typeface="+mj-ea"/>
                <a:cs typeface="Verdana"/>
              </a:defRPr>
            </a:lvl1pPr>
          </a:lstStyle>
          <a:p>
            <a:r>
              <a:rPr lang="en-US" sz="4000" dirty="0" smtClean="0">
                <a:latin typeface="Calibri" pitchFamily="34" charset="0"/>
              </a:rPr>
              <a:t>Consolidated CDA</a:t>
            </a:r>
            <a:endParaRPr lang="en-US" sz="4000" dirty="0">
              <a:latin typeface="Calibri" pitchFamily="34" charset="0"/>
            </a:endParaRPr>
          </a:p>
        </p:txBody>
      </p:sp>
    </p:spTree>
    <p:extLst>
      <p:ext uri="{BB962C8B-B14F-4D97-AF65-F5344CB8AC3E}">
        <p14:creationId xmlns:p14="http://schemas.microsoft.com/office/powerpoint/2010/main" val="182986784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37160" y="1040493"/>
            <a:ext cx="7343140" cy="5478423"/>
          </a:xfrm>
          <a:prstGeom prst="rect">
            <a:avLst/>
          </a:prstGeom>
          <a:solidFill>
            <a:schemeClr val="bg1"/>
          </a:solidFill>
          <a:ln w="25400">
            <a:solidFill>
              <a:srgbClr val="0000FF"/>
            </a:solidFill>
            <a:miter lim="800000"/>
            <a:headEnd/>
            <a:tailEnd/>
          </a:ln>
        </p:spPr>
        <p:txBody>
          <a:bodyPr wrap="square">
            <a:spAutoFit/>
          </a:bodyPr>
          <a:lstStyle/>
          <a:p>
            <a:pPr eaLnBrk="0" hangingPunct="0"/>
            <a:r>
              <a:rPr lang="en-US" sz="1400" dirty="0">
                <a:latin typeface="Courier New" pitchFamily="49" charset="0"/>
              </a:rPr>
              <a:t>&lt;section&gt;</a:t>
            </a:r>
          </a:p>
          <a:p>
            <a:pPr eaLnBrk="0" hangingPunct="0"/>
            <a:r>
              <a:rPr lang="en-US" sz="1400" dirty="0">
                <a:latin typeface="Courier New" pitchFamily="49" charset="0"/>
              </a:rPr>
              <a:t>  &lt;code code="</a:t>
            </a:r>
            <a:r>
              <a:rPr lang="en-US" sz="1400" b="1" dirty="0">
                <a:latin typeface="Courier New" pitchFamily="49" charset="0"/>
              </a:rPr>
              <a:t>48765-2</a:t>
            </a:r>
            <a:r>
              <a:rPr lang="en-US" sz="1400" dirty="0">
                <a:latin typeface="Courier New" pitchFamily="49" charset="0"/>
              </a:rPr>
              <a:t>" </a:t>
            </a:r>
            <a:r>
              <a:rPr lang="en-US" sz="1400" dirty="0" err="1">
                <a:latin typeface="Courier New" pitchFamily="49" charset="0"/>
              </a:rPr>
              <a:t>codeSystem</a:t>
            </a:r>
            <a:r>
              <a:rPr lang="en-US" sz="1400" dirty="0">
                <a:latin typeface="Courier New" pitchFamily="49" charset="0"/>
              </a:rPr>
              <a:t>="</a:t>
            </a:r>
            <a:r>
              <a:rPr lang="en-US" sz="1400" b="1" dirty="0">
                <a:latin typeface="Courier New" pitchFamily="49" charset="0"/>
              </a:rPr>
              <a:t>2.16.840.1.113883.6.1</a:t>
            </a:r>
            <a:r>
              <a:rPr lang="en-US" sz="1400" dirty="0">
                <a:latin typeface="Courier New" pitchFamily="49" charset="0"/>
              </a:rPr>
              <a:t>" </a:t>
            </a:r>
          </a:p>
          <a:p>
            <a:pPr eaLnBrk="0" hangingPunct="0"/>
            <a:r>
              <a:rPr lang="en-US" sz="1400" dirty="0">
                <a:latin typeface="Courier New" pitchFamily="49" charset="0"/>
              </a:rPr>
              <a:t>   </a:t>
            </a:r>
            <a:r>
              <a:rPr lang="en-US" sz="1400" dirty="0" err="1">
                <a:latin typeface="Courier New" pitchFamily="49" charset="0"/>
              </a:rPr>
              <a:t>codeSystemName</a:t>
            </a:r>
            <a:r>
              <a:rPr lang="en-US" sz="1400" dirty="0">
                <a:latin typeface="Courier New" pitchFamily="49" charset="0"/>
              </a:rPr>
              <a:t>="</a:t>
            </a:r>
            <a:r>
              <a:rPr lang="en-US" sz="1400" b="1" dirty="0">
                <a:latin typeface="Courier New" pitchFamily="49" charset="0"/>
              </a:rPr>
              <a:t>LOINC</a:t>
            </a:r>
            <a:r>
              <a:rPr lang="en-US" sz="1400" dirty="0">
                <a:latin typeface="Courier New" pitchFamily="49" charset="0"/>
              </a:rPr>
              <a:t>"/&gt;</a:t>
            </a:r>
          </a:p>
          <a:p>
            <a:pPr eaLnBrk="0" hangingPunct="0"/>
            <a:r>
              <a:rPr lang="en-US" sz="1400" dirty="0">
                <a:latin typeface="Courier New" pitchFamily="49" charset="0"/>
              </a:rPr>
              <a:t>  &lt;title&gt;</a:t>
            </a:r>
            <a:r>
              <a:rPr lang="en-US" sz="1400" b="1" dirty="0">
                <a:latin typeface="Courier New" pitchFamily="49" charset="0"/>
              </a:rPr>
              <a:t>Allergies and Adverse Reactions</a:t>
            </a:r>
            <a:r>
              <a:rPr lang="en-US" sz="1400" dirty="0">
                <a:latin typeface="Courier New" pitchFamily="49" charset="0"/>
              </a:rPr>
              <a:t>&lt;/title&gt;</a:t>
            </a:r>
          </a:p>
          <a:p>
            <a:pPr eaLnBrk="0" hangingPunct="0"/>
            <a:r>
              <a:rPr lang="en-US" sz="1400" dirty="0">
                <a:latin typeface="Courier New" pitchFamily="49" charset="0"/>
              </a:rPr>
              <a:t>  &lt;text&gt;</a:t>
            </a:r>
          </a:p>
          <a:p>
            <a:pPr eaLnBrk="0" hangingPunct="0"/>
            <a:r>
              <a:rPr lang="en-US" sz="1400" dirty="0">
                <a:latin typeface="Courier New" pitchFamily="49" charset="0"/>
              </a:rPr>
              <a:t>    &lt;list&gt;</a:t>
            </a:r>
          </a:p>
          <a:p>
            <a:pPr eaLnBrk="0" hangingPunct="0"/>
            <a:r>
              <a:rPr lang="en-US" sz="1400" dirty="0">
                <a:latin typeface="Courier New" pitchFamily="49" charset="0"/>
              </a:rPr>
              <a:t>      &lt;</a:t>
            </a:r>
            <a:r>
              <a:rPr lang="en-US" sz="1400" dirty="0" smtClean="0">
                <a:latin typeface="Courier New" pitchFamily="49" charset="0"/>
              </a:rPr>
              <a:t>item&gt;</a:t>
            </a:r>
            <a:r>
              <a:rPr lang="en-US" sz="1400" b="1" dirty="0" smtClean="0">
                <a:latin typeface="Courier New" pitchFamily="49" charset="0"/>
              </a:rPr>
              <a:t>Penicillin </a:t>
            </a:r>
            <a:r>
              <a:rPr lang="en-US" sz="1400" b="1" dirty="0">
                <a:latin typeface="Courier New" pitchFamily="49" charset="0"/>
              </a:rPr>
              <a:t>- </a:t>
            </a:r>
            <a:r>
              <a:rPr lang="en-US" sz="1400" b="1" dirty="0" smtClean="0">
                <a:latin typeface="Courier New" pitchFamily="49" charset="0"/>
              </a:rPr>
              <a:t>Hives</a:t>
            </a:r>
            <a:r>
              <a:rPr lang="en-US" sz="1400" dirty="0" smtClean="0">
                <a:latin typeface="Courier New" pitchFamily="49" charset="0"/>
              </a:rPr>
              <a:t>&lt;/</a:t>
            </a:r>
            <a:r>
              <a:rPr lang="en-US" sz="1400" dirty="0">
                <a:latin typeface="Courier New" pitchFamily="49" charset="0"/>
              </a:rPr>
              <a:t>item&gt;</a:t>
            </a:r>
          </a:p>
          <a:p>
            <a:pPr eaLnBrk="0" hangingPunct="0"/>
            <a:r>
              <a:rPr lang="en-US" sz="1400" dirty="0">
                <a:latin typeface="Courier New" pitchFamily="49" charset="0"/>
              </a:rPr>
              <a:t>      &lt;item&gt;</a:t>
            </a:r>
            <a:r>
              <a:rPr lang="en-US" sz="1400" b="1" dirty="0">
                <a:latin typeface="Courier New" pitchFamily="49" charset="0"/>
              </a:rPr>
              <a:t>Aspirin - Wheezing</a:t>
            </a:r>
            <a:r>
              <a:rPr lang="en-US" sz="1400" dirty="0">
                <a:latin typeface="Courier New" pitchFamily="49" charset="0"/>
              </a:rPr>
              <a:t>&lt;/item&gt;</a:t>
            </a:r>
          </a:p>
          <a:p>
            <a:pPr eaLnBrk="0" hangingPunct="0"/>
            <a:r>
              <a:rPr lang="en-US" sz="1400" dirty="0">
                <a:latin typeface="Courier New" pitchFamily="49" charset="0"/>
              </a:rPr>
              <a:t>      &lt;item&gt;</a:t>
            </a:r>
            <a:r>
              <a:rPr lang="en-US" sz="1400" b="1" dirty="0">
                <a:latin typeface="Courier New" pitchFamily="49" charset="0"/>
              </a:rPr>
              <a:t>Codeine - Itching and nausea</a:t>
            </a:r>
            <a:r>
              <a:rPr lang="en-US" sz="1400" dirty="0">
                <a:latin typeface="Courier New" pitchFamily="49" charset="0"/>
              </a:rPr>
              <a:t>&lt;/item&gt;</a:t>
            </a:r>
          </a:p>
          <a:p>
            <a:pPr eaLnBrk="0" hangingPunct="0"/>
            <a:r>
              <a:rPr lang="en-US" sz="1400" dirty="0">
                <a:latin typeface="Courier New" pitchFamily="49" charset="0"/>
              </a:rPr>
              <a:t>    &lt;/list&gt;</a:t>
            </a:r>
          </a:p>
          <a:p>
            <a:pPr eaLnBrk="0" hangingPunct="0"/>
            <a:r>
              <a:rPr lang="en-US" sz="1400" dirty="0">
                <a:latin typeface="Courier New" pitchFamily="49" charset="0"/>
              </a:rPr>
              <a:t>  &lt;/text&gt;</a:t>
            </a:r>
          </a:p>
          <a:p>
            <a:pPr eaLnBrk="0" hangingPunct="0"/>
            <a:r>
              <a:rPr lang="en-US" sz="1400" dirty="0">
                <a:latin typeface="Courier New" pitchFamily="49" charset="0"/>
              </a:rPr>
              <a:t>  &lt;entry&gt;</a:t>
            </a:r>
          </a:p>
          <a:p>
            <a:pPr eaLnBrk="0" hangingPunct="0"/>
            <a:r>
              <a:rPr lang="en-US" sz="1400" dirty="0">
                <a:latin typeface="Courier New" pitchFamily="49" charset="0"/>
              </a:rPr>
              <a:t>    &lt;</a:t>
            </a:r>
            <a:r>
              <a:rPr lang="en-US" sz="1400" dirty="0" smtClean="0">
                <a:latin typeface="Courier New" pitchFamily="49" charset="0"/>
              </a:rPr>
              <a:t>observation&gt;</a:t>
            </a:r>
            <a:endParaRPr lang="en-US" sz="1400" dirty="0">
              <a:latin typeface="Courier New" pitchFamily="49" charset="0"/>
            </a:endParaRPr>
          </a:p>
          <a:p>
            <a:pPr eaLnBrk="0" hangingPunct="0"/>
            <a:r>
              <a:rPr lang="en-US" sz="1400" dirty="0">
                <a:latin typeface="Courier New" pitchFamily="49" charset="0"/>
              </a:rPr>
              <a:t>      &lt;code code="</a:t>
            </a:r>
            <a:r>
              <a:rPr lang="en-US" sz="1400" b="1" dirty="0">
                <a:latin typeface="Courier New" pitchFamily="49" charset="0"/>
              </a:rPr>
              <a:t>247472004</a:t>
            </a:r>
            <a:r>
              <a:rPr lang="en-US" sz="1400" dirty="0">
                <a:latin typeface="Courier New" pitchFamily="49" charset="0"/>
              </a:rPr>
              <a:t>" </a:t>
            </a:r>
            <a:r>
              <a:rPr lang="en-US" sz="1400" dirty="0" err="1">
                <a:latin typeface="Courier New" pitchFamily="49" charset="0"/>
              </a:rPr>
              <a:t>codeSystem</a:t>
            </a:r>
            <a:r>
              <a:rPr lang="en-US" sz="1400" dirty="0">
                <a:latin typeface="Courier New" pitchFamily="49" charset="0"/>
              </a:rPr>
              <a:t>="</a:t>
            </a:r>
            <a:r>
              <a:rPr lang="en-US" sz="1400" b="1" dirty="0">
                <a:latin typeface="Courier New" pitchFamily="49" charset="0"/>
              </a:rPr>
              <a:t>2.16.840.1.113883.6.96</a:t>
            </a:r>
            <a:r>
              <a:rPr lang="en-US" sz="1400" dirty="0">
                <a:latin typeface="Courier New" pitchFamily="49" charset="0"/>
              </a:rPr>
              <a:t>" </a:t>
            </a:r>
          </a:p>
          <a:p>
            <a:pPr eaLnBrk="0" hangingPunct="0"/>
            <a:r>
              <a:rPr lang="en-US" sz="1400" dirty="0">
                <a:latin typeface="Courier New" pitchFamily="49" charset="0"/>
              </a:rPr>
              <a:t>       </a:t>
            </a:r>
            <a:r>
              <a:rPr lang="en-US" sz="1400" dirty="0" err="1">
                <a:latin typeface="Courier New" pitchFamily="49" charset="0"/>
              </a:rPr>
              <a:t>codeSystemName</a:t>
            </a:r>
            <a:r>
              <a:rPr lang="en-US" sz="1400" dirty="0">
                <a:latin typeface="Courier New" pitchFamily="49" charset="0"/>
              </a:rPr>
              <a:t>="</a:t>
            </a:r>
            <a:r>
              <a:rPr lang="en-US" sz="1400" b="1" dirty="0">
                <a:latin typeface="Courier New" pitchFamily="49" charset="0"/>
              </a:rPr>
              <a:t>SNOMED CT</a:t>
            </a:r>
            <a:r>
              <a:rPr lang="en-US" sz="1400" dirty="0">
                <a:latin typeface="Courier New" pitchFamily="49" charset="0"/>
              </a:rPr>
              <a:t>" </a:t>
            </a:r>
            <a:r>
              <a:rPr lang="en-US" sz="1400" dirty="0" err="1">
                <a:latin typeface="Courier New" pitchFamily="49" charset="0"/>
              </a:rPr>
              <a:t>displayName</a:t>
            </a:r>
            <a:r>
              <a:rPr lang="en-US" sz="1400" dirty="0">
                <a:latin typeface="Courier New" pitchFamily="49" charset="0"/>
              </a:rPr>
              <a:t>="</a:t>
            </a:r>
            <a:r>
              <a:rPr lang="en-US" sz="1400" b="1" dirty="0" smtClean="0">
                <a:latin typeface="Courier New" pitchFamily="49" charset="0"/>
              </a:rPr>
              <a:t>Hives</a:t>
            </a:r>
            <a:r>
              <a:rPr lang="en-US" sz="1400" dirty="0" smtClean="0">
                <a:latin typeface="Courier New" pitchFamily="49" charset="0"/>
              </a:rPr>
              <a:t>“/&gt;</a:t>
            </a:r>
            <a:endParaRPr lang="en-US" sz="1400" dirty="0">
              <a:latin typeface="Courier New" pitchFamily="49" charset="0"/>
            </a:endParaRPr>
          </a:p>
          <a:p>
            <a:pPr eaLnBrk="0" hangingPunct="0"/>
            <a:r>
              <a:rPr lang="en-US" sz="1400" dirty="0" smtClean="0">
                <a:latin typeface="Courier New" pitchFamily="49" charset="0"/>
              </a:rPr>
              <a:t>      &lt;</a:t>
            </a:r>
            <a:r>
              <a:rPr lang="en-US" sz="1400" dirty="0" err="1">
                <a:latin typeface="Courier New" pitchFamily="49" charset="0"/>
              </a:rPr>
              <a:t>entryRelationship</a:t>
            </a:r>
            <a:r>
              <a:rPr lang="en-US" sz="1400" dirty="0">
                <a:latin typeface="Courier New" pitchFamily="49" charset="0"/>
              </a:rPr>
              <a:t> </a:t>
            </a:r>
            <a:r>
              <a:rPr lang="en-US" sz="1400" dirty="0" err="1">
                <a:latin typeface="Courier New" pitchFamily="49" charset="0"/>
              </a:rPr>
              <a:t>typeCode</a:t>
            </a:r>
            <a:r>
              <a:rPr lang="en-US" sz="1400" dirty="0">
                <a:latin typeface="Courier New" pitchFamily="49" charset="0"/>
              </a:rPr>
              <a:t>="</a:t>
            </a:r>
            <a:r>
              <a:rPr lang="en-US" sz="1400" b="1" dirty="0">
                <a:latin typeface="Courier New" pitchFamily="49" charset="0"/>
              </a:rPr>
              <a:t>MFST</a:t>
            </a:r>
            <a:r>
              <a:rPr lang="en-US" sz="1400" dirty="0">
                <a:latin typeface="Courier New" pitchFamily="49" charset="0"/>
              </a:rPr>
              <a:t>"&gt;</a:t>
            </a:r>
          </a:p>
          <a:p>
            <a:pPr eaLnBrk="0" hangingPunct="0"/>
            <a:r>
              <a:rPr lang="en-US" sz="1400" dirty="0">
                <a:latin typeface="Courier New" pitchFamily="49" charset="0"/>
              </a:rPr>
              <a:t>        &lt;</a:t>
            </a:r>
            <a:r>
              <a:rPr lang="en-US" sz="1400" dirty="0" smtClean="0">
                <a:latin typeface="Courier New" pitchFamily="49" charset="0"/>
              </a:rPr>
              <a:t>observation&gt;</a:t>
            </a:r>
            <a:endParaRPr lang="en-US" sz="1400" dirty="0">
              <a:latin typeface="Courier New" pitchFamily="49" charset="0"/>
            </a:endParaRPr>
          </a:p>
          <a:p>
            <a:pPr eaLnBrk="0" hangingPunct="0"/>
            <a:r>
              <a:rPr lang="en-US" sz="1400" dirty="0">
                <a:latin typeface="Courier New" pitchFamily="49" charset="0"/>
              </a:rPr>
              <a:t>          &lt;code code="</a:t>
            </a:r>
            <a:r>
              <a:rPr lang="en-US" sz="1400" b="1" dirty="0">
                <a:latin typeface="Courier New" pitchFamily="49" charset="0"/>
              </a:rPr>
              <a:t>91936005</a:t>
            </a:r>
            <a:r>
              <a:rPr lang="en-US" sz="1400" dirty="0">
                <a:latin typeface="Courier New" pitchFamily="49" charset="0"/>
              </a:rPr>
              <a:t>" </a:t>
            </a:r>
            <a:r>
              <a:rPr lang="en-US" sz="1400" dirty="0" err="1">
                <a:latin typeface="Courier New" pitchFamily="49" charset="0"/>
              </a:rPr>
              <a:t>codeSystem</a:t>
            </a:r>
            <a:r>
              <a:rPr lang="en-US" sz="1400" dirty="0">
                <a:latin typeface="Courier New" pitchFamily="49" charset="0"/>
              </a:rPr>
              <a:t>="</a:t>
            </a:r>
            <a:r>
              <a:rPr lang="en-US" sz="1400" b="1" dirty="0">
                <a:latin typeface="Courier New" pitchFamily="49" charset="0"/>
              </a:rPr>
              <a:t>2.16.840.1.113883.6.96</a:t>
            </a:r>
            <a:r>
              <a:rPr lang="en-US" sz="1400" dirty="0">
                <a:latin typeface="Courier New" pitchFamily="49" charset="0"/>
              </a:rPr>
              <a:t>"   </a:t>
            </a:r>
          </a:p>
          <a:p>
            <a:pPr eaLnBrk="0" hangingPunct="0"/>
            <a:r>
              <a:rPr lang="en-US" sz="1400" dirty="0">
                <a:latin typeface="Courier New" pitchFamily="49" charset="0"/>
              </a:rPr>
              <a:t>           </a:t>
            </a:r>
            <a:r>
              <a:rPr lang="en-US" sz="1400" dirty="0" err="1">
                <a:latin typeface="Courier New" pitchFamily="49" charset="0"/>
              </a:rPr>
              <a:t>codeSystemName</a:t>
            </a:r>
            <a:r>
              <a:rPr lang="en-US" sz="1400" dirty="0">
                <a:latin typeface="Courier New" pitchFamily="49" charset="0"/>
              </a:rPr>
              <a:t>="</a:t>
            </a:r>
            <a:r>
              <a:rPr lang="en-US" sz="1400" b="1" dirty="0">
                <a:latin typeface="Courier New" pitchFamily="49" charset="0"/>
              </a:rPr>
              <a:t>SNOMED CT</a:t>
            </a:r>
            <a:r>
              <a:rPr lang="en-US" sz="1400" dirty="0">
                <a:latin typeface="Courier New" pitchFamily="49" charset="0"/>
              </a:rPr>
              <a:t>" </a:t>
            </a:r>
          </a:p>
          <a:p>
            <a:pPr eaLnBrk="0" hangingPunct="0"/>
            <a:r>
              <a:rPr lang="en-US" sz="1400" dirty="0">
                <a:latin typeface="Courier New" pitchFamily="49" charset="0"/>
              </a:rPr>
              <a:t>           </a:t>
            </a:r>
            <a:r>
              <a:rPr lang="en-US" sz="1400" dirty="0" err="1">
                <a:latin typeface="Courier New" pitchFamily="49" charset="0"/>
              </a:rPr>
              <a:t>displayName</a:t>
            </a:r>
            <a:r>
              <a:rPr lang="en-US" sz="1400" dirty="0">
                <a:latin typeface="Courier New" pitchFamily="49" charset="0"/>
              </a:rPr>
              <a:t>="</a:t>
            </a:r>
            <a:r>
              <a:rPr lang="en-US" sz="1400" b="1" dirty="0">
                <a:latin typeface="Courier New" pitchFamily="49" charset="0"/>
              </a:rPr>
              <a:t>Allergy to penicillin</a:t>
            </a:r>
            <a:r>
              <a:rPr lang="en-US" sz="1400" dirty="0">
                <a:latin typeface="Courier New" pitchFamily="49" charset="0"/>
              </a:rPr>
              <a:t>"/&gt;</a:t>
            </a:r>
          </a:p>
          <a:p>
            <a:pPr eaLnBrk="0" hangingPunct="0"/>
            <a:r>
              <a:rPr lang="en-US" sz="1400" dirty="0">
                <a:latin typeface="Courier New" pitchFamily="49" charset="0"/>
              </a:rPr>
              <a:t>        &lt;/observation&gt;</a:t>
            </a:r>
          </a:p>
          <a:p>
            <a:pPr eaLnBrk="0" hangingPunct="0"/>
            <a:r>
              <a:rPr lang="en-US" sz="1400" dirty="0">
                <a:latin typeface="Courier New" pitchFamily="49" charset="0"/>
              </a:rPr>
              <a:t>      &lt;/</a:t>
            </a:r>
            <a:r>
              <a:rPr lang="en-US" sz="1400" dirty="0" err="1">
                <a:latin typeface="Courier New" pitchFamily="49" charset="0"/>
              </a:rPr>
              <a:t>entryRelationship</a:t>
            </a:r>
            <a:r>
              <a:rPr lang="en-US" sz="1400" dirty="0">
                <a:latin typeface="Courier New" pitchFamily="49" charset="0"/>
              </a:rPr>
              <a:t>&gt;</a:t>
            </a:r>
          </a:p>
          <a:p>
            <a:pPr eaLnBrk="0" hangingPunct="0"/>
            <a:r>
              <a:rPr lang="en-US" sz="1400" dirty="0">
                <a:latin typeface="Courier New" pitchFamily="49" charset="0"/>
              </a:rPr>
              <a:t>    &lt;/observation&gt;</a:t>
            </a:r>
          </a:p>
          <a:p>
            <a:pPr eaLnBrk="0" hangingPunct="0"/>
            <a:r>
              <a:rPr lang="en-US" sz="1400" dirty="0">
                <a:latin typeface="Courier New" pitchFamily="49" charset="0"/>
              </a:rPr>
              <a:t>  &lt;/entry&gt;</a:t>
            </a:r>
          </a:p>
          <a:p>
            <a:pPr eaLnBrk="0" hangingPunct="0"/>
            <a:r>
              <a:rPr lang="en-US" sz="1400" dirty="0">
                <a:latin typeface="Courier New" pitchFamily="49" charset="0"/>
              </a:rPr>
              <a:t>&lt;/section&gt;</a:t>
            </a:r>
          </a:p>
        </p:txBody>
      </p:sp>
      <p:sp>
        <p:nvSpPr>
          <p:cNvPr id="4" name="Text Box 4"/>
          <p:cNvSpPr txBox="1">
            <a:spLocks noChangeArrowheads="1"/>
          </p:cNvSpPr>
          <p:nvPr/>
        </p:nvSpPr>
        <p:spPr bwMode="auto">
          <a:xfrm>
            <a:off x="5705929" y="1664528"/>
            <a:ext cx="3219343" cy="1200329"/>
          </a:xfrm>
          <a:prstGeom prst="rect">
            <a:avLst/>
          </a:prstGeom>
          <a:solidFill>
            <a:schemeClr val="bg1"/>
          </a:solidFill>
          <a:ln w="28575">
            <a:solidFill>
              <a:srgbClr val="7030A0"/>
            </a:solidFill>
            <a:miter lim="800000"/>
            <a:headEnd/>
            <a:tailEnd/>
          </a:ln>
        </p:spPr>
        <p:txBody>
          <a:bodyPr wrap="none">
            <a:spAutoFit/>
          </a:bodyPr>
          <a:lstStyle/>
          <a:p>
            <a:pPr eaLnBrk="0" hangingPunct="0"/>
            <a:r>
              <a:rPr lang="en-US" b="1" u="sng" dirty="0">
                <a:ea typeface="Arial Unicode MS" pitchFamily="34" charset="-128"/>
                <a:cs typeface="Arial Unicode MS" pitchFamily="34" charset="-128"/>
              </a:rPr>
              <a:t>Allergies and Adverse Reactions</a:t>
            </a:r>
            <a:endParaRPr lang="en-US" dirty="0">
              <a:ea typeface="Arial Unicode MS" pitchFamily="34" charset="-128"/>
              <a:cs typeface="Arial Unicode MS" pitchFamily="34" charset="-128"/>
            </a:endParaRPr>
          </a:p>
          <a:p>
            <a:pPr eaLnBrk="0" hangingPunct="0"/>
            <a:r>
              <a:rPr lang="en-US" dirty="0">
                <a:latin typeface="Symbol" pitchFamily="18" charset="2"/>
                <a:ea typeface="Arial Unicode MS" pitchFamily="34" charset="-128"/>
                <a:cs typeface="Arial Unicode MS" pitchFamily="34" charset="-128"/>
              </a:rPr>
              <a:t>·</a:t>
            </a:r>
            <a:r>
              <a:rPr lang="en-US" dirty="0">
                <a:ea typeface="Arial Unicode MS" pitchFamily="34" charset="-128"/>
                <a:cs typeface="Arial Unicode MS" pitchFamily="34" charset="-128"/>
              </a:rPr>
              <a:t>  Penicillin - Hives</a:t>
            </a:r>
          </a:p>
          <a:p>
            <a:pPr eaLnBrk="0" hangingPunct="0"/>
            <a:r>
              <a:rPr lang="en-US" dirty="0">
                <a:latin typeface="Symbol" pitchFamily="18" charset="2"/>
                <a:ea typeface="Arial Unicode MS" pitchFamily="34" charset="-128"/>
                <a:cs typeface="Arial Unicode MS" pitchFamily="34" charset="-128"/>
              </a:rPr>
              <a:t>·</a:t>
            </a:r>
            <a:r>
              <a:rPr lang="en-US" dirty="0">
                <a:ea typeface="Arial Unicode MS" pitchFamily="34" charset="-128"/>
                <a:cs typeface="Arial Unicode MS" pitchFamily="34" charset="-128"/>
              </a:rPr>
              <a:t>  Aspirin - Wheezing</a:t>
            </a:r>
          </a:p>
          <a:p>
            <a:pPr eaLnBrk="0" hangingPunct="0"/>
            <a:r>
              <a:rPr lang="en-US" dirty="0">
                <a:latin typeface="Symbol" pitchFamily="18" charset="2"/>
                <a:ea typeface="Arial Unicode MS" pitchFamily="34" charset="-128"/>
                <a:cs typeface="Arial Unicode MS" pitchFamily="34" charset="-128"/>
              </a:rPr>
              <a:t>·</a:t>
            </a:r>
            <a:r>
              <a:rPr lang="en-US" dirty="0">
                <a:ea typeface="Arial Unicode MS" pitchFamily="34" charset="-128"/>
                <a:cs typeface="Arial Unicode MS" pitchFamily="34" charset="-128"/>
              </a:rPr>
              <a:t>  Codeine – Itching and </a:t>
            </a:r>
            <a:r>
              <a:rPr lang="en-US" dirty="0" smtClean="0">
                <a:ea typeface="Arial Unicode MS" pitchFamily="34" charset="-128"/>
                <a:cs typeface="Arial Unicode MS" pitchFamily="34" charset="-128"/>
              </a:rPr>
              <a:t>nausea</a:t>
            </a:r>
            <a:endParaRPr lang="en-US" dirty="0"/>
          </a:p>
        </p:txBody>
      </p:sp>
    </p:spTree>
    <p:extLst>
      <p:ext uri="{BB962C8B-B14F-4D97-AF65-F5344CB8AC3E}">
        <p14:creationId xmlns:p14="http://schemas.microsoft.com/office/powerpoint/2010/main" val="1580323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197"/>
            <a:ext cx="8229600" cy="639762"/>
          </a:xfrm>
        </p:spPr>
        <p:txBody>
          <a:bodyPr/>
          <a:lstStyle/>
          <a:p>
            <a:r>
              <a:rPr lang="en-US" dirty="0" smtClean="0"/>
              <a:t/>
            </a:r>
            <a:br>
              <a:rPr lang="en-US" dirty="0" smtClean="0"/>
            </a:br>
            <a:r>
              <a:rPr lang="en-US" sz="4000" b="0" dirty="0" smtClean="0">
                <a:solidFill>
                  <a:srgbClr val="00B050"/>
                </a:solidFill>
                <a:latin typeface="Calibri" pitchFamily="34" charset="0"/>
              </a:rPr>
              <a:t>Simplifying</a:t>
            </a:r>
            <a:r>
              <a:rPr lang="en-US" sz="4000" b="0" dirty="0" smtClean="0">
                <a:latin typeface="Calibri" pitchFamily="34" charset="0"/>
              </a:rPr>
              <a:t> CDA Implementation</a:t>
            </a:r>
            <a:endParaRPr lang="en-US" sz="4000" b="0" dirty="0">
              <a:latin typeface="Calibri" pitchFamily="34" charset="0"/>
            </a:endParaRPr>
          </a:p>
        </p:txBody>
      </p:sp>
      <p:sp>
        <p:nvSpPr>
          <p:cNvPr id="7" name="Rectangle 6"/>
          <p:cNvSpPr/>
          <p:nvPr/>
        </p:nvSpPr>
        <p:spPr>
          <a:xfrm>
            <a:off x="304800" y="2026305"/>
            <a:ext cx="8534400" cy="2323713"/>
          </a:xfrm>
          <a:prstGeom prst="rect">
            <a:avLst/>
          </a:prstGeom>
        </p:spPr>
        <p:txBody>
          <a:bodyPr wrap="square">
            <a:spAutoFit/>
          </a:bodyPr>
          <a:lstStyle/>
          <a:p>
            <a:pPr lvl="1" indent="-396875">
              <a:buClr>
                <a:schemeClr val="tx1"/>
              </a:buClr>
              <a:buSzPct val="100000"/>
              <a:buFont typeface="Arial" pitchFamily="34" charset="0"/>
              <a:buChar char="•"/>
            </a:pPr>
            <a:r>
              <a:rPr lang="en-US" sz="2900" dirty="0" smtClean="0"/>
              <a:t>Templated CDA</a:t>
            </a:r>
          </a:p>
          <a:p>
            <a:pPr lvl="1" indent="-396875">
              <a:buClr>
                <a:schemeClr val="tx1"/>
              </a:buClr>
              <a:buSzPct val="100000"/>
              <a:buFont typeface="Arial" pitchFamily="34" charset="0"/>
              <a:buChar char="•"/>
            </a:pPr>
            <a:r>
              <a:rPr lang="en-US" sz="2900" b="1" dirty="0" err="1" smtClean="0">
                <a:solidFill>
                  <a:srgbClr val="00B050"/>
                </a:solidFill>
              </a:rPr>
              <a:t>green</a:t>
            </a:r>
            <a:r>
              <a:rPr lang="en-US" sz="2900" b="1" dirty="0" err="1" smtClean="0"/>
              <a:t>CDA</a:t>
            </a:r>
            <a:endParaRPr lang="en-US" sz="2900" b="1" dirty="0" smtClean="0"/>
          </a:p>
          <a:p>
            <a:pPr lvl="1" indent="-396875">
              <a:buClr>
                <a:schemeClr val="tx1"/>
              </a:buClr>
              <a:buSzPct val="100000"/>
              <a:buFont typeface="Arial" pitchFamily="34" charset="0"/>
              <a:buChar char="•"/>
            </a:pPr>
            <a:endParaRPr lang="en-US" sz="2900" dirty="0" smtClean="0"/>
          </a:p>
          <a:p>
            <a:pPr lvl="1" indent="-396875">
              <a:buClr>
                <a:schemeClr val="tx1"/>
              </a:buClr>
              <a:buSzPct val="100000"/>
              <a:buFont typeface="Arial" pitchFamily="34" charset="0"/>
              <a:buChar char="•"/>
            </a:pPr>
            <a:endParaRPr lang="en-US" sz="2900" dirty="0" smtClean="0"/>
          </a:p>
          <a:p>
            <a:pPr lvl="1" indent="-396875">
              <a:buClr>
                <a:schemeClr val="tx1"/>
              </a:buClr>
              <a:buSzPct val="100000"/>
              <a:buFont typeface="Arial" pitchFamily="34" charset="0"/>
              <a:buChar char="•"/>
            </a:pPr>
            <a:endParaRPr lang="en-US" sz="2900" dirty="0" smtClean="0"/>
          </a:p>
        </p:txBody>
      </p:sp>
    </p:spTree>
    <p:extLst>
      <p:ext uri="{BB962C8B-B14F-4D97-AF65-F5344CB8AC3E}">
        <p14:creationId xmlns:p14="http://schemas.microsoft.com/office/powerpoint/2010/main" val="88550202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197"/>
            <a:ext cx="8229600" cy="639762"/>
          </a:xfrm>
        </p:spPr>
        <p:txBody>
          <a:bodyPr/>
          <a:lstStyle/>
          <a:p>
            <a:r>
              <a:rPr lang="en-US" dirty="0" smtClean="0"/>
              <a:t/>
            </a:r>
            <a:br>
              <a:rPr lang="en-US" dirty="0" smtClean="0"/>
            </a:br>
            <a:r>
              <a:rPr lang="en-US" sz="4000" b="0" dirty="0" smtClean="0">
                <a:solidFill>
                  <a:srgbClr val="00B050"/>
                </a:solidFill>
                <a:latin typeface="Calibri" pitchFamily="34" charset="0"/>
              </a:rPr>
              <a:t>Simplifying</a:t>
            </a:r>
            <a:r>
              <a:rPr lang="en-US" sz="4000" b="0" dirty="0" smtClean="0">
                <a:latin typeface="Calibri" pitchFamily="34" charset="0"/>
              </a:rPr>
              <a:t> CDA via templates</a:t>
            </a:r>
            <a:endParaRPr lang="en-US" sz="4000" b="0" dirty="0">
              <a:latin typeface="Calibri" pitchFamily="34" charset="0"/>
            </a:endParaRPr>
          </a:p>
        </p:txBody>
      </p:sp>
      <p:sp>
        <p:nvSpPr>
          <p:cNvPr id="7" name="Rectangle 6"/>
          <p:cNvSpPr/>
          <p:nvPr/>
        </p:nvSpPr>
        <p:spPr>
          <a:xfrm>
            <a:off x="304800" y="2026305"/>
            <a:ext cx="8534400" cy="4939814"/>
          </a:xfrm>
          <a:prstGeom prst="rect">
            <a:avLst/>
          </a:prstGeom>
        </p:spPr>
        <p:txBody>
          <a:bodyPr wrap="square">
            <a:spAutoFit/>
          </a:bodyPr>
          <a:lstStyle/>
          <a:p>
            <a:pPr lvl="1" indent="-396875">
              <a:buClr>
                <a:schemeClr val="tx1"/>
              </a:buClr>
              <a:buSzPct val="100000"/>
              <a:buFont typeface="Arial" pitchFamily="34" charset="0"/>
              <a:buChar char="•"/>
            </a:pPr>
            <a:r>
              <a:rPr lang="en-US" sz="2900" dirty="0" smtClean="0"/>
              <a:t>No need to understand HL7 Reference Information Model</a:t>
            </a:r>
          </a:p>
          <a:p>
            <a:pPr lvl="1" indent="-396875">
              <a:buClr>
                <a:schemeClr val="tx1"/>
              </a:buClr>
              <a:buSzPct val="100000"/>
              <a:buFont typeface="Arial" pitchFamily="34" charset="0"/>
              <a:buChar char="•"/>
            </a:pPr>
            <a:r>
              <a:rPr lang="en-US" sz="2900" dirty="0" smtClean="0"/>
              <a:t>No need to understand complete CDA standard</a:t>
            </a:r>
          </a:p>
          <a:p>
            <a:pPr lvl="1" indent="-396875">
              <a:buClr>
                <a:schemeClr val="tx1"/>
              </a:buClr>
              <a:buSzPct val="100000"/>
              <a:buFont typeface="Arial" pitchFamily="34" charset="0"/>
              <a:buChar char="•"/>
            </a:pPr>
            <a:r>
              <a:rPr lang="en-US" sz="2900" dirty="0" smtClean="0"/>
              <a:t>Only need to </a:t>
            </a:r>
          </a:p>
          <a:p>
            <a:pPr lvl="2" indent="-396875">
              <a:buClr>
                <a:schemeClr val="tx1"/>
              </a:buClr>
              <a:buSzPct val="100000"/>
              <a:buFont typeface="Arial" pitchFamily="34" charset="0"/>
              <a:buChar char="•"/>
            </a:pPr>
            <a:r>
              <a:rPr lang="en-US" sz="2800" dirty="0" smtClean="0"/>
              <a:t>Populate required fields in CDA header</a:t>
            </a:r>
          </a:p>
          <a:p>
            <a:pPr lvl="2" indent="-396875">
              <a:buClr>
                <a:schemeClr val="tx1"/>
              </a:buClr>
              <a:buSzPct val="100000"/>
              <a:buFont typeface="Arial" pitchFamily="34" charset="0"/>
              <a:buChar char="•"/>
            </a:pPr>
            <a:r>
              <a:rPr lang="en-US" sz="2800" dirty="0" smtClean="0"/>
              <a:t>Map local data to fields in required CDA templates</a:t>
            </a:r>
          </a:p>
          <a:p>
            <a:pPr lvl="1" indent="-396875">
              <a:buClr>
                <a:schemeClr val="tx1"/>
              </a:buClr>
              <a:buSzPct val="100000"/>
              <a:buFont typeface="Arial" pitchFamily="34" charset="0"/>
              <a:buChar char="•"/>
            </a:pPr>
            <a:r>
              <a:rPr lang="en-US" sz="2800" dirty="0" smtClean="0"/>
              <a:t>HAI templates reuse Consolidated CDA MU templates where possible</a:t>
            </a:r>
          </a:p>
          <a:p>
            <a:pPr lvl="1" indent="-396875">
              <a:buClr>
                <a:schemeClr val="tx1"/>
              </a:buClr>
              <a:buSzPct val="100000"/>
              <a:buFont typeface="Arial" pitchFamily="34" charset="0"/>
              <a:buChar char="•"/>
            </a:pPr>
            <a:endParaRPr lang="en-US" sz="2900" dirty="0" smtClean="0"/>
          </a:p>
          <a:p>
            <a:pPr lvl="1" indent="-396875">
              <a:buClr>
                <a:schemeClr val="tx1"/>
              </a:buClr>
              <a:buSzPct val="100000"/>
              <a:buFont typeface="Arial" pitchFamily="34" charset="0"/>
              <a:buChar char="•"/>
            </a:pPr>
            <a:endParaRPr lang="en-US" sz="2900" dirty="0" smtClean="0"/>
          </a:p>
          <a:p>
            <a:pPr lvl="1" indent="-396875">
              <a:buClr>
                <a:schemeClr val="tx1"/>
              </a:buClr>
              <a:buSzPct val="100000"/>
              <a:buFont typeface="Arial" pitchFamily="34" charset="0"/>
              <a:buChar char="•"/>
            </a:pPr>
            <a:endParaRPr lang="en-US" sz="2900" dirty="0" smtClean="0"/>
          </a:p>
        </p:txBody>
      </p:sp>
    </p:spTree>
    <p:extLst>
      <p:ext uri="{BB962C8B-B14F-4D97-AF65-F5344CB8AC3E}">
        <p14:creationId xmlns:p14="http://schemas.microsoft.com/office/powerpoint/2010/main" val="174226567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7197"/>
            <a:ext cx="8229600" cy="639762"/>
          </a:xfrm>
        </p:spPr>
        <p:txBody>
          <a:bodyPr/>
          <a:lstStyle/>
          <a:p>
            <a:r>
              <a:rPr lang="en-US" dirty="0" smtClean="0"/>
              <a:t/>
            </a:r>
            <a:br>
              <a:rPr lang="en-US" dirty="0" smtClean="0"/>
            </a:br>
            <a:r>
              <a:rPr lang="en-US" sz="4000" dirty="0" err="1" smtClean="0">
                <a:solidFill>
                  <a:srgbClr val="00B050"/>
                </a:solidFill>
                <a:latin typeface="Calibri" pitchFamily="34" charset="0"/>
              </a:rPr>
              <a:t>green</a:t>
            </a:r>
            <a:r>
              <a:rPr lang="en-US" sz="4000" dirty="0" err="1" smtClean="0">
                <a:latin typeface="Calibri" pitchFamily="34" charset="0"/>
              </a:rPr>
              <a:t>CDA</a:t>
            </a:r>
            <a:endParaRPr lang="en-US" sz="4000" dirty="0">
              <a:latin typeface="Calibri" pitchFamily="34" charset="0"/>
            </a:endParaRPr>
          </a:p>
        </p:txBody>
      </p:sp>
      <p:sp>
        <p:nvSpPr>
          <p:cNvPr id="7" name="Rectangle 6"/>
          <p:cNvSpPr/>
          <p:nvPr/>
        </p:nvSpPr>
        <p:spPr>
          <a:xfrm>
            <a:off x="304800" y="2026305"/>
            <a:ext cx="8534400" cy="4108817"/>
          </a:xfrm>
          <a:prstGeom prst="rect">
            <a:avLst/>
          </a:prstGeom>
        </p:spPr>
        <p:txBody>
          <a:bodyPr wrap="square">
            <a:spAutoFit/>
          </a:bodyPr>
          <a:lstStyle/>
          <a:p>
            <a:pPr lvl="1" indent="-396875">
              <a:buClr>
                <a:schemeClr val="tx1"/>
              </a:buClr>
              <a:buSzPct val="100000"/>
              <a:buFont typeface="Arial" pitchFamily="34" charset="0"/>
              <a:buChar char="•"/>
            </a:pPr>
            <a:r>
              <a:rPr lang="en-US" sz="2900" b="1" dirty="0" err="1" smtClean="0">
                <a:solidFill>
                  <a:srgbClr val="00B050"/>
                </a:solidFill>
              </a:rPr>
              <a:t>green</a:t>
            </a:r>
            <a:r>
              <a:rPr lang="en-US" sz="2900" b="1" dirty="0" err="1" smtClean="0"/>
              <a:t>CDA</a:t>
            </a:r>
            <a:r>
              <a:rPr lang="en-US" sz="2900" dirty="0" smtClean="0"/>
              <a:t> is a simplified XML, that maps to full CDA</a:t>
            </a:r>
          </a:p>
          <a:p>
            <a:pPr lvl="1" indent="-396875">
              <a:buClr>
                <a:schemeClr val="tx1"/>
              </a:buClr>
              <a:buSzPct val="100000"/>
              <a:buFont typeface="Arial" pitchFamily="34" charset="0"/>
              <a:buChar char="•"/>
            </a:pPr>
            <a:r>
              <a:rPr lang="en-US" sz="2900" b="1" dirty="0" err="1">
                <a:solidFill>
                  <a:srgbClr val="00B050"/>
                </a:solidFill>
              </a:rPr>
              <a:t>green</a:t>
            </a:r>
            <a:r>
              <a:rPr lang="en-US" sz="2900" b="1" dirty="0" err="1"/>
              <a:t>CDA</a:t>
            </a:r>
            <a:r>
              <a:rPr lang="en-US" sz="2900" dirty="0"/>
              <a:t> </a:t>
            </a:r>
            <a:r>
              <a:rPr lang="en-US" sz="2900" dirty="0" smtClean="0"/>
              <a:t> hides </a:t>
            </a:r>
            <a:r>
              <a:rPr lang="en-US" sz="2900" dirty="0"/>
              <a:t>certain CDA complexities (such as </a:t>
            </a:r>
            <a:r>
              <a:rPr lang="en-US" sz="2900" dirty="0" err="1"/>
              <a:t>moodCodes</a:t>
            </a:r>
            <a:r>
              <a:rPr lang="en-US" sz="2900" dirty="0"/>
              <a:t>, fixed attributes, </a:t>
            </a:r>
            <a:r>
              <a:rPr lang="en-US" sz="2900" dirty="0" err="1"/>
              <a:t>etc</a:t>
            </a:r>
            <a:r>
              <a:rPr lang="en-US" sz="2900" dirty="0"/>
              <a:t>).</a:t>
            </a:r>
          </a:p>
          <a:p>
            <a:pPr lvl="1" indent="-396875">
              <a:buClr>
                <a:schemeClr val="tx1"/>
              </a:buClr>
              <a:buSzPct val="100000"/>
              <a:buFont typeface="Arial" pitchFamily="34" charset="0"/>
              <a:buChar char="•"/>
            </a:pPr>
            <a:r>
              <a:rPr lang="en-US" sz="2900" b="1" dirty="0" err="1" smtClean="0">
                <a:solidFill>
                  <a:srgbClr val="00B050"/>
                </a:solidFill>
              </a:rPr>
              <a:t>green</a:t>
            </a:r>
            <a:r>
              <a:rPr lang="en-US" sz="2900" b="1" dirty="0" err="1" smtClean="0"/>
              <a:t>CDA</a:t>
            </a:r>
            <a:r>
              <a:rPr lang="en-US" sz="2900" dirty="0" smtClean="0"/>
              <a:t> </a:t>
            </a:r>
            <a:r>
              <a:rPr lang="en-US" sz="2900" dirty="0"/>
              <a:t>schemas are modular, corresponding to CDA templates.</a:t>
            </a:r>
          </a:p>
          <a:p>
            <a:pPr lvl="1" indent="-396875">
              <a:buClr>
                <a:schemeClr val="tx1"/>
              </a:buClr>
              <a:buSzPct val="100000"/>
              <a:buFont typeface="Arial" pitchFamily="34" charset="0"/>
              <a:buChar char="•"/>
            </a:pPr>
            <a:endParaRPr lang="en-US" sz="2900" dirty="0" smtClean="0"/>
          </a:p>
          <a:p>
            <a:pPr lvl="1" indent="-396875">
              <a:buClr>
                <a:schemeClr val="tx1"/>
              </a:buClr>
              <a:buSzPct val="100000"/>
              <a:buFont typeface="Arial" pitchFamily="34" charset="0"/>
              <a:buChar char="•"/>
            </a:pPr>
            <a:endParaRPr lang="en-US" sz="2900" dirty="0" smtClean="0"/>
          </a:p>
          <a:p>
            <a:pPr lvl="1" indent="-396875">
              <a:buClr>
                <a:schemeClr val="tx1"/>
              </a:buClr>
              <a:buSzPct val="100000"/>
              <a:buFont typeface="Arial" pitchFamily="34" charset="0"/>
              <a:buChar char="•"/>
            </a:pPr>
            <a:endParaRPr lang="en-US" sz="2900" dirty="0" smtClean="0"/>
          </a:p>
          <a:p>
            <a:pPr lvl="1" indent="-396875">
              <a:buClr>
                <a:schemeClr val="tx1"/>
              </a:buClr>
              <a:buSzPct val="100000"/>
              <a:buFont typeface="Arial" pitchFamily="34" charset="0"/>
              <a:buChar char="•"/>
            </a:pPr>
            <a:endParaRPr lang="en-US" sz="2900" dirty="0" smtClean="0"/>
          </a:p>
        </p:txBody>
      </p:sp>
    </p:spTree>
    <p:extLst>
      <p:ext uri="{BB962C8B-B14F-4D97-AF65-F5344CB8AC3E}">
        <p14:creationId xmlns:p14="http://schemas.microsoft.com/office/powerpoint/2010/main" val="325421383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0" y="1828800"/>
            <a:ext cx="6019800" cy="2971800"/>
            <a:chOff x="152400" y="1143000"/>
            <a:chExt cx="5105400" cy="2057400"/>
          </a:xfrm>
        </p:grpSpPr>
        <p:pic>
          <p:nvPicPr>
            <p:cNvPr id="50184" name="Picture 3"/>
            <p:cNvPicPr>
              <a:picLocks noChangeAspect="1" noChangeArrowheads="1"/>
            </p:cNvPicPr>
            <p:nvPr/>
          </p:nvPicPr>
          <p:blipFill>
            <a:blip r:embed="rId3"/>
            <a:srcRect/>
            <a:stretch>
              <a:fillRect/>
            </a:stretch>
          </p:blipFill>
          <p:spPr bwMode="auto">
            <a:xfrm>
              <a:off x="152400" y="1143000"/>
              <a:ext cx="5105400" cy="914400"/>
            </a:xfrm>
            <a:prstGeom prst="rect">
              <a:avLst/>
            </a:prstGeom>
            <a:noFill/>
            <a:ln w="9525">
              <a:noFill/>
              <a:miter lim="800000"/>
              <a:headEnd/>
              <a:tailEnd/>
            </a:ln>
          </p:spPr>
        </p:pic>
        <p:pic>
          <p:nvPicPr>
            <p:cNvPr id="50185" name="Picture 4"/>
            <p:cNvPicPr>
              <a:picLocks noChangeAspect="1" noChangeArrowheads="1"/>
            </p:cNvPicPr>
            <p:nvPr/>
          </p:nvPicPr>
          <p:blipFill>
            <a:blip r:embed="rId4"/>
            <a:srcRect/>
            <a:stretch>
              <a:fillRect/>
            </a:stretch>
          </p:blipFill>
          <p:spPr bwMode="auto">
            <a:xfrm>
              <a:off x="152400" y="2019300"/>
              <a:ext cx="5090541" cy="1181100"/>
            </a:xfrm>
            <a:prstGeom prst="rect">
              <a:avLst/>
            </a:prstGeom>
            <a:noFill/>
            <a:ln w="9525">
              <a:noFill/>
              <a:miter lim="800000"/>
              <a:headEnd/>
              <a:tailEnd/>
            </a:ln>
          </p:spPr>
        </p:pic>
      </p:grpSp>
      <p:sp>
        <p:nvSpPr>
          <p:cNvPr id="50179" name="Rectangle 2"/>
          <p:cNvSpPr>
            <a:spLocks noGrp="1" noChangeArrowheads="1"/>
          </p:cNvSpPr>
          <p:nvPr>
            <p:ph type="title"/>
          </p:nvPr>
        </p:nvSpPr>
        <p:spPr>
          <a:xfrm>
            <a:off x="0" y="908050"/>
            <a:ext cx="8686800" cy="703263"/>
          </a:xfrm>
        </p:spPr>
        <p:txBody>
          <a:bodyPr/>
          <a:lstStyle/>
          <a:p>
            <a:pPr algn="l" eaLnBrk="1" hangingPunct="1"/>
            <a:r>
              <a:rPr lang="en-US" sz="3600" dirty="0" smtClean="0"/>
              <a:t>1. Create </a:t>
            </a:r>
            <a:r>
              <a:rPr lang="en-US" sz="3600" b="1" dirty="0" err="1" smtClean="0">
                <a:solidFill>
                  <a:srgbClr val="00B050"/>
                </a:solidFill>
              </a:rPr>
              <a:t>green</a:t>
            </a:r>
            <a:r>
              <a:rPr lang="en-US" sz="3600" b="1" dirty="0" err="1" smtClean="0"/>
              <a:t>CDA</a:t>
            </a:r>
            <a:r>
              <a:rPr lang="en-US" sz="3600" dirty="0" smtClean="0"/>
              <a:t> guide</a:t>
            </a:r>
          </a:p>
        </p:txBody>
      </p:sp>
      <p:sp>
        <p:nvSpPr>
          <p:cNvPr id="50180" name="TextBox 9"/>
          <p:cNvSpPr txBox="1">
            <a:spLocks noChangeArrowheads="1"/>
          </p:cNvSpPr>
          <p:nvPr/>
        </p:nvSpPr>
        <p:spPr bwMode="auto">
          <a:xfrm>
            <a:off x="5334000" y="4271963"/>
            <a:ext cx="3492500" cy="2586037"/>
          </a:xfrm>
          <a:prstGeom prst="rect">
            <a:avLst/>
          </a:prstGeom>
          <a:solidFill>
            <a:schemeClr val="bg1"/>
          </a:solidFill>
          <a:ln w="9525">
            <a:solidFill>
              <a:srgbClr val="10A01E"/>
            </a:solidFill>
            <a:miter lim="800000"/>
            <a:headEnd/>
            <a:tailEnd/>
          </a:ln>
        </p:spPr>
        <p:txBody>
          <a:bodyPr wrap="none">
            <a:spAutoFit/>
          </a:bodyPr>
          <a:lstStyle/>
          <a:p>
            <a:r>
              <a:rPr lang="en-US" b="1">
                <a:solidFill>
                  <a:srgbClr val="10A01E"/>
                </a:solidFill>
                <a:latin typeface="Courier New" pitchFamily="49" charset="0"/>
                <a:cs typeface="Courier New" pitchFamily="49" charset="0"/>
              </a:rPr>
              <a:t>&lt;result&gt;</a:t>
            </a:r>
          </a:p>
          <a:p>
            <a:r>
              <a:rPr lang="en-US" b="1">
                <a:solidFill>
                  <a:srgbClr val="10A01E"/>
                </a:solidFill>
                <a:latin typeface="Courier New" pitchFamily="49" charset="0"/>
                <a:cs typeface="Courier New" pitchFamily="49" charset="0"/>
              </a:rPr>
              <a:t>  &lt;resultID&gt;</a:t>
            </a:r>
          </a:p>
          <a:p>
            <a:r>
              <a:rPr lang="en-US" b="1">
                <a:solidFill>
                  <a:srgbClr val="10A01E"/>
                </a:solidFill>
                <a:latin typeface="Courier New" pitchFamily="49" charset="0"/>
                <a:cs typeface="Courier New" pitchFamily="49" charset="0"/>
              </a:rPr>
              <a:t>  &lt;resultDateTime&gt;</a:t>
            </a:r>
          </a:p>
          <a:p>
            <a:r>
              <a:rPr lang="en-US" b="1">
                <a:solidFill>
                  <a:srgbClr val="10A01E"/>
                </a:solidFill>
                <a:latin typeface="Courier New" pitchFamily="49" charset="0"/>
                <a:cs typeface="Courier New" pitchFamily="49" charset="0"/>
              </a:rPr>
              <a:t>  &lt;resultType&gt;</a:t>
            </a:r>
          </a:p>
          <a:p>
            <a:r>
              <a:rPr lang="en-US" b="1">
                <a:solidFill>
                  <a:srgbClr val="10A01E"/>
                </a:solidFill>
                <a:latin typeface="Courier New" pitchFamily="49" charset="0"/>
                <a:cs typeface="Courier New" pitchFamily="49" charset="0"/>
              </a:rPr>
              <a:t>  &lt;resultStatus&gt;</a:t>
            </a:r>
          </a:p>
          <a:p>
            <a:r>
              <a:rPr lang="en-US" b="1">
                <a:solidFill>
                  <a:srgbClr val="10A01E"/>
                </a:solidFill>
                <a:latin typeface="Courier New" pitchFamily="49" charset="0"/>
                <a:cs typeface="Courier New" pitchFamily="49" charset="0"/>
              </a:rPr>
              <a:t>  &lt;resultValue&gt;</a:t>
            </a:r>
          </a:p>
          <a:p>
            <a:r>
              <a:rPr lang="en-US" b="1">
                <a:solidFill>
                  <a:srgbClr val="10A01E"/>
                </a:solidFill>
                <a:latin typeface="Courier New" pitchFamily="49" charset="0"/>
                <a:cs typeface="Courier New" pitchFamily="49" charset="0"/>
              </a:rPr>
              <a:t>  &lt;resultInterpretation&gt;</a:t>
            </a:r>
          </a:p>
          <a:p>
            <a:r>
              <a:rPr lang="en-US" b="1">
                <a:solidFill>
                  <a:srgbClr val="10A01E"/>
                </a:solidFill>
                <a:latin typeface="Courier New" pitchFamily="49" charset="0"/>
                <a:cs typeface="Courier New" pitchFamily="49" charset="0"/>
              </a:rPr>
              <a:t>  &lt;resultReferenceRange&gt;</a:t>
            </a:r>
          </a:p>
          <a:p>
            <a:r>
              <a:rPr lang="en-US" b="1">
                <a:solidFill>
                  <a:srgbClr val="10A01E"/>
                </a:solidFill>
                <a:latin typeface="Courier New" pitchFamily="49" charset="0"/>
                <a:cs typeface="Courier New" pitchFamily="49" charset="0"/>
              </a:rPr>
              <a:t>&lt;/result&gt;</a:t>
            </a:r>
          </a:p>
        </p:txBody>
      </p:sp>
      <p:sp>
        <p:nvSpPr>
          <p:cNvPr id="50181" name="TextBox 11"/>
          <p:cNvSpPr txBox="1">
            <a:spLocks noChangeArrowheads="1"/>
          </p:cNvSpPr>
          <p:nvPr/>
        </p:nvSpPr>
        <p:spPr bwMode="auto">
          <a:xfrm>
            <a:off x="6519863" y="3867150"/>
            <a:ext cx="2017604" cy="400110"/>
          </a:xfrm>
          <a:prstGeom prst="rect">
            <a:avLst/>
          </a:prstGeom>
          <a:noFill/>
          <a:ln w="9525">
            <a:noFill/>
            <a:miter lim="800000"/>
            <a:headEnd/>
            <a:tailEnd/>
          </a:ln>
        </p:spPr>
        <p:txBody>
          <a:bodyPr wrap="none">
            <a:spAutoFit/>
          </a:bodyPr>
          <a:lstStyle/>
          <a:p>
            <a:r>
              <a:rPr lang="en-US" sz="2000" b="1" dirty="0" err="1">
                <a:solidFill>
                  <a:srgbClr val="10A01E"/>
                </a:solidFill>
              </a:rPr>
              <a:t>green</a:t>
            </a:r>
            <a:r>
              <a:rPr lang="en-US" sz="2000" b="1" dirty="0" err="1"/>
              <a:t>CDA</a:t>
            </a:r>
            <a:r>
              <a:rPr lang="en-US" sz="2000" dirty="0"/>
              <a:t> </a:t>
            </a:r>
            <a:r>
              <a:rPr lang="en-US" dirty="0"/>
              <a:t>schema</a:t>
            </a:r>
          </a:p>
        </p:txBody>
      </p:sp>
      <p:sp>
        <p:nvSpPr>
          <p:cNvPr id="50182" name="TextBox 12"/>
          <p:cNvSpPr txBox="1">
            <a:spLocks noChangeArrowheads="1"/>
          </p:cNvSpPr>
          <p:nvPr/>
        </p:nvSpPr>
        <p:spPr bwMode="auto">
          <a:xfrm>
            <a:off x="207963" y="1611313"/>
            <a:ext cx="1620837" cy="369887"/>
          </a:xfrm>
          <a:prstGeom prst="rect">
            <a:avLst/>
          </a:prstGeom>
          <a:noFill/>
          <a:ln w="9525">
            <a:noFill/>
            <a:miter lim="800000"/>
            <a:headEnd/>
            <a:tailEnd/>
          </a:ln>
        </p:spPr>
        <p:txBody>
          <a:bodyPr wrap="none">
            <a:spAutoFit/>
          </a:bodyPr>
          <a:lstStyle/>
          <a:p>
            <a:r>
              <a:rPr lang="en-US"/>
              <a:t>Requirements</a:t>
            </a:r>
          </a:p>
        </p:txBody>
      </p:sp>
      <p:cxnSp>
        <p:nvCxnSpPr>
          <p:cNvPr id="15" name="Curved Connector 14"/>
          <p:cNvCxnSpPr/>
          <p:nvPr/>
        </p:nvCxnSpPr>
        <p:spPr>
          <a:xfrm rot="16200000" flipH="1">
            <a:off x="3633788" y="4090987"/>
            <a:ext cx="1066800" cy="2333625"/>
          </a:xfrm>
          <a:prstGeom prst="curvedConnector2">
            <a:avLst/>
          </a:prstGeom>
          <a:ln w="38100">
            <a:solidFill>
              <a:srgbClr val="10A01E"/>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383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Box 10"/>
          <p:cNvSpPr txBox="1">
            <a:spLocks noChangeArrowheads="1"/>
          </p:cNvSpPr>
          <p:nvPr/>
        </p:nvSpPr>
        <p:spPr bwMode="auto">
          <a:xfrm>
            <a:off x="6019800" y="3305175"/>
            <a:ext cx="2852738" cy="369888"/>
          </a:xfrm>
          <a:prstGeom prst="rect">
            <a:avLst/>
          </a:prstGeom>
          <a:noFill/>
          <a:ln w="9525">
            <a:noFill/>
            <a:miter lim="800000"/>
            <a:headEnd/>
            <a:tailEnd/>
          </a:ln>
        </p:spPr>
        <p:txBody>
          <a:bodyPr wrap="none">
            <a:spAutoFit/>
          </a:bodyPr>
          <a:lstStyle/>
          <a:p>
            <a:r>
              <a:rPr lang="en-US"/>
              <a:t>Conformant CDA instance</a:t>
            </a:r>
          </a:p>
        </p:txBody>
      </p:sp>
      <p:sp>
        <p:nvSpPr>
          <p:cNvPr id="51204" name="TextBox 11"/>
          <p:cNvSpPr txBox="1">
            <a:spLocks noChangeArrowheads="1"/>
          </p:cNvSpPr>
          <p:nvPr/>
        </p:nvSpPr>
        <p:spPr bwMode="auto">
          <a:xfrm>
            <a:off x="304800" y="2085975"/>
            <a:ext cx="3492500" cy="2586038"/>
          </a:xfrm>
          <a:prstGeom prst="rect">
            <a:avLst/>
          </a:prstGeom>
          <a:noFill/>
          <a:ln w="9525">
            <a:solidFill>
              <a:srgbClr val="10A01E"/>
            </a:solidFill>
            <a:miter lim="800000"/>
            <a:headEnd/>
            <a:tailEnd/>
          </a:ln>
        </p:spPr>
        <p:txBody>
          <a:bodyPr wrap="none">
            <a:spAutoFit/>
          </a:bodyPr>
          <a:lstStyle/>
          <a:p>
            <a:r>
              <a:rPr lang="en-US" b="1">
                <a:solidFill>
                  <a:srgbClr val="10A01E"/>
                </a:solidFill>
                <a:latin typeface="Courier New" pitchFamily="49" charset="0"/>
                <a:cs typeface="Courier New" pitchFamily="49" charset="0"/>
              </a:rPr>
              <a:t>&lt;result&gt;</a:t>
            </a:r>
          </a:p>
          <a:p>
            <a:r>
              <a:rPr lang="en-US" b="1">
                <a:solidFill>
                  <a:srgbClr val="10A01E"/>
                </a:solidFill>
                <a:latin typeface="Courier New" pitchFamily="49" charset="0"/>
                <a:cs typeface="Courier New" pitchFamily="49" charset="0"/>
              </a:rPr>
              <a:t>  &lt;resultID&gt;</a:t>
            </a:r>
          </a:p>
          <a:p>
            <a:r>
              <a:rPr lang="en-US" b="1">
                <a:solidFill>
                  <a:srgbClr val="10A01E"/>
                </a:solidFill>
                <a:latin typeface="Courier New" pitchFamily="49" charset="0"/>
                <a:cs typeface="Courier New" pitchFamily="49" charset="0"/>
              </a:rPr>
              <a:t>  &lt;resultDateTime&gt;</a:t>
            </a:r>
          </a:p>
          <a:p>
            <a:r>
              <a:rPr lang="en-US" b="1">
                <a:solidFill>
                  <a:srgbClr val="10A01E"/>
                </a:solidFill>
                <a:latin typeface="Courier New" pitchFamily="49" charset="0"/>
                <a:cs typeface="Courier New" pitchFamily="49" charset="0"/>
              </a:rPr>
              <a:t>  &lt;resultType&gt;</a:t>
            </a:r>
          </a:p>
          <a:p>
            <a:r>
              <a:rPr lang="en-US" b="1">
                <a:solidFill>
                  <a:srgbClr val="10A01E"/>
                </a:solidFill>
                <a:latin typeface="Courier New" pitchFamily="49" charset="0"/>
                <a:cs typeface="Courier New" pitchFamily="49" charset="0"/>
              </a:rPr>
              <a:t>  &lt;resultStatus&gt;</a:t>
            </a:r>
          </a:p>
          <a:p>
            <a:r>
              <a:rPr lang="en-US" b="1">
                <a:solidFill>
                  <a:srgbClr val="10A01E"/>
                </a:solidFill>
                <a:latin typeface="Courier New" pitchFamily="49" charset="0"/>
                <a:cs typeface="Courier New" pitchFamily="49" charset="0"/>
              </a:rPr>
              <a:t>  &lt;resultValue&gt;</a:t>
            </a:r>
          </a:p>
          <a:p>
            <a:r>
              <a:rPr lang="en-US" b="1">
                <a:solidFill>
                  <a:srgbClr val="10A01E"/>
                </a:solidFill>
                <a:latin typeface="Courier New" pitchFamily="49" charset="0"/>
                <a:cs typeface="Courier New" pitchFamily="49" charset="0"/>
              </a:rPr>
              <a:t>  &lt;resultInterpretation&gt;</a:t>
            </a:r>
          </a:p>
          <a:p>
            <a:r>
              <a:rPr lang="en-US" b="1">
                <a:solidFill>
                  <a:srgbClr val="10A01E"/>
                </a:solidFill>
                <a:latin typeface="Courier New" pitchFamily="49" charset="0"/>
                <a:cs typeface="Courier New" pitchFamily="49" charset="0"/>
              </a:rPr>
              <a:t>  &lt;resultReferenceRange&gt;</a:t>
            </a:r>
          </a:p>
          <a:p>
            <a:r>
              <a:rPr lang="en-US" b="1">
                <a:solidFill>
                  <a:srgbClr val="10A01E"/>
                </a:solidFill>
                <a:latin typeface="Courier New" pitchFamily="49" charset="0"/>
                <a:cs typeface="Courier New" pitchFamily="49" charset="0"/>
              </a:rPr>
              <a:t>&lt;/result&gt;</a:t>
            </a:r>
          </a:p>
        </p:txBody>
      </p:sp>
      <p:sp>
        <p:nvSpPr>
          <p:cNvPr id="51205" name="TextBox 12"/>
          <p:cNvSpPr txBox="1">
            <a:spLocks noChangeArrowheads="1"/>
          </p:cNvSpPr>
          <p:nvPr/>
        </p:nvSpPr>
        <p:spPr bwMode="auto">
          <a:xfrm>
            <a:off x="304800" y="1681163"/>
            <a:ext cx="2079544" cy="400110"/>
          </a:xfrm>
          <a:prstGeom prst="rect">
            <a:avLst/>
          </a:prstGeom>
          <a:noFill/>
          <a:ln w="9525">
            <a:noFill/>
            <a:miter lim="800000"/>
            <a:headEnd/>
            <a:tailEnd/>
          </a:ln>
        </p:spPr>
        <p:txBody>
          <a:bodyPr wrap="none">
            <a:spAutoFit/>
          </a:bodyPr>
          <a:lstStyle/>
          <a:p>
            <a:r>
              <a:rPr lang="en-US" sz="2000" b="1" dirty="0" err="1">
                <a:solidFill>
                  <a:srgbClr val="10A01E"/>
                </a:solidFill>
              </a:rPr>
              <a:t>green</a:t>
            </a:r>
            <a:r>
              <a:rPr lang="en-US" sz="2000" b="1" dirty="0" err="1"/>
              <a:t>CDA</a:t>
            </a:r>
            <a:r>
              <a:rPr lang="en-US" sz="2000" dirty="0"/>
              <a:t> </a:t>
            </a:r>
            <a:r>
              <a:rPr lang="en-US" dirty="0"/>
              <a:t>instance</a:t>
            </a:r>
          </a:p>
        </p:txBody>
      </p:sp>
      <p:pic>
        <p:nvPicPr>
          <p:cNvPr id="51206" name="Picture 2"/>
          <p:cNvPicPr>
            <a:picLocks noChangeAspect="1" noChangeArrowheads="1"/>
          </p:cNvPicPr>
          <p:nvPr/>
        </p:nvPicPr>
        <p:blipFill>
          <a:blip r:embed="rId3"/>
          <a:srcRect/>
          <a:stretch>
            <a:fillRect/>
          </a:stretch>
        </p:blipFill>
        <p:spPr bwMode="auto">
          <a:xfrm>
            <a:off x="2324100" y="3686175"/>
            <a:ext cx="6572250" cy="2895600"/>
          </a:xfrm>
          <a:prstGeom prst="rect">
            <a:avLst/>
          </a:prstGeom>
          <a:noFill/>
          <a:ln w="9525">
            <a:noFill/>
            <a:miter lim="800000"/>
            <a:headEnd/>
            <a:tailEnd/>
          </a:ln>
        </p:spPr>
      </p:pic>
      <p:cxnSp>
        <p:nvCxnSpPr>
          <p:cNvPr id="14" name="Curved Connector 14"/>
          <p:cNvCxnSpPr/>
          <p:nvPr/>
        </p:nvCxnSpPr>
        <p:spPr>
          <a:xfrm rot="16200000" flipH="1">
            <a:off x="1066800" y="4752975"/>
            <a:ext cx="1371600" cy="1219200"/>
          </a:xfrm>
          <a:prstGeom prst="curvedConnector3">
            <a:avLst>
              <a:gd name="adj1" fmla="val 10174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2"/>
          <p:cNvSpPr>
            <a:spLocks noGrp="1" noChangeArrowheads="1"/>
          </p:cNvSpPr>
          <p:nvPr>
            <p:ph type="title"/>
          </p:nvPr>
        </p:nvSpPr>
        <p:spPr>
          <a:xfrm>
            <a:off x="0" y="908050"/>
            <a:ext cx="8686800" cy="703263"/>
          </a:xfrm>
        </p:spPr>
        <p:txBody>
          <a:bodyPr/>
          <a:lstStyle/>
          <a:p>
            <a:pPr algn="l" eaLnBrk="1" hangingPunct="1"/>
            <a:r>
              <a:rPr lang="en-US" sz="3600" dirty="0" smtClean="0"/>
              <a:t>2. Create </a:t>
            </a:r>
            <a:r>
              <a:rPr lang="en-US" sz="3600" b="1" dirty="0" err="1" smtClean="0">
                <a:solidFill>
                  <a:srgbClr val="00B050"/>
                </a:solidFill>
              </a:rPr>
              <a:t>green</a:t>
            </a:r>
            <a:r>
              <a:rPr lang="en-US" sz="3600" b="1" dirty="0" err="1" smtClean="0"/>
              <a:t>CDA</a:t>
            </a:r>
            <a:r>
              <a:rPr lang="en-US" sz="3600" dirty="0" smtClean="0"/>
              <a:t> instance</a:t>
            </a:r>
          </a:p>
        </p:txBody>
      </p:sp>
    </p:spTree>
    <p:extLst>
      <p:ext uri="{BB962C8B-B14F-4D97-AF65-F5344CB8AC3E}">
        <p14:creationId xmlns:p14="http://schemas.microsoft.com/office/powerpoint/2010/main" val="10191649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954282"/>
            <a:ext cx="8229600" cy="639762"/>
          </a:xfrm>
          <a:prstGeom prst="rect">
            <a:avLst/>
          </a:prstGeom>
        </p:spPr>
        <p:txBody>
          <a:bodyPr/>
          <a:lstStyle>
            <a:lvl1pPr algn="ctr" defTabSz="457200" rtl="0" eaLnBrk="1" latinLnBrk="0" hangingPunct="1">
              <a:spcBef>
                <a:spcPct val="0"/>
              </a:spcBef>
              <a:buNone/>
              <a:defRPr sz="3200" kern="1200" baseline="0">
                <a:solidFill>
                  <a:schemeClr val="tx1"/>
                </a:solidFill>
                <a:latin typeface="Arial" pitchFamily="34" charset="0"/>
                <a:ea typeface="+mj-ea"/>
                <a:cs typeface="Verdana"/>
              </a:defRPr>
            </a:lvl1pPr>
          </a:lstStyle>
          <a:p>
            <a:r>
              <a:rPr lang="en-US" sz="4000" dirty="0" smtClean="0">
                <a:latin typeface="Calibri" pitchFamily="34" charset="0"/>
              </a:rPr>
              <a:t>Conclusion</a:t>
            </a:r>
            <a:endParaRPr lang="en-US" sz="4000" dirty="0">
              <a:latin typeface="Calibri" pitchFamily="34" charset="0"/>
            </a:endParaRPr>
          </a:p>
        </p:txBody>
      </p:sp>
      <p:grpSp>
        <p:nvGrpSpPr>
          <p:cNvPr id="5" name="Group 4"/>
          <p:cNvGrpSpPr>
            <a:grpSpLocks/>
          </p:cNvGrpSpPr>
          <p:nvPr/>
        </p:nvGrpSpPr>
        <p:grpSpPr bwMode="auto">
          <a:xfrm>
            <a:off x="1092826" y="2046544"/>
            <a:ext cx="6958347" cy="4007245"/>
            <a:chOff x="1752600" y="1176650"/>
            <a:chExt cx="5704082" cy="3519492"/>
          </a:xfrm>
        </p:grpSpPr>
        <p:pic>
          <p:nvPicPr>
            <p:cNvPr id="6" name="Picture 5" descr="MC900431566[1]"/>
            <p:cNvPicPr>
              <a:picLocks noChangeAspect="1" noChangeArrowheads="1"/>
            </p:cNvPicPr>
            <p:nvPr/>
          </p:nvPicPr>
          <p:blipFill>
            <a:blip r:embed="rId3" cstate="print"/>
            <a:srcRect/>
            <a:stretch>
              <a:fillRect/>
            </a:stretch>
          </p:blipFill>
          <p:spPr bwMode="auto">
            <a:xfrm>
              <a:off x="1752600" y="2057400"/>
              <a:ext cx="1287463" cy="1295400"/>
            </a:xfrm>
            <a:prstGeom prst="rect">
              <a:avLst/>
            </a:prstGeom>
            <a:noFill/>
            <a:ln w="9525">
              <a:noFill/>
              <a:miter lim="800000"/>
              <a:headEnd/>
              <a:tailEnd/>
            </a:ln>
          </p:spPr>
        </p:pic>
        <p:pic>
          <p:nvPicPr>
            <p:cNvPr id="8" name="Picture 7" descr="MC900193838[1]"/>
            <p:cNvPicPr>
              <a:picLocks noChangeAspect="1" noChangeArrowheads="1"/>
            </p:cNvPicPr>
            <p:nvPr/>
          </p:nvPicPr>
          <p:blipFill>
            <a:blip r:embed="rId4" cstate="print"/>
            <a:srcRect/>
            <a:stretch>
              <a:fillRect/>
            </a:stretch>
          </p:blipFill>
          <p:spPr bwMode="auto">
            <a:xfrm rot="16200000" flipH="1">
              <a:off x="2318543" y="2786857"/>
              <a:ext cx="2640013" cy="266700"/>
            </a:xfrm>
            <a:prstGeom prst="rect">
              <a:avLst/>
            </a:prstGeom>
            <a:noFill/>
            <a:ln w="9525">
              <a:noFill/>
              <a:miter lim="800000"/>
              <a:headEnd/>
              <a:tailEnd/>
            </a:ln>
          </p:spPr>
        </p:pic>
        <p:pic>
          <p:nvPicPr>
            <p:cNvPr id="9" name="Picture 8" descr="MC900431566[1]"/>
            <p:cNvPicPr>
              <a:picLocks noChangeAspect="1" noChangeArrowheads="1"/>
            </p:cNvPicPr>
            <p:nvPr/>
          </p:nvPicPr>
          <p:blipFill>
            <a:blip r:embed="rId3" cstate="print"/>
            <a:srcRect/>
            <a:stretch>
              <a:fillRect/>
            </a:stretch>
          </p:blipFill>
          <p:spPr bwMode="auto">
            <a:xfrm>
              <a:off x="4114800" y="1676400"/>
              <a:ext cx="833438" cy="838200"/>
            </a:xfrm>
            <a:prstGeom prst="rect">
              <a:avLst/>
            </a:prstGeom>
            <a:noFill/>
            <a:ln w="9525">
              <a:noFill/>
              <a:miter lim="800000"/>
              <a:headEnd/>
              <a:tailEnd/>
            </a:ln>
          </p:spPr>
        </p:pic>
        <p:sp>
          <p:nvSpPr>
            <p:cNvPr id="12" name="server"/>
            <p:cNvSpPr>
              <a:spLocks noEditPoints="1" noChangeArrowheads="1"/>
            </p:cNvSpPr>
            <p:nvPr/>
          </p:nvSpPr>
          <p:spPr bwMode="auto">
            <a:xfrm>
              <a:off x="5181464" y="2285992"/>
              <a:ext cx="676248" cy="676269"/>
            </a:xfrm>
            <a:custGeom>
              <a:avLst/>
              <a:gdLst>
                <a:gd name="T0" fmla="*/ 0 w 21600"/>
                <a:gd name="T1" fmla="*/ 0 h 21600"/>
                <a:gd name="T2" fmla="*/ 10586772 w 21600"/>
                <a:gd name="T3" fmla="*/ 0 h 21600"/>
                <a:gd name="T4" fmla="*/ 21173513 w 21600"/>
                <a:gd name="T5" fmla="*/ 0 h 21600"/>
                <a:gd name="T6" fmla="*/ 21173513 w 21600"/>
                <a:gd name="T7" fmla="*/ 10586772 h 21600"/>
                <a:gd name="T8" fmla="*/ 21173513 w 21600"/>
                <a:gd name="T9" fmla="*/ 21173513 h 21600"/>
                <a:gd name="T10" fmla="*/ 10586772 w 21600"/>
                <a:gd name="T11" fmla="*/ 21173513 h 21600"/>
                <a:gd name="T12" fmla="*/ 0 w 21600"/>
                <a:gd name="T13" fmla="*/ 21173513 h 21600"/>
                <a:gd name="T14" fmla="*/ 0 w 21600"/>
                <a:gd name="T15" fmla="*/ 10586772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28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ln>
              <a:headEnd/>
              <a:tailEnd/>
            </a:ln>
          </p:spPr>
          <p:style>
            <a:lnRef idx="2">
              <a:schemeClr val="accent1"/>
            </a:lnRef>
            <a:fillRef idx="1">
              <a:schemeClr val="lt1"/>
            </a:fillRef>
            <a:effectRef idx="0">
              <a:schemeClr val="accent1"/>
            </a:effectRef>
            <a:fontRef idx="minor">
              <a:schemeClr val="dk1"/>
            </a:fontRef>
          </p:style>
          <p:txBody>
            <a:bodyPr/>
            <a:lstStyle>
              <a:defPPr>
                <a:defRPr lang="en-US"/>
              </a:defPPr>
              <a:lvl1pPr algn="l" rtl="0" fontAlgn="base">
                <a:spcBef>
                  <a:spcPct val="0"/>
                </a:spcBef>
                <a:spcAft>
                  <a:spcPct val="0"/>
                </a:spcAft>
                <a:defRPr sz="2400" kern="1200">
                  <a:solidFill>
                    <a:schemeClr val="dk1"/>
                  </a:solidFill>
                  <a:latin typeface="+mn-lt"/>
                  <a:ea typeface="+mn-ea"/>
                  <a:cs typeface="+mn-cs"/>
                </a:defRPr>
              </a:lvl1pPr>
              <a:lvl2pPr marL="457200" algn="l" rtl="0" fontAlgn="base">
                <a:spcBef>
                  <a:spcPct val="0"/>
                </a:spcBef>
                <a:spcAft>
                  <a:spcPct val="0"/>
                </a:spcAft>
                <a:defRPr sz="2400" kern="1200">
                  <a:solidFill>
                    <a:schemeClr val="dk1"/>
                  </a:solidFill>
                  <a:latin typeface="+mn-lt"/>
                  <a:ea typeface="+mn-ea"/>
                  <a:cs typeface="+mn-cs"/>
                </a:defRPr>
              </a:lvl2pPr>
              <a:lvl3pPr marL="914400" algn="l" rtl="0" fontAlgn="base">
                <a:spcBef>
                  <a:spcPct val="0"/>
                </a:spcBef>
                <a:spcAft>
                  <a:spcPct val="0"/>
                </a:spcAft>
                <a:defRPr sz="2400" kern="1200">
                  <a:solidFill>
                    <a:schemeClr val="dk1"/>
                  </a:solidFill>
                  <a:latin typeface="+mn-lt"/>
                  <a:ea typeface="+mn-ea"/>
                  <a:cs typeface="+mn-cs"/>
                </a:defRPr>
              </a:lvl3pPr>
              <a:lvl4pPr marL="1371600" algn="l" rtl="0" fontAlgn="base">
                <a:spcBef>
                  <a:spcPct val="0"/>
                </a:spcBef>
                <a:spcAft>
                  <a:spcPct val="0"/>
                </a:spcAft>
                <a:defRPr sz="2400" kern="1200">
                  <a:solidFill>
                    <a:schemeClr val="dk1"/>
                  </a:solidFill>
                  <a:latin typeface="+mn-lt"/>
                  <a:ea typeface="+mn-ea"/>
                  <a:cs typeface="+mn-cs"/>
                </a:defRPr>
              </a:lvl4pPr>
              <a:lvl5pPr marL="1828800" algn="l" rtl="0" fontAlgn="base">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fontAlgn="auto">
                <a:spcBef>
                  <a:spcPts val="0"/>
                </a:spcBef>
                <a:spcAft>
                  <a:spcPts val="0"/>
                </a:spcAft>
                <a:defRPr/>
              </a:pPr>
              <a:endParaRPr lang="en-US" kern="0">
                <a:solidFill>
                  <a:sysClr val="windowText" lastClr="000000"/>
                </a:solidFill>
                <a:latin typeface="Arial" charset="0"/>
                <a:cs typeface="Arial" charset="0"/>
              </a:endParaRPr>
            </a:p>
          </p:txBody>
        </p:sp>
        <p:pic>
          <p:nvPicPr>
            <p:cNvPr id="13" name="Picture 12" descr="MC900431540[1]"/>
            <p:cNvPicPr>
              <a:picLocks noChangeAspect="1" noChangeArrowheads="1"/>
            </p:cNvPicPr>
            <p:nvPr/>
          </p:nvPicPr>
          <p:blipFill>
            <a:blip r:embed="rId5" cstate="print"/>
            <a:srcRect/>
            <a:stretch>
              <a:fillRect/>
            </a:stretch>
          </p:blipFill>
          <p:spPr bwMode="auto">
            <a:xfrm>
              <a:off x="4323608" y="3439885"/>
              <a:ext cx="919163" cy="990600"/>
            </a:xfrm>
            <a:prstGeom prst="rect">
              <a:avLst/>
            </a:prstGeom>
            <a:noFill/>
            <a:ln w="9525">
              <a:noFill/>
              <a:miter lim="800000"/>
              <a:headEnd/>
              <a:tailEnd/>
            </a:ln>
          </p:spPr>
        </p:pic>
        <p:sp>
          <p:nvSpPr>
            <p:cNvPr id="14" name="Text Box 15"/>
            <p:cNvSpPr txBox="1">
              <a:spLocks noChangeArrowheads="1"/>
            </p:cNvSpPr>
            <p:nvPr/>
          </p:nvSpPr>
          <p:spPr bwMode="auto">
            <a:xfrm>
              <a:off x="1752600" y="1189525"/>
              <a:ext cx="1447742" cy="400107"/>
            </a:xfrm>
            <a:prstGeom prst="rect">
              <a:avLst/>
            </a:prstGeom>
            <a:noFill/>
            <a:ln w="9525" algn="ctr">
              <a:noFill/>
              <a:miter lim="800000"/>
              <a:headEnd/>
              <a:tailEnd/>
            </a:ln>
          </p:spPr>
          <p:txBody>
            <a:bodyPr>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fontAlgn="auto">
                <a:spcBef>
                  <a:spcPct val="50000"/>
                </a:spcBef>
                <a:spcAft>
                  <a:spcPts val="0"/>
                </a:spcAft>
                <a:defRPr/>
              </a:pPr>
              <a:r>
                <a:rPr lang="en-US" kern="0" dirty="0">
                  <a:solidFill>
                    <a:sysClr val="windowText" lastClr="000000"/>
                  </a:solidFill>
                  <a:latin typeface="Franklin Gothic Book" pitchFamily="34" charset="0"/>
                  <a:cs typeface="Arial" charset="0"/>
                </a:rPr>
                <a:t>Local EHR</a:t>
              </a:r>
            </a:p>
          </p:txBody>
        </p:sp>
        <p:sp>
          <p:nvSpPr>
            <p:cNvPr id="15" name="Text Box 16"/>
            <p:cNvSpPr txBox="1">
              <a:spLocks noChangeArrowheads="1"/>
            </p:cNvSpPr>
            <p:nvPr/>
          </p:nvSpPr>
          <p:spPr bwMode="auto">
            <a:xfrm>
              <a:off x="3918217" y="1176650"/>
              <a:ext cx="2848744" cy="400107"/>
            </a:xfrm>
            <a:prstGeom prst="rect">
              <a:avLst/>
            </a:prstGeom>
            <a:noFill/>
            <a:ln w="9525" algn="ctr">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r>
                <a:rPr lang="en-US" kern="0" dirty="0">
                  <a:solidFill>
                    <a:sysClr val="windowText" lastClr="000000"/>
                  </a:solidFill>
                  <a:latin typeface="Franklin Gothic Book" pitchFamily="34" charset="0"/>
                  <a:cs typeface="Arial" charset="0"/>
                </a:rPr>
                <a:t>National Meaningful Use</a:t>
              </a:r>
            </a:p>
          </p:txBody>
        </p:sp>
        <p:sp>
          <p:nvSpPr>
            <p:cNvPr id="16" name="Line 17"/>
            <p:cNvSpPr>
              <a:spLocks noChangeShapeType="1"/>
            </p:cNvSpPr>
            <p:nvPr/>
          </p:nvSpPr>
          <p:spPr bwMode="auto">
            <a:xfrm>
              <a:off x="2819358" y="2666989"/>
              <a:ext cx="685773" cy="0"/>
            </a:xfrm>
            <a:prstGeom prst="line">
              <a:avLst/>
            </a:prstGeom>
            <a:noFill/>
            <a:ln w="19050">
              <a:solidFill>
                <a:schemeClr val="tx1"/>
              </a:solidFill>
              <a:round/>
              <a:headEnd type="triangle" w="med" len="med"/>
              <a:tailEnd type="triangle" w="med" len="med"/>
            </a:ln>
          </p:spPr>
          <p:txBody>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kern="0">
                <a:solidFill>
                  <a:sysClr val="windowText" lastClr="000000"/>
                </a:solidFill>
                <a:latin typeface="Arial" charset="0"/>
                <a:cs typeface="Arial" charset="0"/>
              </a:endParaRPr>
            </a:p>
          </p:txBody>
        </p:sp>
        <p:sp>
          <p:nvSpPr>
            <p:cNvPr id="17" name="Line 18"/>
            <p:cNvSpPr>
              <a:spLocks noChangeShapeType="1"/>
            </p:cNvSpPr>
            <p:nvPr/>
          </p:nvSpPr>
          <p:spPr bwMode="auto">
            <a:xfrm flipV="1">
              <a:off x="3809918" y="2362191"/>
              <a:ext cx="533379" cy="304797"/>
            </a:xfrm>
            <a:prstGeom prst="line">
              <a:avLst/>
            </a:prstGeom>
            <a:noFill/>
            <a:ln w="19050">
              <a:solidFill>
                <a:schemeClr val="tx1"/>
              </a:solidFill>
              <a:round/>
              <a:headEnd type="triangle" w="med" len="med"/>
              <a:tailEnd type="triangle" w="med" len="med"/>
            </a:ln>
          </p:spPr>
          <p:txBody>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kern="0">
                <a:solidFill>
                  <a:sysClr val="windowText" lastClr="000000"/>
                </a:solidFill>
                <a:latin typeface="Arial" charset="0"/>
                <a:cs typeface="Arial" charset="0"/>
              </a:endParaRPr>
            </a:p>
          </p:txBody>
        </p:sp>
        <p:sp>
          <p:nvSpPr>
            <p:cNvPr id="18" name="Line 19"/>
            <p:cNvSpPr>
              <a:spLocks noChangeShapeType="1"/>
            </p:cNvSpPr>
            <p:nvPr/>
          </p:nvSpPr>
          <p:spPr bwMode="auto">
            <a:xfrm>
              <a:off x="3857541" y="3186096"/>
              <a:ext cx="655612" cy="696907"/>
            </a:xfrm>
            <a:prstGeom prst="line">
              <a:avLst/>
            </a:prstGeom>
            <a:noFill/>
            <a:ln w="19050">
              <a:solidFill>
                <a:schemeClr val="tx1"/>
              </a:solidFill>
              <a:round/>
              <a:headEnd type="triangle" w="med" len="med"/>
              <a:tailEnd type="triangle" w="med" len="med"/>
            </a:ln>
          </p:spPr>
          <p:txBody>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kern="0">
                <a:solidFill>
                  <a:sysClr val="windowText" lastClr="000000"/>
                </a:solidFill>
                <a:latin typeface="Arial" charset="0"/>
                <a:cs typeface="Arial" charset="0"/>
              </a:endParaRPr>
            </a:p>
          </p:txBody>
        </p:sp>
        <p:sp>
          <p:nvSpPr>
            <p:cNvPr id="19" name="Line 20"/>
            <p:cNvSpPr>
              <a:spLocks noChangeShapeType="1"/>
            </p:cNvSpPr>
            <p:nvPr/>
          </p:nvSpPr>
          <p:spPr bwMode="auto">
            <a:xfrm flipV="1">
              <a:off x="3809918" y="2814624"/>
              <a:ext cx="1296936" cy="4763"/>
            </a:xfrm>
            <a:prstGeom prst="line">
              <a:avLst/>
            </a:prstGeom>
            <a:noFill/>
            <a:ln w="19050">
              <a:solidFill>
                <a:schemeClr val="tx1"/>
              </a:solidFill>
              <a:round/>
              <a:headEnd type="triangle" w="med" len="med"/>
              <a:tailEnd type="triangle" w="med" len="med"/>
            </a:ln>
          </p:spPr>
          <p:txBody>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kern="0">
                <a:solidFill>
                  <a:sysClr val="windowText" lastClr="000000"/>
                </a:solidFill>
                <a:latin typeface="Arial" charset="0"/>
                <a:cs typeface="Arial" charset="0"/>
              </a:endParaRPr>
            </a:p>
          </p:txBody>
        </p:sp>
        <p:sp>
          <p:nvSpPr>
            <p:cNvPr id="20" name="Text Box 21"/>
            <p:cNvSpPr txBox="1">
              <a:spLocks noChangeArrowheads="1"/>
            </p:cNvSpPr>
            <p:nvPr/>
          </p:nvSpPr>
          <p:spPr bwMode="auto">
            <a:xfrm>
              <a:off x="4795132" y="1782758"/>
              <a:ext cx="1048879" cy="270315"/>
            </a:xfrm>
            <a:prstGeom prst="rect">
              <a:avLst/>
            </a:prstGeom>
            <a:noFill/>
            <a:ln w="38100" algn="ctr">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r>
                <a:rPr lang="en-US" sz="1200" kern="0" dirty="0">
                  <a:solidFill>
                    <a:sysClr val="windowText" lastClr="000000"/>
                  </a:solidFill>
                  <a:latin typeface="Franklin Gothic Book" pitchFamily="34" charset="0"/>
                  <a:cs typeface="Arial" charset="0"/>
                </a:rPr>
                <a:t>  </a:t>
              </a:r>
              <a:r>
                <a:rPr lang="en-US" sz="1400" kern="0" dirty="0">
                  <a:solidFill>
                    <a:sysClr val="windowText" lastClr="000000"/>
                  </a:solidFill>
                  <a:latin typeface="Franklin Gothic Book" pitchFamily="34" charset="0"/>
                  <a:cs typeface="Arial" charset="0"/>
                </a:rPr>
                <a:t>Clinical reuse</a:t>
              </a:r>
            </a:p>
          </p:txBody>
        </p:sp>
        <p:sp>
          <p:nvSpPr>
            <p:cNvPr id="21" name="Text Box 22"/>
            <p:cNvSpPr txBox="1">
              <a:spLocks noChangeArrowheads="1"/>
            </p:cNvSpPr>
            <p:nvPr/>
          </p:nvSpPr>
          <p:spPr bwMode="auto">
            <a:xfrm>
              <a:off x="5215237" y="2971786"/>
              <a:ext cx="1196055" cy="270315"/>
            </a:xfrm>
            <a:prstGeom prst="rect">
              <a:avLst/>
            </a:prstGeom>
            <a:noFill/>
            <a:ln w="38100" algn="ctr">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r>
                <a:rPr lang="en-US" sz="1400" kern="0" dirty="0">
                  <a:solidFill>
                    <a:sysClr val="windowText" lastClr="000000"/>
                  </a:solidFill>
                  <a:latin typeface="Franklin Gothic Book" pitchFamily="34" charset="0"/>
                  <a:cs typeface="Arial" charset="0"/>
                </a:rPr>
                <a:t>Decision support</a:t>
              </a:r>
            </a:p>
          </p:txBody>
        </p:sp>
        <p:sp>
          <p:nvSpPr>
            <p:cNvPr id="22" name="Text Box 23"/>
            <p:cNvSpPr txBox="1">
              <a:spLocks noChangeArrowheads="1"/>
            </p:cNvSpPr>
            <p:nvPr/>
          </p:nvSpPr>
          <p:spPr bwMode="auto">
            <a:xfrm>
              <a:off x="4512084" y="4419483"/>
              <a:ext cx="1067277" cy="270315"/>
            </a:xfrm>
            <a:prstGeom prst="rect">
              <a:avLst/>
            </a:prstGeom>
            <a:noFill/>
            <a:ln w="38100" algn="ctr">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r>
                <a:rPr lang="en-US" sz="1400" kern="0" dirty="0">
                  <a:solidFill>
                    <a:sysClr val="windowText" lastClr="000000"/>
                  </a:solidFill>
                  <a:latin typeface="Franklin Gothic Book" pitchFamily="34" charset="0"/>
                  <a:cs typeface="Arial" charset="0"/>
                </a:rPr>
                <a:t>Secondary</a:t>
              </a:r>
              <a:r>
                <a:rPr lang="en-US" sz="1400" kern="0" dirty="0">
                  <a:solidFill>
                    <a:sysClr val="windowText" lastClr="000000"/>
                  </a:solidFill>
                  <a:latin typeface="Arial" charset="0"/>
                  <a:cs typeface="Arial" charset="0"/>
                </a:rPr>
                <a:t> </a:t>
              </a:r>
              <a:r>
                <a:rPr lang="en-US" sz="1400" kern="0" dirty="0">
                  <a:solidFill>
                    <a:sysClr val="windowText" lastClr="000000"/>
                  </a:solidFill>
                  <a:latin typeface="Franklin Gothic Book" pitchFamily="34" charset="0"/>
                  <a:cs typeface="Arial" charset="0"/>
                </a:rPr>
                <a:t>use</a:t>
              </a:r>
            </a:p>
          </p:txBody>
        </p:sp>
        <p:pic>
          <p:nvPicPr>
            <p:cNvPr id="23" name="Picture 22" descr="The Lord Kelvin"/>
            <p:cNvPicPr>
              <a:picLocks noChangeAspect="1" noChangeArrowheads="1"/>
            </p:cNvPicPr>
            <p:nvPr/>
          </p:nvPicPr>
          <p:blipFill>
            <a:blip r:embed="rId6" cstate="print"/>
            <a:srcRect/>
            <a:stretch>
              <a:fillRect/>
            </a:stretch>
          </p:blipFill>
          <p:spPr bwMode="auto">
            <a:xfrm>
              <a:off x="6543485" y="3341670"/>
              <a:ext cx="677836" cy="8842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 name="Text Box 23"/>
            <p:cNvSpPr txBox="1">
              <a:spLocks noChangeArrowheads="1"/>
            </p:cNvSpPr>
            <p:nvPr/>
          </p:nvSpPr>
          <p:spPr bwMode="auto">
            <a:xfrm>
              <a:off x="6284280" y="4425827"/>
              <a:ext cx="1172402" cy="270315"/>
            </a:xfrm>
            <a:prstGeom prst="rect">
              <a:avLst/>
            </a:prstGeom>
            <a:noFill/>
            <a:ln w="38100" algn="ctr">
              <a:noFill/>
              <a:miter lim="800000"/>
              <a:headEnd/>
              <a:tailEnd/>
            </a:ln>
          </p:spPr>
          <p:txBody>
            <a:bodyPr wrap="non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r>
                <a:rPr lang="en-US" sz="1400" kern="0" dirty="0">
                  <a:solidFill>
                    <a:sysClr val="windowText" lastClr="000000"/>
                  </a:solidFill>
                  <a:latin typeface="Franklin Gothic Book" pitchFamily="34" charset="0"/>
                  <a:cs typeface="Arial" charset="0"/>
                </a:rPr>
                <a:t>Quality reporting</a:t>
              </a:r>
            </a:p>
          </p:txBody>
        </p:sp>
        <p:sp>
          <p:nvSpPr>
            <p:cNvPr id="25" name="Line 20"/>
            <p:cNvSpPr>
              <a:spLocks noChangeShapeType="1"/>
            </p:cNvSpPr>
            <p:nvPr/>
          </p:nvSpPr>
          <p:spPr bwMode="auto">
            <a:xfrm>
              <a:off x="3843255" y="2995598"/>
              <a:ext cx="2533549" cy="650870"/>
            </a:xfrm>
            <a:prstGeom prst="line">
              <a:avLst/>
            </a:prstGeom>
            <a:noFill/>
            <a:ln w="19050">
              <a:solidFill>
                <a:schemeClr val="tx1"/>
              </a:solidFill>
              <a:round/>
              <a:headEnd type="triangle" w="med" len="med"/>
              <a:tailEnd type="triangle" w="med" len="med"/>
            </a:ln>
          </p:spPr>
          <p:txBody>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fontAlgn="auto">
                <a:spcBef>
                  <a:spcPts val="0"/>
                </a:spcBef>
                <a:spcAft>
                  <a:spcPts val="0"/>
                </a:spcAft>
                <a:defRPr/>
              </a:pPr>
              <a:endParaRPr lang="en-US" kern="0">
                <a:solidFill>
                  <a:sysClr val="windowText" lastClr="000000"/>
                </a:solidFill>
                <a:latin typeface="Arial" charset="0"/>
                <a:cs typeface="Arial" charset="0"/>
              </a:endParaRPr>
            </a:p>
          </p:txBody>
        </p:sp>
      </p:grpSp>
    </p:spTree>
    <p:extLst>
      <p:ext uri="{BB962C8B-B14F-4D97-AF65-F5344CB8AC3E}">
        <p14:creationId xmlns:p14="http://schemas.microsoft.com/office/powerpoint/2010/main" val="77609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mj-lt"/>
                <a:cs typeface="Arial" pitchFamily="34" charset="0"/>
              </a:rPr>
              <a:t>Learning Objectives</a:t>
            </a:r>
            <a:endParaRPr lang="en-US" sz="4000" dirty="0">
              <a:latin typeface="+mj-lt"/>
              <a:cs typeface="Arial" pitchFamily="34" charset="0"/>
            </a:endParaRPr>
          </a:p>
        </p:txBody>
      </p:sp>
      <p:sp>
        <p:nvSpPr>
          <p:cNvPr id="3" name="Content Placeholder 2"/>
          <p:cNvSpPr>
            <a:spLocks noGrp="1"/>
          </p:cNvSpPr>
          <p:nvPr>
            <p:ph idx="1"/>
          </p:nvPr>
        </p:nvSpPr>
        <p:spPr>
          <a:xfrm>
            <a:off x="457200" y="2199505"/>
            <a:ext cx="8229600" cy="3698058"/>
          </a:xfrm>
        </p:spPr>
        <p:txBody>
          <a:bodyPr/>
          <a:lstStyle/>
          <a:p>
            <a:pPr marL="514350" indent="-514350">
              <a:buFont typeface="+mj-lt"/>
              <a:buAutoNum type="arabicPeriod"/>
            </a:pPr>
            <a:r>
              <a:rPr lang="en-US" dirty="0" smtClean="0">
                <a:solidFill>
                  <a:schemeClr val="tx1"/>
                </a:solidFill>
                <a:latin typeface="+mn-lt"/>
                <a:cs typeface="Arial" pitchFamily="34" charset="0"/>
              </a:rPr>
              <a:t>Describe challenges that are often associated with data aggregation and reporting of healthcare quality measures</a:t>
            </a:r>
          </a:p>
          <a:p>
            <a:pPr marL="514350" indent="-514350">
              <a:buFont typeface="+mj-lt"/>
              <a:buAutoNum type="arabicPeriod"/>
            </a:pPr>
            <a:r>
              <a:rPr lang="en-US" dirty="0" smtClean="0">
                <a:latin typeface="+mn-lt"/>
                <a:cs typeface="Arial" pitchFamily="34" charset="0"/>
              </a:rPr>
              <a:t>Explain CDC’s role in healthcare quality measure reporting at the state and federal levels</a:t>
            </a:r>
          </a:p>
          <a:p>
            <a:pPr marL="514350" indent="-514350">
              <a:buFont typeface="+mj-lt"/>
              <a:buAutoNum type="arabicPeriod"/>
            </a:pPr>
            <a:r>
              <a:rPr lang="en-US" dirty="0" smtClean="0">
                <a:solidFill>
                  <a:schemeClr val="tx1"/>
                </a:solidFill>
                <a:latin typeface="+mn-lt"/>
                <a:cs typeface="Arial" pitchFamily="34" charset="0"/>
              </a:rPr>
              <a:t>Lis</a:t>
            </a:r>
            <a:r>
              <a:rPr lang="en-US" dirty="0" smtClean="0">
                <a:latin typeface="+mn-lt"/>
                <a:cs typeface="Arial" pitchFamily="34" charset="0"/>
              </a:rPr>
              <a:t>t a minimum of three benefits of using available data standards to leverage EHRs and EHR modules for process and outcome reporting</a:t>
            </a:r>
            <a:endParaRPr lang="en-US" dirty="0">
              <a:solidFill>
                <a:schemeClr val="tx1"/>
              </a:solidFill>
              <a:latin typeface="+mn-lt"/>
              <a:cs typeface="Arial" pitchFamily="34" charset="0"/>
            </a:endParaRPr>
          </a:p>
          <a:p>
            <a:endParaRPr lang="en-US" dirty="0"/>
          </a:p>
        </p:txBody>
      </p:sp>
    </p:spTree>
    <p:extLst>
      <p:ext uri="{BB962C8B-B14F-4D97-AF65-F5344CB8AC3E}">
        <p14:creationId xmlns:p14="http://schemas.microsoft.com/office/powerpoint/2010/main" val="2609189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436092"/>
            <a:ext cx="3835400" cy="4053607"/>
          </a:xfrm>
        </p:spPr>
        <p:txBody>
          <a:bodyPr/>
          <a:lstStyle/>
          <a:p>
            <a:pPr marL="0" indent="0">
              <a:buNone/>
            </a:pPr>
            <a:r>
              <a:rPr lang="en-US" sz="2400" b="1" dirty="0" smtClean="0">
                <a:solidFill>
                  <a:schemeClr val="tx1"/>
                </a:solidFill>
                <a:latin typeface="Arial" pitchFamily="34" charset="0"/>
                <a:cs typeface="Arial" pitchFamily="34" charset="0"/>
              </a:rPr>
              <a:t>Dan A. Pollock, M.D. </a:t>
            </a:r>
          </a:p>
          <a:p>
            <a:pPr marL="0" indent="0">
              <a:buNone/>
            </a:pPr>
            <a:r>
              <a:rPr lang="en-US" sz="2000" dirty="0" smtClean="0">
                <a:cs typeface="Arial" pitchFamily="34" charset="0"/>
              </a:rPr>
              <a:t>Surveillance Branch Chief</a:t>
            </a:r>
          </a:p>
          <a:p>
            <a:pPr marL="0" indent="0">
              <a:buNone/>
            </a:pPr>
            <a:r>
              <a:rPr lang="en-US" sz="2000" dirty="0" smtClean="0">
                <a:solidFill>
                  <a:schemeClr val="tx1"/>
                </a:solidFill>
                <a:cs typeface="Arial" pitchFamily="34" charset="0"/>
              </a:rPr>
              <a:t>Division of Healthcare Quality Promotion, </a:t>
            </a:r>
            <a:r>
              <a:rPr lang="en-US" sz="2000" dirty="0" smtClean="0">
                <a:cs typeface="Arial" pitchFamily="34" charset="0"/>
              </a:rPr>
              <a:t>CDC</a:t>
            </a:r>
          </a:p>
          <a:p>
            <a:pPr marL="0" indent="0">
              <a:buNone/>
            </a:pPr>
            <a:r>
              <a:rPr lang="en-US" sz="2000" dirty="0" smtClean="0">
                <a:solidFill>
                  <a:schemeClr val="tx1"/>
                </a:solidFill>
                <a:latin typeface="Arial" pitchFamily="34" charset="0"/>
                <a:cs typeface="Arial" pitchFamily="34" charset="0"/>
              </a:rPr>
              <a:t>dpollock@cdc.gov</a:t>
            </a:r>
          </a:p>
          <a:p>
            <a:pPr marL="0" indent="0">
              <a:buNone/>
            </a:pPr>
            <a:endParaRPr lang="en-US" sz="2000" dirty="0">
              <a:cs typeface="Arial" pitchFamily="34" charset="0"/>
            </a:endParaRPr>
          </a:p>
          <a:p>
            <a:pPr marL="0" indent="0">
              <a:buNone/>
            </a:pPr>
            <a:endParaRPr lang="en-US" sz="2000" dirty="0" smtClean="0">
              <a:solidFill>
                <a:schemeClr val="tx1"/>
              </a:solidFill>
              <a:latin typeface="Arial" pitchFamily="34" charset="0"/>
              <a:cs typeface="Arial" pitchFamily="34" charset="0"/>
            </a:endParaRPr>
          </a:p>
          <a:p>
            <a:pPr marL="0" indent="0">
              <a:buNone/>
            </a:pPr>
            <a:endParaRPr lang="en-US" sz="2000" dirty="0" smtClean="0">
              <a:solidFill>
                <a:schemeClr val="tx1"/>
              </a:solidFill>
              <a:latin typeface="Arial" pitchFamily="34" charset="0"/>
              <a:cs typeface="Arial" pitchFamily="34" charset="0"/>
            </a:endParaRPr>
          </a:p>
          <a:p>
            <a:pPr marL="0" indent="0">
              <a:buNone/>
            </a:pPr>
            <a:endParaRPr lang="en-US" sz="2000" dirty="0">
              <a:cs typeface="Arial" pitchFamily="34" charset="0"/>
            </a:endParaRPr>
          </a:p>
          <a:p>
            <a:pPr marL="0" indent="0">
              <a:buNone/>
            </a:pPr>
            <a:endParaRPr lang="en-US" sz="2000" dirty="0" smtClean="0">
              <a:solidFill>
                <a:schemeClr val="tx1"/>
              </a:solidFill>
              <a:latin typeface="Arial" pitchFamily="34" charset="0"/>
              <a:cs typeface="Arial" pitchFamily="34" charset="0"/>
            </a:endParaRPr>
          </a:p>
        </p:txBody>
      </p:sp>
      <p:sp>
        <p:nvSpPr>
          <p:cNvPr id="4" name="Content Placeholder 3"/>
          <p:cNvSpPr>
            <a:spLocks noGrp="1"/>
          </p:cNvSpPr>
          <p:nvPr>
            <p:ph sz="half" idx="2"/>
          </p:nvPr>
        </p:nvSpPr>
        <p:spPr/>
        <p:txBody>
          <a:bodyPr/>
          <a:lstStyle/>
          <a:p>
            <a:pPr marL="0" indent="0">
              <a:buNone/>
            </a:pPr>
            <a:r>
              <a:rPr lang="en-US" sz="2400" b="1" dirty="0">
                <a:cs typeface="Arial" pitchFamily="34" charset="0"/>
              </a:rPr>
              <a:t>Bob Dolin, M.D., </a:t>
            </a:r>
            <a:r>
              <a:rPr lang="en-US" sz="2400" b="1" dirty="0" smtClean="0">
                <a:cs typeface="Arial" pitchFamily="34" charset="0"/>
              </a:rPr>
              <a:t>FACP</a:t>
            </a:r>
          </a:p>
          <a:p>
            <a:pPr marL="0" indent="0">
              <a:buNone/>
            </a:pPr>
            <a:r>
              <a:rPr lang="en-US" sz="2000" dirty="0" smtClean="0">
                <a:cs typeface="Arial" pitchFamily="34" charset="0"/>
              </a:rPr>
              <a:t>President &amp; CMO</a:t>
            </a:r>
          </a:p>
          <a:p>
            <a:pPr marL="0" indent="0">
              <a:buNone/>
            </a:pPr>
            <a:r>
              <a:rPr lang="en-US" sz="2000" dirty="0" smtClean="0">
                <a:cs typeface="Arial" pitchFamily="34" charset="0"/>
              </a:rPr>
              <a:t>Lantana Consulting Group</a:t>
            </a:r>
          </a:p>
          <a:p>
            <a:pPr marL="0" indent="0">
              <a:buNone/>
            </a:pPr>
            <a:r>
              <a:rPr lang="en-US" sz="2000" dirty="0" smtClean="0">
                <a:cs typeface="Arial" pitchFamily="34" charset="0"/>
              </a:rPr>
              <a:t>bob.dolin@lantanagroup.com</a:t>
            </a:r>
          </a:p>
          <a:p>
            <a:pPr marL="0" indent="0">
              <a:buNone/>
            </a:pPr>
            <a:endParaRPr lang="en-US" sz="2400" dirty="0" smtClean="0"/>
          </a:p>
          <a:p>
            <a:pPr marL="0" indent="0">
              <a:buNone/>
            </a:pPr>
            <a:endParaRPr lang="en-US" sz="2400" dirty="0"/>
          </a:p>
        </p:txBody>
      </p:sp>
      <p:sp>
        <p:nvSpPr>
          <p:cNvPr id="2" name="Title 1"/>
          <p:cNvSpPr>
            <a:spLocks noGrp="1"/>
          </p:cNvSpPr>
          <p:nvPr>
            <p:ph type="title"/>
          </p:nvPr>
        </p:nvSpPr>
        <p:spPr/>
        <p:txBody>
          <a:bodyPr/>
          <a:lstStyle/>
          <a:p>
            <a:r>
              <a:rPr lang="en-US" dirty="0" smtClean="0"/>
              <a:t>Thank You!  	</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100" y="4140464"/>
            <a:ext cx="2603500" cy="596635"/>
          </a:xfrm>
          <a:prstGeom prst="rect">
            <a:avLst/>
          </a:prstGeom>
        </p:spPr>
      </p:pic>
      <p:sp>
        <p:nvSpPr>
          <p:cNvPr id="6" name="AutoShape 2" descr="data:image/jpeg;base64,/9j/4AAQSkZJRgABAQAAAQABAAD/2wCEAAkGBwgHBgkIBwgKCgkLDRYPDQwMDRsUFRAWIB0iIiAdHx8kKDQsJCYxJx8fLT0tMTU3Ojo6Iys/RD84QzQ5OjcBCgoKDQwNGg8PGjclHyU3Nzc3Nzc3Nzc3Nzc3Nzc3Nzc3Nzc3Nzc3Nzc3Nzc3Nzc3Nzc3Nzc3Nzc3Nzc3Nzc3N//AABEIAHUAoAMBIgACEQEDEQH/xAAcAAAABwEBAAAAAAAAAAAAAAAAAwQFBgcIAgH/xABKEAABAwIDBAUEEAUDAgcAAAABAgMEBREAEiEGMUFRBxMiYXEUMoGRFyMzNDZCUmJydIKSobHC0hUkVHOyosHRQ1MWJTVEY2Wz/8QAGQEAAgMBAAAAAAAAAAAAAAAAAQQAAgMF/8QALhEAAQQBAwMCBAYDAAAAAAAAAQACAxEEEiExIkFRExQFMkLwUmGBkbHhIzTB/9oADAMBAAIRAxEAPwCXdI23FS2WqsWLAjxHUPMdYovJUSDmI4KHLDDR+lOtTp3UvQ6elsMvOKKULv2GlLHxuaQMJunH4Q0/6n+s4h+zgHWVJw/9KmSFD0py/qx14ceJ2OHEbpCSV4lIBUs9l+vf0NN+45+7C2qdKdah+RBuFTyp6G1IXmQvQrubDtbsuXFXqvY5dTww+bQxn5O0UmHAjvSTFDcZKGmysjq0JRuHek42djQBw2VBNJXKmtK6Uq1MVLU9DpyW40Rx8lKF3uBZI87ipSR68IfZfr/9DTPuOfvw1QdldoG9n6lajy+ukrZaQjq+1kBK1HwulAxHJ9LqNNBNQgSowHxnWlJHrItirIMdzjsETJKArG9lKtIonlzsOnh12T1TCQhdlJSm6ye1wKkD0nCH2Xq/wgU0ngA25c/6sRPaIeSrhUsA/wAlHSlwf/K57Yv1FQT9nCjZymzGZy6g9T5RRAbMhKFMK9scFg2nd8og+AOJ7eAM1FqHqyE0CplW+lKs06orhNRKctbCUoeUUrt1tgVgdrcCbejCeF0qbSTpbMSNT6Yp55YQhOVwann2tBiArp9ScWpbkGapaiVKUY67qJ3k6YdIUOXSqPKqLkWQiTIzRI2ZogtpI9sc1Gmhyg/OPLBOPAG1W6nqyE8qWVHpcqjc99unxae7FSuzbi0LusD43nbibkd1sJ/Zfr39DTPuOfvxXmnqx6lKlqCUJKlKIACRckncMaDEhA+VV9eTyrQo/ShXZ8sh+JTWojKS7Je6tZ6tsfa3k2SBxJGEbnS/W+sV1UCnBu5yhSVkgcL9rfiJ1gppsVNEYUlTiVBye4k+e8Nzd+KUXI71EnlhmxRmLCd9OyJmkG1qw/Zfr39DTPuOfuw4u9KFZiUlEmXEp4lyiDFYShfuYOri+1uO5I46ndvgFJhsoYXVKkjNCZVlbZ3eVO7wgfNGhUeA03kY5EWs7QS3ZTMKVLddVdSmWVFI5AcAANAOAGAceAn5aAREsnlTD2X69/Q0z7jn78D2X69/Q0z7jn78Rhex+0jacyqHOt3NXwRDoj+dxyqoep8OPYvuOtFKxfchCT5yzbQek6YPo4tXQU9Sbup7TOk+uSUPS5kWmsU6N7u8G1kk8EIGfVZ4DhqTi2YrnXMNugWDiAq3K4xmCs1IzkJaaaEeEwkpjxkm4QOZPFR3k/7Y05TfeEb+yj8hhDMhbHRAq0zjyF1glU904/CGn/U/1nENo3Zp1ddvbLBSi/0nmhiZdOPwhp/1P9ZwV0PUhmqT6l5W11kdpDKikjRSgvMAfSgH0YcjfoxA775WDm6pyPvhLdgujUzGmaptEFttGy2Yd8qlDeFLO8D5u/nyxN9qtqKTsbHuWEqlSCVojMJCS4SdVKPAXO87+/EncWlpCnFkBKU3J5AYzLtFVn9oK7KqCyVKfcsym+5F7IT6vxwrC12XIS87BbPIgbTeVPqv0pVmM1Tlx4cJDklgvuNuJUvKkrUEWIUOCb7uOH/Y3pFjbSSv4bUoQjyVpJBT22nABc3v5vp078VLtSUitvxmzmbhpRDSbf8AaSEH8Uk49gAxNn6jM1S5KUiEyb2NvPc/AIH2sMuxYjHsNysRO8P52Xle12tqZ/8AsXf/ANTjTCB2BrwxmGjxnKrW47bjh9te6x95ZvlSO0tZPcATjT6LZBbdjD4htoatcX6ioVtLtvKo+1MahxaW3KU+hCg4p8otcm9+ydAATfCSD0s0J+YtiU1IjNZyluQU5kKF9Cbaj1YYulpSadVnZgUPKpsRMVkX1bbuour8TdKB4qxVuLwYkUsYcVSSZ7HUFpSobPbP7SRkuyIUWShxN0SGwAqx4hadfxxWW0exh2JTIrUFxyW2iyIuZGsZatC4u2hsPNNt6geGp/QpWpKJ8iirDjkRTZfb3kNKBAI7gb+vxxbsqO1KjuR5DaXGXUlC0KFwoHeMLOdJjSaCbC2DWzN1AbrKmvEknmcOuzdEfrtRTGaCg0mynlpTfKncLc1E6AevQHB1W2ckw9qpNCjpK1odIaUs2HV2zBSjwATqT3HFu9F9Jix6P5TEGZgqUlp4ixkEaKdtwBNwkcEj5xx0sjJEcdt7pSKIufRRtH2DpzSmJFWjtyVsoCI8VXaZjJBvYD4y76lR3nWwwh2v6SIWz8hVNpMZEuU12Vm+Vpk8tN57h68SHbusqoWy82a0bP5Q2yeS1GwPovf0YoClU4z+tkynixBZOaTJUMxufip+UtWth6TphHGiE1ySnYJiV/p9LOVYVD6S69KcclVBims0uPq+6G1hQ5IT2+0s8BbvNhhzqe11J2v2HrSUMhqYxEccMZ4BSk2Giknj4jdiqatUvLS2xHa8ngR7iPGCr5b71KPxlneT6NwwhQ4tsktrUgqSUqKTa6ToR4HDns2HqAorD13DblFu+5q+icaqpvvCN/ZR+QxlV33NfgcaqpvvCN/ZR+Qxh8S4b+q1xO6p7px+ENP+p/rOJP0JxAzsq/I0zSZazfuSEpA9YPrxGOnH4Q0/6n+s4lfQvIS7sgttPnMS3EK9ISr9WKSX7JqLP9gqS7ZPqjbKVd5BsUw3LEfROM+bLsodr0LrfcmVl9zT4rYKz+CcaF2ujqlbLVZhAupcR0AfZOM+UT2qmVmaLXRGTHRfm6sA/wCgOYOCf8T65QyfnCa3nlPuuPu+e6ouK8Sbn88OteHk0emUz40aP1zo5OvWWQfBPVj0YTUOGifVosd23UFeZ4ng0ntLP3QcFzpL1Wqj0gJUp6W+ShHG6j2U/iBjomtQHhKjhONL/kKO9M3PTnREY5hsEKeP+CftHGk0eYPDGa624hFVj06OoKj04JjpI3KWDdxXpWVei2NKp81Phjl530u82nMbuqM6aCf/ABigE7obdvvKxBEgqUEoSVKJACUi5J5AYnXTR8MUfU2/8lYj1L/8pgGsr98rKm6ek8F7lPeCdw+ce7D+O7TA1LSC5CniiSf4HtDRqTGWC6ia2qe4k+e6ez1YI3pQCR3qJ5DF/wCMz7HMqk7W0hpOpMtCtdTobk+oHGmMc/Pbpc3zSaxTYKprpllJg1hTMVnI/OioMl++qm0qUAgchcXVzsBuxaezkNFPoNOhtjssxm0eNkjXFOdNb6XtrkNJ1LMJCT4lSz+RGLno0hEukQZLRu27HbWk9xSDis4IgjRiNyuUR6XIwlUSIiRJTGhIk9ZJdOpCQk6JHxlEnQf7DFNVapCb1TEZryeBHuI8cG9r71KPxlnS59A0xbPTewpzZyE8Bo1MGY+KFYpbfh3AaPSBWGSetDAwMO0OmNMxm6hWFrZir1ZYRo9K+j8lHNZ9F8OucGpcC0lgUxye266txEaEyPb5Tt8iO4fKUeCRqfxxp2ngCFHCSSnqk2JFiRYYzFV6o9UEJQUIYispIYiteY0O7meajcnGnKb7wjf2kfkMcv4hqOklOYtb0qe6cfhDT/qf6zhb0RVlmmRo9Pk2QKnLfLaz8tCGgB6e16QMIunH4Q0/6n+s4h9RcLdDoKUEpWlL72YGxBLtgQfsY2jjEmM1h7/2s3uLJS4LS6gFpKSLpIsRzxnva2jubMw1UpwWL9QcdQflMoSA3/mr0g4sbZvpBhtNU+n7QvlqW7DaeMpYAbWVi4uR5ptbu1w+bXbJU7ayE2H1FuQ2LsSWrEpvw70nlhKFzsd/XwUxI0St6eVRVK/laPVZ9rLWlMJk8y5cr9SEkfbwNnbRlS6uoC1PazNXF/b16Nadxur7GJtVOjCufw+BAgPQnm2C6444txSM61kC9rHclKRv54eKR0YNIpUSNW5YKGnlSJLUY2S6rcm6yL2SkHcBqpWuHnZUQaTfP8JYQvsbcKp6NDdqFVjR21WKnAVuLOiEjVSlHkACT4Y1EjzRihtpotO2fmyxR3m3EVR0JY6s3DUcEdYAfnLGUdyDzxfCfMHhhTOfr0u7LfGGmwqa6UIAqG3gQ64WYzUBDsl63ubYUq5HedwHEkYgdXnmozS8lrqWUJDTDANw02nzU/7k8SScXhttsY/tM6nqJzUNpWUv3ZK1O5b5QTcaDMo25nuGGykdEdIjOpcqcqROt/0tG0HxtqfXjaHKiZGNR3HZUkhe5xpR7oZ2eckVRdefRaNGCm2CR57hFiR3AEjxPdi350xiDEdlSnA0wygrWtW5IGG2p1uh7MxEIlyY8RptNm2EedYcEoGuKp2n2plbauOsNKNO2fikLkOuak66FQG9RPmoHHXwwLX5Ums7BaAthZpHKj8xbu1VcqNXkr8mh9ZnefWLhlB0SgD4yyAAEjecWz0W7RQqpSF06M2pg0+zbbTi8yiz8VRPPfe2gO7S2KXqtSTLS3FiNlinR79QwSCSeK1nis8Tw3DTHFEqsyiVJmoU9zI81z81SeKSOIOH5sf1Y9PFcJZkuh9/utC7b0c17ZibAbALykBbP00m6fXa3pxm8NrLvVZFdbnydXbtZr2tbnfS2NBbIbc0zaZoNJV5NPSjM7GXyG8pPEf84J2k2Jbmuyp9Dcap9WkCypJQVXFtba9gnioC+Esec45MbwmJYxKA5qpwR41A7VQbblVTeiITduOebvylfMGnyuWGqZKkTpK5Mx1bz7mqlq393gO4aDE2HRLtIXspdp2W+rnXqt/jfEii9GdEotKlStoqglay0pPWqPVtMkjzhxJHC/qw77qFu92Uv6Lz2oKnnfc1fRONVU33hG/so/IYzHCpUie28ttTbcVm4emOnKy34nfc8EgE92NOwABCjgHMA0mx56DC3xEg6QFtiCrVOdOPwhp/1P8AWcQ6vdmJRUJ4U0Kt3qedP/GJj04fCKnfU/1nEcejCVXdm4drhcSElQ7lWUfwUcMY5qFn6rGXd7lzWIgm7ZimNjsJeZhAcggJQfVYnHcGqVGZtc5/DajJiomTlKu08UgN5jrbdogfhgumyetr1VrN+ywiTKBPyl3Sj/U4n1YS0T+Up1UqAFltsCKyfnvXSSPBAc9YxpXTR8AfuqXvspHT9tNoKlX15axIZpwdckLSEI9rjpuoi5TfzRbxOGZyp1bayqlioVGQIrq1OOpU6erYaBzKNt1kpB9Q54TN/wAhs045ueqbnVo5hlsgrP2l5R9g49/9LoHKVVB4FEZKv1qHqR34AY0G2geB/wBKJc48lJKvO8vqS5DSOqZSEtx2/wDttJFkJ9Q17ycPdPrFUp1NXVZNSmqddzMwG1yFEFW5bpF7EJ3D5xHI4ZKRAE+UUurLUVlBdkvAX6ptO8jmeAHEkY6qUxyrVFJYYKUdlmLGQL5EDRKBzPPmSTxxo5oPR2CqCeUqps6vVKYiNHqs7Oq5UpcpYQ2kaqWo30SBqTg6tbRy5HVw4FRmmFHBSlxbywuQo73F68eCeAt34JqLjdJiuUeK4lb6/f76DcKI3MpPFKTv5q7gMI6XTV1BxwlxLEVgZpElYullPhxJ3BI1J9JADWHrI2+/sKW7gL2lUxU915xxxMeKyM8qUoXDY4fSUdwG8nHdVqSJSW4kNosU5g3ZZUbqUeLizxWee4DQabxVaiiShuHBaVHprBu0ybFS1WsXHCN6yPQBoO9uxcC93IE1sEPxw4UylLmIclPupiwGSA7KcBIB+Skb1KPIemwwfGp0eJHbm1wrQ24MzENBs7IHM/IR846nhzwkqVRfqLiC6ENtNDKww0nK2ynkkfmd543xCS7ZqlVyj6hU0LjGn0xlUan3BUlWrkgjcp1XHuSNB4646gbS1ynICINWmMoTuR1pUB6DcYasOcOkKXHTNqDwgwFea84m6ne5tG9R79EjicAtYB1KAknZOTe2u18txEZmry3HHDlShtCcyj3WTfHE9SWX+v2mmPVSoo82H15Ulo8nHL6fRRrzIwkfrCY7K4tEaVDjrGVx4kGQ+OOZY3D5qbDnfDQABuGKiIcgV/KJee5tKqtU5VRQPKFJDTSSGWG05GmhySkaD8zxxp6m+8I39lH5DGVXPc1+Bxqqm+8I39lH5DCPxEABoH5pnEN2qd6cvhBT/qR/zVhmAMfbZBJOWBCSu/yeriAj/VbFgdJGw1R2pqcaTBkRm0NRy0oPFQN7k8B34QSujysu1KsTESIY8tjlhoFSuyDkBvp8lJHpwYp4xE1pPYqPicXk0q3hjybZac5oTLksxk/RbBcV+PV4OlR3TTaLSI4JkS1GUoDip0hDYPglIP28TWT0W1l2mQIKZUJIZW646rOrtKWRqBbglKRhYro8rArcyptvwknqlNwEBah1Iy5EE9n4qOXG2NfdRc398BZ+i/woFJZZq20CILTmSnQWup675LDV87nirtK8VDDXVJi6nUXH0MlKVkIZZSPMQOyhA8AAPHFix+i+tRqPJiMyYPlEpaQ65nUAGk6hI7PFWp+iMe0jovrNOddleUQVy0ItEOZWVtw/HPZ3pGo77HhgjJhb9XHChieeyg1WUKXCFFaUOtCg5UHEnznB5rd+SOPzieWO0X2fhhxWlYlN9gcYjSh53c4oHTiE67ziaUvorqsWWqVLegSVoBU02tailTnAr01A1NuO7Cd/oo2ilyVvy6jCW66sqccKlkkned2J7iHgu27/AJoelJ4UEpdOXUHF3cSxFZTnkSVjsMp/3J3BI1J9JwZVaiiQ2iHAbLFOYVdto+c4u1i45besj1DQYsKqdGVafabhQH4LFPZVmQ2XFFTirWLjhCdVH8BoMN3sRV4f+7p/31/txYZUJOpzkDDINgFAGm3HnEtMtqccWQlCEJJJPIAanD11cXZ83fQzMqw3Mmy2Yp+dwWsfJ80cbnTE7R0a1mBDDNIkw25DiLPzVqUHNd6G7DsJ5m9z3DTDSOiGujdMp9uWdX7cT3UTuXUEfReOygUmS/LfckSnlvPOHMtxarlRwZAgSqi+WYbKnFgZlG9koHNSjokd5xYMHoiqfXgz5kYsjUoZWrMs8BcpsnxsfDCmf0cbRyWPJI79MhwQbiKyteU96zlutXefRbEOXEOlpCAgfyQoKF0yj+4pZqk4aFxaT5Mye5J91Peez3HDbMmSZ0hUmY+t95W9azc25DkO4YnnsRV7+rp/31/twPYir39ZT/vr/bgjIgG+rdQxSeFXmBxHfoO/FkRuiCrqeSJdQiNs37RazKV6AQPXhy9jytwxkof8NhHd5St1Tsg+CyiyPsgeOIcyLgFQQP7hVz/AnWmOurEhumMKTcdckqdWPmtDtHxNh340rT7eRR8pJT1SbEi2lhimXuiPaF8uLdnwVuLvmWtxZJPMm2uLnhtlmMy0rVSG0pJHcMIZsrZKp1prHY5t2KUZ2yn1CLKp7bUmXDpzgX5TLiRevWhQAyptlVlB11twA44KqNaqMPZylyYDr0lx98NuvTIRSvJZXaLYy23DDtWa6uDUIlOhwXJs2ShbiWw4EJShNrkqPeQLY8k7QiIiIiTT5apshtTvkkcJcWhKbZiTcCwuOPHS+FhwOlank7pvqFXrSKPSnaX5PKmypGRzrGVIRYJWojecvmhOY3F/HBYrdckbGSauy0mNOZW+oRnYyllSEKUEoyhQOYgDUXB4DXCmbtvRoaYjji3ixLieVMvhHYKLXAJJFlHcAeNhhRL2lbjyoUcU2oOmckFhTaEZVdnMRqsagb/wvg0QPlQ2vlIa7Va1S6VTFtrZfkyH8r7qYisqUFKlA5c2lrAXJ/4x7U6zVmKTSnoAEqRJdKXiiNuGRSjZJULWKQNTr6cKv/F1PFeVRi2+JAeDGbsWzFOYaZs1rcctsGQtqIUyY3HbZlJQ8txEeQtsBt9SL5gk3v8AFO8C9tL4G4rpR2PdNMzaCtN7N0qchDCZMhJVI9oWrKLGwCbiyr2uFEcQL4lVJfclUyLIfQtDjrSVrStvIoEjUFNzbwvjik1BmrU9idHS4lp5OZIcACrX7r8sJqntBDpdRhwJIdLkogBaUXQ3chKc5v2bqIA5nFT1dIG6I23JRe1s+fTqW27Sm0rkrktNAKbzjKpQBNrjcDvvbCCrVKtU6nU4uFtDsh4pkyvJFOJjJyki7aFHiAL5rYOq22VMpVSep8xMhLzbaVghAyuFRFkpJOquNtNAeWDJW1EOHU3YTsaXZp1ppyQEJLaFOeZc5r63AvbFmhwA6UCRZ3TZIrte/gNHkswiJkuQpt5Hk5vkCHCFhClJy5sqTZR0zW34ftmZsmo0KFMnJSmQ80FLSlBTY/ROoNt44HBe09aTQKZ5ctnrh1rbWXPkAzKsCTyw2sbaxf4SqoSojzaEzPJBkWgpWqwIUlaikFOtr6ag4Gkubs1SwDuU47YSZkPZmpSKapYltslTRbRmVm7hY39WGTZ6qVVx2q2ky5sJiIlxmTLidUrr+1mQAEpzAWSd3G18LZO21LYgQJimpBbnKcS17mmxRvuVLCfAgkHhhRP2ph09bLcyPKaeeYS820UoKllS0oyCyrFV1J03a78FocG6dKhIu7TRU9oq3HoFFnNMtpelROulp8nWtSV5EnKlNwL3UdCoHSwvrYyu1+rxJVKbipDbUmIp19bsVSi2sZLAgKFj2laXO7DmraeIK+ujIjyFy0KSFWU2B2k5rgFYUQBqbA7sFI2xpaquqlWkJliV5OErSBnOvaTrqkW14i401wd/woWPxIraWt1WExDRRY/lshTRkPHqFFKm0gaDXsqUTpe9tdDbBe1O0FRhRoMmlIBZeZW6sKjqcc0CSlITcC5udCQdNBvs4Qto25VRlQRTqg25FGZ5biEBKQQSncsnUA208bYJO10ExoTzEWdIVLjGUllloKWhoWupWtuI0BJPDAA46USb7pFtBXqtDqNOYihLTD8RTrzrsVSyhYKQAQFC2hUbXvpiQS4z8yO11E5xheUHrG0+de2tj6fXhoqe29Gphb68vlp2J5W26hAyKTYkJBJFlHKbA77YkbCw60hxNwFpCgDvF8VdYA2pEUbFpDWKHTayloVGMHS0SW1hSkKRffZSSCMJ3tmaO9EjRlQ7NRklLOR1aFISd6cwIJB4gmxwMDFNThtatpBPCMkbPUmQwWHoTamTGETqxcJDQNwkAGwsRv34UGmxFPQnFNXVBv5Mcx7F05Tx10Ntb4GBgaie6lBFfwOmif5cI1pQe6/rQ4oHOUhBO/dlAFt2m7HEXZ6lRJxmR4gQ+Ssg51FKCvzilJNkk8SAL4GBg6neVNIXVKoVPpBJgNvNjLlCVSHFpA36JUogejHNQ2dpFSeefnQkPOuoSlTilHMAnUZTe6d/xbYGBga3c2ppHC9m0CmVAPGZFDpfLalkqVqW/MI10Iud1scP7PUuRUDUXoxXIK0rJLy8pUgdklF8pI4aYGBghzr5R0N8JZUafFqLKGZrXWNocQ6lOYiy0EFJ0PA47mwY04NCU0HAy4HUC5FlC9jpv3nfgYGBZClBN69maSqNDj+TuJag5hGCJDiS2CLEAhV7W0tywc7Q6a8qnrfjl1dON4q3HFKUg2te5N1buN8eYGDqd5Q0heLoNOVUlVDq3kylqStakSXEhRTYJukKyn0jAVQaWqQ1IVEBdakqktrK1XS6oaqGvHlu7se4GBqd5UoJQinRG5UuShqz0wJD6sx7YSLDjpoTuwgd2Yoz8WJGXD9qitlpkJdWkpbO9GYG5SbC4JINsDAwdRHBUoI2Zs/SZrLzMqEhbTsdMZaMxA6pNyEgA6WubEa4c2UJbQlCBZKQAPDAwMQkqUAdl//Z"/>
          <p:cNvSpPr>
            <a:spLocks noChangeAspect="1" noChangeArrowheads="1"/>
          </p:cNvSpPr>
          <p:nvPr/>
        </p:nvSpPr>
        <p:spPr bwMode="auto">
          <a:xfrm>
            <a:off x="155575" y="-533400"/>
            <a:ext cx="1524000" cy="1114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CDC 24/7: Saving Lives. Protecting People. Saving Money through Preven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4438781"/>
            <a:ext cx="1514475" cy="876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17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020976"/>
            <a:ext cx="8229600" cy="757024"/>
          </a:xfrm>
        </p:spPr>
        <p:txBody>
          <a:bodyPr>
            <a:normAutofit/>
          </a:bodyPr>
          <a:lstStyle/>
          <a:p>
            <a:r>
              <a:rPr lang="en-US" sz="4000" dirty="0" smtClean="0">
                <a:latin typeface="+mj-lt"/>
              </a:rPr>
              <a:t>Overview</a:t>
            </a:r>
            <a:endParaRPr lang="en-US" sz="4000" dirty="0">
              <a:latin typeface="+mj-lt"/>
            </a:endParaRPr>
          </a:p>
        </p:txBody>
      </p:sp>
      <p:sp>
        <p:nvSpPr>
          <p:cNvPr id="5" name="Content Placeholder 2"/>
          <p:cNvSpPr>
            <a:spLocks noGrp="1"/>
          </p:cNvSpPr>
          <p:nvPr>
            <p:ph idx="1"/>
          </p:nvPr>
        </p:nvSpPr>
        <p:spPr>
          <a:xfrm>
            <a:off x="546100" y="1752600"/>
            <a:ext cx="8229600" cy="4737100"/>
          </a:xfrm>
        </p:spPr>
        <p:txBody>
          <a:bodyPr>
            <a:normAutofit/>
          </a:bodyPr>
          <a:lstStyle/>
          <a:p>
            <a:pPr>
              <a:lnSpc>
                <a:spcPct val="120000"/>
              </a:lnSpc>
              <a:spcBef>
                <a:spcPts val="0"/>
              </a:spcBef>
            </a:pPr>
            <a:r>
              <a:rPr lang="en-US" dirty="0" smtClean="0">
                <a:latin typeface="+mn-lt"/>
              </a:rPr>
              <a:t>The Health Level Seven (HL7) Clinical Document Architecture (CDA) standard streamlines healthcare associated infection (HAI) quality measure reporting to the CDC’s National Healthcare Safety Network (NHSN) by enabling hospitals to aggregate and submit data electronically rather than manually </a:t>
            </a:r>
          </a:p>
          <a:p>
            <a:pPr>
              <a:lnSpc>
                <a:spcPct val="120000"/>
              </a:lnSpc>
              <a:spcBef>
                <a:spcPts val="0"/>
              </a:spcBef>
            </a:pPr>
            <a:r>
              <a:rPr lang="en-US" dirty="0" smtClean="0">
                <a:latin typeface="+mn-lt"/>
              </a:rPr>
              <a:t>Use of CDA is expanding rapidly as a national healthcare interoperability standard, and HAI reporting is just one example of its use</a:t>
            </a:r>
            <a:endParaRPr lang="en-US" dirty="0">
              <a:latin typeface="+mn-lt"/>
            </a:endParaRPr>
          </a:p>
        </p:txBody>
      </p:sp>
    </p:spTree>
    <p:extLst>
      <p:ext uri="{BB962C8B-B14F-4D97-AF65-F5344CB8AC3E}">
        <p14:creationId xmlns:p14="http://schemas.microsoft.com/office/powerpoint/2010/main" val="314733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882" y="1019329"/>
            <a:ext cx="8754256" cy="1409075"/>
          </a:xfrm>
        </p:spPr>
        <p:txBody>
          <a:bodyPr/>
          <a:lstStyle/>
          <a:p>
            <a:r>
              <a:rPr lang="en-US" sz="4000" dirty="0" smtClean="0">
                <a:latin typeface="+mj-lt"/>
              </a:rPr>
              <a:t>Take Home Message #1:</a:t>
            </a:r>
            <a:br>
              <a:rPr lang="en-US" sz="4000" dirty="0" smtClean="0">
                <a:latin typeface="+mj-lt"/>
              </a:rPr>
            </a:br>
            <a:r>
              <a:rPr lang="en-US" sz="4000" dirty="0" smtClean="0">
                <a:latin typeface="+mj-lt"/>
              </a:rPr>
              <a:t>CDA Streamlines Required Reporting </a:t>
            </a:r>
            <a:br>
              <a:rPr lang="en-US" sz="4000" dirty="0" smtClean="0">
                <a:latin typeface="+mj-lt"/>
              </a:rPr>
            </a:br>
            <a:endParaRPr lang="en-US" sz="4000" dirty="0">
              <a:latin typeface="+mj-lt"/>
            </a:endParaRPr>
          </a:p>
        </p:txBody>
      </p:sp>
      <p:sp>
        <p:nvSpPr>
          <p:cNvPr id="3" name="Content Placeholder 2"/>
          <p:cNvSpPr>
            <a:spLocks noGrp="1"/>
          </p:cNvSpPr>
          <p:nvPr>
            <p:ph idx="1"/>
          </p:nvPr>
        </p:nvSpPr>
        <p:spPr>
          <a:xfrm>
            <a:off x="457200" y="2362200"/>
            <a:ext cx="8229600" cy="3865563"/>
          </a:xfrm>
        </p:spPr>
        <p:txBody>
          <a:bodyPr>
            <a:normAutofit fontScale="92500"/>
          </a:bodyPr>
          <a:lstStyle/>
          <a:p>
            <a:r>
              <a:rPr lang="en-US" dirty="0" smtClean="0">
                <a:latin typeface="+mn-lt"/>
                <a:cs typeface="Arial" charset="0"/>
              </a:rPr>
              <a:t>HAI and other clinical quality measure reporting requirements are increasing in the U.S.</a:t>
            </a:r>
          </a:p>
          <a:p>
            <a:r>
              <a:rPr lang="en-US" dirty="0" smtClean="0">
                <a:latin typeface="+mn-lt"/>
                <a:cs typeface="Arial" charset="0"/>
              </a:rPr>
              <a:t>The national trend toward greater transparency and accountability in healthcare places a premium on reducing reporting burden</a:t>
            </a:r>
            <a:endParaRPr lang="en-US" dirty="0" smtClean="0">
              <a:latin typeface="+mn-lt"/>
            </a:endParaRPr>
          </a:p>
          <a:p>
            <a:r>
              <a:rPr lang="en-US" dirty="0" smtClean="0">
                <a:latin typeface="+mn-lt"/>
              </a:rPr>
              <a:t>CDC, HL7, and healthcare information technology vendors have collaboratively developed a CDA solution for submitting HAI data to NHSN that enables electronic reporting instead of manual data entry </a:t>
            </a:r>
            <a:endParaRPr lang="en-US" dirty="0">
              <a:latin typeface="+mn-lt"/>
            </a:endParaRPr>
          </a:p>
        </p:txBody>
      </p:sp>
    </p:spTree>
    <p:extLst>
      <p:ext uri="{BB962C8B-B14F-4D97-AF65-F5344CB8AC3E}">
        <p14:creationId xmlns:p14="http://schemas.microsoft.com/office/powerpoint/2010/main" val="147655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http://t0.gstatic.com/images?q=tbn:ANd9GcQUVrUqmxw9Fed6L_bioHqWpS9lITLKXGwJB4wK4EmhBVtzRys8"/>
          <p:cNvPicPr>
            <a:picLocks noChangeAspect="1" noChangeArrowheads="1"/>
          </p:cNvPicPr>
          <p:nvPr/>
        </p:nvPicPr>
        <p:blipFill>
          <a:blip r:embed="rId4" cstate="print"/>
          <a:srcRect/>
          <a:stretch>
            <a:fillRect/>
          </a:stretch>
        </p:blipFill>
        <p:spPr bwMode="auto">
          <a:xfrm>
            <a:off x="622731" y="1943699"/>
            <a:ext cx="1129474" cy="888401"/>
          </a:xfrm>
          <a:prstGeom prst="rect">
            <a:avLst/>
          </a:prstGeom>
          <a:noFill/>
          <a:ln w="38100">
            <a:solidFill>
              <a:srgbClr val="0066FF"/>
            </a:solidFill>
          </a:ln>
        </p:spPr>
      </p:pic>
      <p:sp>
        <p:nvSpPr>
          <p:cNvPr id="4" name="Title 1"/>
          <p:cNvSpPr>
            <a:spLocks noGrp="1"/>
          </p:cNvSpPr>
          <p:nvPr>
            <p:ph type="title"/>
          </p:nvPr>
        </p:nvSpPr>
        <p:spPr>
          <a:xfrm>
            <a:off x="642719" y="978296"/>
            <a:ext cx="7931655" cy="563417"/>
          </a:xfrm>
        </p:spPr>
        <p:txBody>
          <a:bodyPr>
            <a:noAutofit/>
          </a:bodyPr>
          <a:lstStyle/>
          <a:p>
            <a:r>
              <a:rPr lang="en-US" sz="4000" dirty="0" smtClean="0">
                <a:latin typeface="+mj-lt"/>
              </a:rPr>
              <a:t>HAIs: A Major Patient Safety Problem </a:t>
            </a:r>
            <a:endParaRPr lang="en-US" sz="4000" dirty="0">
              <a:latin typeface="+mj-lt"/>
            </a:endParaRPr>
          </a:p>
        </p:txBody>
      </p:sp>
      <p:graphicFrame>
        <p:nvGraphicFramePr>
          <p:cNvPr id="2050" name="Object 2"/>
          <p:cNvGraphicFramePr>
            <a:graphicFrameLocks noGrp="1" noChangeAspect="1"/>
          </p:cNvGraphicFramePr>
          <p:nvPr>
            <p:ph idx="1"/>
            <p:extLst>
              <p:ext uri="{D42A27DB-BD31-4B8C-83A1-F6EECF244321}">
                <p14:modId xmlns:p14="http://schemas.microsoft.com/office/powerpoint/2010/main" val="151120256"/>
              </p:ext>
            </p:extLst>
          </p:nvPr>
        </p:nvGraphicFramePr>
        <p:xfrm>
          <a:off x="515938" y="2578100"/>
          <a:ext cx="1090612" cy="1409700"/>
        </p:xfrm>
        <a:graphic>
          <a:graphicData uri="http://schemas.openxmlformats.org/presentationml/2006/ole">
            <mc:AlternateContent xmlns:mc="http://schemas.openxmlformats.org/markup-compatibility/2006">
              <mc:Choice xmlns:v="urn:schemas-microsoft-com:vml" Requires="v">
                <p:oleObj spid="_x0000_s1069" name="Acrobat Document" r:id="rId5" imgW="8885880" imgH="11494080" progId="AcroExch.Document.7">
                  <p:embed/>
                </p:oleObj>
              </mc:Choice>
              <mc:Fallback>
                <p:oleObj name="Acrobat Document" r:id="rId5" imgW="8885880" imgH="11494080"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l="1569" t="3641" r="6274" b="46120"/>
                      <a:stretch>
                        <a:fillRect/>
                      </a:stretch>
                    </p:blipFill>
                    <p:spPr bwMode="auto">
                      <a:xfrm>
                        <a:off x="515938" y="2578100"/>
                        <a:ext cx="1090612" cy="1409700"/>
                      </a:xfrm>
                      <a:prstGeom prst="rect">
                        <a:avLst/>
                      </a:prstGeom>
                      <a:noFill/>
                      <a:ln w="38100">
                        <a:solidFill>
                          <a:srgbClr val="0066FF"/>
                        </a:solidFill>
                        <a:miter lim="800000"/>
                        <a:headEnd/>
                        <a:tailEnd/>
                      </a:ln>
                      <a:effectLst/>
                      <a:extLst/>
                    </p:spPr>
                  </p:pic>
                </p:oleObj>
              </mc:Fallback>
            </mc:AlternateContent>
          </a:graphicData>
        </a:graphic>
      </p:graphicFrame>
      <p:sp>
        <p:nvSpPr>
          <p:cNvPr id="9" name="TextBox 8"/>
          <p:cNvSpPr txBox="1"/>
          <p:nvPr/>
        </p:nvSpPr>
        <p:spPr>
          <a:xfrm rot="10800000" flipH="1" flipV="1">
            <a:off x="1955800" y="1683321"/>
            <a:ext cx="6891937" cy="2062103"/>
          </a:xfrm>
          <a:prstGeom prst="rect">
            <a:avLst/>
          </a:prstGeom>
          <a:noFill/>
        </p:spPr>
        <p:txBody>
          <a:bodyPr wrap="square" rtlCol="0">
            <a:spAutoFit/>
          </a:bodyPr>
          <a:lstStyle/>
          <a:p>
            <a:pPr marL="225425" indent="-225425">
              <a:buFont typeface="Arial" pitchFamily="34" charset="0"/>
              <a:buChar char="•"/>
              <a:tabLst>
                <a:tab pos="225425" algn="l"/>
              </a:tabLst>
            </a:pPr>
            <a:r>
              <a:rPr lang="en-US" sz="3200" dirty="0" smtClean="0"/>
              <a:t>Occur too often - approximately 1 in 20 hospitalized patients in the U.S.</a:t>
            </a:r>
          </a:p>
          <a:p>
            <a:pPr marL="225425" indent="-225425">
              <a:buFont typeface="Arial" pitchFamily="34" charset="0"/>
              <a:buChar char="•"/>
              <a:tabLst>
                <a:tab pos="225425" algn="l"/>
              </a:tabLst>
            </a:pPr>
            <a:r>
              <a:rPr lang="en-US" sz="3200" dirty="0" smtClean="0"/>
              <a:t>HAI data reported to CDC’s NHSN are used by:</a:t>
            </a:r>
          </a:p>
        </p:txBody>
      </p:sp>
      <p:sp>
        <p:nvSpPr>
          <p:cNvPr id="7" name="TextBox 6"/>
          <p:cNvSpPr txBox="1"/>
          <p:nvPr/>
        </p:nvSpPr>
        <p:spPr>
          <a:xfrm rot="10800000" flipH="1" flipV="1">
            <a:off x="2260600" y="3699644"/>
            <a:ext cx="6464300" cy="2677656"/>
          </a:xfrm>
          <a:prstGeom prst="rect">
            <a:avLst/>
          </a:prstGeom>
          <a:noFill/>
        </p:spPr>
        <p:txBody>
          <a:bodyPr wrap="square" rtlCol="0">
            <a:spAutoFit/>
          </a:bodyPr>
          <a:lstStyle/>
          <a:p>
            <a:pPr marL="342900" indent="-342900">
              <a:buFont typeface="Calibri" pitchFamily="34" charset="0"/>
              <a:buChar char="‒"/>
              <a:tabLst>
                <a:tab pos="225425" algn="l"/>
              </a:tabLst>
            </a:pPr>
            <a:r>
              <a:rPr lang="en-US" sz="2800" dirty="0" smtClean="0"/>
              <a:t>Hospitals to monitor, report, and prevent infections</a:t>
            </a:r>
          </a:p>
          <a:p>
            <a:pPr marL="342900" indent="-342900">
              <a:buFont typeface="Calibri" pitchFamily="34" charset="0"/>
              <a:buChar char="‒"/>
              <a:tabLst>
                <a:tab pos="225425" algn="l"/>
              </a:tabLst>
            </a:pPr>
            <a:r>
              <a:rPr lang="en-US" sz="2800" dirty="0" smtClean="0"/>
              <a:t>State and federal agencies for analysis and public reporting</a:t>
            </a:r>
          </a:p>
          <a:p>
            <a:pPr marL="342900" indent="-342900">
              <a:buFont typeface="Calibri" pitchFamily="34" charset="0"/>
              <a:buChar char="‒"/>
              <a:tabLst>
                <a:tab pos="225425" algn="l"/>
              </a:tabLst>
            </a:pPr>
            <a:r>
              <a:rPr lang="en-US" sz="2800" dirty="0" smtClean="0"/>
              <a:t>CMS for its payment programs: pay-for-reporting and pay-for-performance   </a:t>
            </a:r>
          </a:p>
        </p:txBody>
      </p:sp>
    </p:spTree>
    <p:extLst>
      <p:ext uri="{BB962C8B-B14F-4D97-AF65-F5344CB8AC3E}">
        <p14:creationId xmlns:p14="http://schemas.microsoft.com/office/powerpoint/2010/main" val="558318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descr="data:image/jpg;base64,/9j/4AAQSkZJRgABAQAAAQABAAD/2wBDAAkGBwgHBgkIBwgKCgkLDRYPDQwMDRsUFRAWIB0iIiAdHx8kKDQsJCYxJx8fLT0tMTU3Ojo6Iys/RD84QzQ5Ojf/2wBDAQoKCg0MDRoPDxo3JR8lNzc3Nzc3Nzc3Nzc3Nzc3Nzc3Nzc3Nzc3Nzc3Nzc3Nzc3Nzc3Nzc3Nzc3Nzc3Nzc3Nzf/wAARCADMAIgDASIAAhEBAxEB/8QAGwAAAQUBAQAAAAAAAAAAAAAABAABAgMFBgf/xABKEAABAwIDAgcMCAIIBwAAAAABAAIDBBEFEiExQQYTIlFhkrMUFyMyVHF0gZGx0dIVMzVCUlNyoQclQ0RkgpOyweEkJmJlc4Pw/8QAGQEAAwEBAQAAAAAAAAAAAAAAAAECAwQF/8QAIREBAQEBAAICAwADAAAAAAAAAAECEQMxEiETQVEiMmH/2gAMAwEAAhEDEQA/APO5JJOOk8JJ4zv6R34j0qOeT8yT1SO+Kslj8LJr953vKjxfSn0I8ZJ+OT/EKbPJ+Y/rH4omnozM4DPlFrkkK9uF3ZmE4ta/i/7qbuRUzQHGSfmP65+KbPJ+N/Xd8Vo/RbctzOfFzaR/7posLLw68pa5pAsWo+cHxrOzv/Mk/wAR3xSEkg/pXj++fitF+FFsWfjtgv4mnqKkMIJ2TDd93nR84XxrN4yT8x/Xd8Us8n439d3xR/0WeMDeO2i+rbWUvol1iRLewB8Xb+6fzg4z87/zJPVI74pZ5Pxv65+K0nYOQ6wmv/cQdVT9zyiPPmBFwQETUo4pzv8AzJOufilnk/Mk65+KWXpThtza6ZGzyfjf13fFOXv/ADH9d3xUizpTcX0oAnB3vOL4eDI+3dkH3z+Y3pSUsIZ/N8P1/rkHaNSQFMn1sn63e8pgNU7x4WT9Tv8AMVJjVNqpCk5LNNPMoB7vxO9qsmHIVKUPX1Uw534nadKTnvJN3uN+lMlqnyF2ma52gzGw6VIOcdS4386gVIFHIVTzP/EfalnePvO9qiknyJOXvtbO7rFVPJJ1N1YVAtJNwLhH1Fe4inbtSynmKkGkbQjo5SKScpkyF4R9r4f6ZB2jUksI+18P9Mg7RqSAqIvLJ+p3vKkNEnDlv/UfeU4WdbSITeKqSrpvq1SU8+ka9ldNdMDuTuFt6ojKQUCnBQVTTlRSuhPEnbEXSMHc+a2uchB3uEfSG1G42vy9PYFG/TTx+yc0X2KmpAAbptKuBJeARoq63QgdOime2uvQRMnI1TLZzi8I+16D0uDtGpJ8I+18P9Lh7RqSQReDxj9PvH3lKx5it2pqKYSSNYwDlHX1oZ08J5j6lnPtpdyMebxAqEdiDmlpc0WFwgW8q/Qrk5EfLqJ2pJHana0uNhtKoGCduy50CT43xmzhYoqPinxZSNUugODdJScwt8yigj70bTE9zHmzn22QS08ObemNx98+5Rv0vx/ej07LyhxGgQ9cLSNBOwo8ANPMs2udmm9ajPt0bzzIdyindtTLdyDMI+18O9Lh7RqSbCPtfD/TIe0akkBEh8I/9TvemAzbNUVLVRB7y27uU7d0qttU22jNfOpuSmgddG8Q3LTluNyAYtDEJONj1aByhrtWdfUKocObKUbsjs7dSNytjDSNlyj6AQgOa+MXJ2pa1xQYuEzELZ0LtBpzrXfAyN2ZjW5TzDYrTTQSN5bWE22BZ/PhzPyrLaWyR8rxv2VDhlJC12U0DXZTE23PdXSUdO5l+KbeyX5Yv8Oowlu4NDnpjoDck6qllLDbWNpWjQFkIysa0N5glvfYrHjub2g6i0RdfaNyx5nZ5brVxblTF7TyXc3Ost8YHKBvqqxP2nfkuvpWWpsquaLsKidq16xEYQ3+bUHpcHaNSVuFNIxWgNv63D2jUkBZLSHO8mUDlHd0qoRtDrca31BBzvmklkJkPju2npKupaKV4zyPyjoGpT4mZ4eqjdxRNiRmFjZAEWWpXRiOmy572I0DQs90RDCTdBxOn1CJga577N8ZB07tQAi4JHRSNeL3vsUaVK02DlBjxyth6U7YuLlcbaOboU73MlYHtNnDYd6vjeZGZX2zADQblhrrbxh3tuLjaNFY0+Ds5VtGVxG4FSc7WyzdNM5pABGwqURAOu9O0hwte/QnERJuP2VJp56TNDdpDrarIq4eLjBAIu4Loor5MupWXjbMmlrb9irGr3jG4nGUzxEwF3p2eL607Byl0X2wGYXlGKUId5XD2jUlDDj/ADjDx/a4e0akmQMND6ksO9595WxNLFTQtOYZrbFlyx+Hc4uIGc22jeq52lzr7Wp3qexKWd07+Vo3f0ItuXiQH63F9izy17WhptyiN6KNzYWIslemEDuLmOg0KKkcCA9qFqWlrlOO5iOuoTv2X/WhQzgOGa9gj22kc+SOw5I2LBZIGNNtq1MFmIEgfqSBZY+TP028V+xVK3MA5229tU1SwsLnN2WRtNG0RnmOwqFTEHNyE7ehYddVrLikOfo3rUp7Zc19uqznRtD8uQAjRG0QLQRuV69Mc6trTiF2XKyMebnbfeCtiI2YszEeVnvub/qpx/srV5lzzDduvOnvZJmpI6U7wLLq/bmizDDfGcP9Lh7RqShhZ/nGH+mQ9o1JMmrO0Oe8O1GY+9UcUwEZWjToRDop88hdBI2zjttz+dVGGR4I4qSx6FU3lnrx+T+MuWMR1gB1F8yvdI22iVXSVPdLZOKeGAgXPmTGBwGof6wl2fpVzqT0oqHZ2bNQhA8jYtAwkggNKENJOD9WbecI7Dzm8+4qjJL/AFrWwlwEzha/JAF95WeKWdpuYifWFo4VHLHMTIxwbYDWyz39xt45euqoQx0QsAbC1vUiTA2RpygOHNvCwBUTwPDoWON9XefmW5TztmaCOc3C5NTjon8Adxh9TLYNsH6jLsFviiI6dkdgWC6OjNiQ7U3JuNqi3UHMBdRrV618eJICfI1rsrQ0G+t0FXZDGSB4zb6I6sa6JznBoyOGnQsqsqI8hD3DLYgaLTx1l5M3jD0vcbFW8kqQ2c6chdkcdTwttsWoPS4O0akp4cLYrh/pkHaNSTJ0tVseAfvH3qhsaJqRd7rfjPvKZrdF571prkA1wtBppygsyRrjtJW5U075xHDGAZJJGsaC62pNhqdAiH8DsbimijkpI80ty0NmYbAC9yb6C29bYl4596/yc1HC613GwUJHXNsxstnGcPnwp5pqqPJPlzWuCLHYQRtG3eqqzg1itJQtxCphjZSljZAROwuyu8U5b3/ZXEb8k9M4XY3UkjmuiKZ4vzojFMFxHCGU89dCRT1DA+KRpzNcCL2vz2OxNimCYjgxp5quHLDUMD4pWm7XAi+3cbbk7llPInmLrWVsMrojdp9ilQ4fW1VLFURQ52Sz9zx5SOVJa9reYqU1NJS1UlPMPCMfkdlcHDNzXCy1OOjOpR9NWB183MrWTtdsUW4LWsmqI3xAOgljhk5Qs17/ABQpxYLXiQNYxrnmqdShocNZALn1Wvqsrits6zJ7B4nUXYWg+Zc9WG7Mu4BdhifBfFo6eapeyGRkbDIOLmaS5o2kAbQN6wqXg3itbh0tfDA0w5XuDTIA54b4xa3abdC18eLPafL5c/HkrnmjkjzKV0bFg9fLZscBOWk7r2geCAuXdKBtYrpeeuw83xjDwfK4e0akoYaf51h/pcPaNSVJdPO8BziNeWferGjQIH6Zw0OdeoaSHm12O5/Ml9NYdvqQP7rvguP4X+PQ/Jn+iK8HiRbnXUyNAllda3/KzRf2Li5sYw9zAG1IOv4XfBdGzhRgUlYyOTEAyCbB20TphG48U+2txa52blr482Rz+XUtZ3C7X6HA2fRcHvcheHzLVtDl2/RtMLf+tXY5wiwp2IULqGojqYqKmihEkkByylt7nKRs1tqj+EnCfCK+hpaulmwZ9RHHCHUstA8yAt2tzHk5ejmWkl6ztnI0sbdJLhWL08930seF0MsebYyawAtzEi6WPyPfhWMQVDi6liw2hlivsZNoBbpIv7FVifDjBqumqKd5w6SKKkhkgaad1nVAADmkbwBca+1VcIeF+CYrhtbROlo+LbSwvpuLhe1xqBYEbNgFwLjYmiCOAszIsJwh0hDQcYkY0nc4wgNPtIXLyNlgq3QTNImZLleN+YGx/dWUmM4YeDtFQuxCOnnbihleSHXjjyNGfQc4TYpwloH8LavEqcU81O+ocWsniLmObsuRprpdTrPWuNSO7nP8xxwHfitGP3CKw37TYf8Avk/ZuXO4nw4weeTE+LlpQ0V1NLC+GJzX1LWm7iTvta27arYuFXB2mxWkczF2yxPxGWsleYntETXsIDTcam53JXImoIozeiw0jdhWIW9pVHB+3F8F7+SV/uddZ9FwmwWKiw9jsQiD4sPrInAtcbPeTlGzeicO4bYMIsJbMcNgIp6lszo4HA07jfKG66Zt+31KpKjVHYc6hk4I0zHAtr4uDcr2O/MjdmDh6i0H1leVu2ldhScIMKZRUrHVzA5nBuSjcMp0mJNmbNv7LiXVERJyvBBVIE4WL4zQH+1w9o1JRwmVhxags4X7sh7RqSousuT62T9bveVFTltxkn63e8qtMjlactJQCVwjrg6MZNcwJ1tfdrbXzaLLKWiDaDaWj4kufVWPIIs8bxrpa+3To2p+5qI5SKsucBqwuDdbOPjWsAdBfdfzFZyayAMZT0zp6lprGtYxruKcbnjTuGzYeeyVJBSSMidU1Ri8IRILgkMAvcC1ydo85HSg9+pTIA/uekET/wDirysivyXgNc/ORYXGywvz6pzT0P0lJC2sIpGnkTEBxIuPNuv7Fn3sEhqgNA0tJlJFUAeIzi7gby68nQaDQ7ehTbTUPHCM1bmjORxjXBwtduU2A5i7fu86zfb7U+u8oHRVPFTuieZZ8hEjWgAgckmxNujbzWBVj4KNsbnNne760BudoPJBLNLHQ2/fTZdAn/6yfXToQGnJR0De6CyutxY8FezjJyL7tlzYe3as22v+qYC2wn2p0AXg/wBsYd6ZB2jUk+D2GMYf6ZB2jUkAHL9bJ/5He8qClJ9bJ+t3vKiTZBHTJXVrHwDPmhcQ5tmgOtlPP0oCtNdWiSEGEmEnKbyDNo/X9tNFBjmDJmjvZwLjfxhpp+xQaG9LerA+Pi3gsOcuuwg6NHNZLjIiX3jIBZZoBOjrDlfsfagK0gpwPjbK107HPaNoB2+5NmZxVhHZ5ffNmOy2z/dBGTqcToRHIJI3OkI8G4OsGnpG9SY+APhL4nFgb4QB1sx119yDVA3SKk10d23YTy7usdrdNEnFhDw1pFzyb7ANdEEildXPkpzK9zYXNYWkNaX3LXc994VKAMwf7Zw70yDtGpJsH+2cO9Mg7RqSDCyfXSfqd/mKiV6O/wDh/hhkee7a/Vx+9Hzn/oTd77DPLa/rRfIkHnCdei977DPLa/rR/InP8PsM8tr+tH8iBx5ztTHRej977DPLcQ60fyJd77DPLa/rR/ImOPN0l6P3vsM8tr+tH8iXe9wzy2v60fyIHHnCdejd73DPLa/rR/In732GeW1/Wj+RIcecJ9y9G732GeW1/Wj+RIfw+wzy2v60fyJ9HHnICS9H732GeW1/Wj+RLvfYZ5bX9aP5EdHHm9lIBejD+H2GeW1/Wj+RP3vsM8tr+tH8iQ44TB/tnDvTIO0akvQqDgHhsFdSTNrK4uZURuALo7XDwfwJID//2Q=="/>
          <p:cNvSpPr>
            <a:spLocks noChangeAspect="1" noChangeArrowheads="1"/>
          </p:cNvSpPr>
          <p:nvPr/>
        </p:nvSpPr>
        <p:spPr bwMode="auto">
          <a:xfrm>
            <a:off x="155575" y="-601663"/>
            <a:ext cx="847725" cy="1266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5956" name="AutoShape 4" descr="data:image/jpg;base64,/9j/4AAQSkZJRgABAQAAAQABAAD/2wBDAAkGBwgHBgkIBwgKCgkLDRYPDQwMDRsUFRAWIB0iIiAdHx8kKDQsJCYxJx8fLT0tMTU3Ojo6Iys/RD84QzQ5Ojf/2wBDAQoKCg0MDRoPDxo3JR8lNzc3Nzc3Nzc3Nzc3Nzc3Nzc3Nzc3Nzc3Nzc3Nzc3Nzc3Nzc3Nzc3Nzc3Nzc3Nzc3Nzf/wAARCADMAIgDASIAAhEBAxEB/8QAGwAAAQUBAQAAAAAAAAAAAAAABAABAgMFBgf/xABKEAABAwIDAgcMCAIIBwAAAAABAAIDBBEFEiExQQYTIlFhkrMUFyMyVHF0gZGx0dIVMzVCUlNyoQclQ0RkgpOyweEkJmJlc4Pw/8QAGQEAAwEBAQAAAAAAAAAAAAAAAAECAwQF/8QAIREBAQEBAAICAwADAAAAAAAAAAECEQMxEiETQVEiMmH/2gAMAwEAAhEDEQA/APO5JJOOk8JJ4zv6R34j0qOeT8yT1SO+Kslj8LJr953vKjxfSn0I8ZJ+OT/EKbPJ+Y/rH4omnozM4DPlFrkkK9uF3ZmE4ta/i/7qbuRUzQHGSfmP65+KbPJ+N/Xd8Vo/RbctzOfFzaR/7posLLw68pa5pAsWo+cHxrOzv/Mk/wAR3xSEkg/pXj++fitF+FFsWfjtgv4mnqKkMIJ2TDd93nR84XxrN4yT8x/Xd8Us8n439d3xR/0WeMDeO2i+rbWUvol1iRLewB8Xb+6fzg4z87/zJPVI74pZ5Pxv65+K0nYOQ6wmv/cQdVT9zyiPPmBFwQETUo4pzv8AzJOufilnk/Mk65+KWXpThtza6ZGzyfjf13fFOXv/ADH9d3xUizpTcX0oAnB3vOL4eDI+3dkH3z+Y3pSUsIZ/N8P1/rkHaNSQFMn1sn63e8pgNU7x4WT9Tv8AMVJjVNqpCk5LNNPMoB7vxO9qsmHIVKUPX1Uw534nadKTnvJN3uN+lMlqnyF2ma52gzGw6VIOcdS4386gVIFHIVTzP/EfalnePvO9qiknyJOXvtbO7rFVPJJ1N1YVAtJNwLhH1Fe4inbtSynmKkGkbQjo5SKScpkyF4R9r4f6ZB2jUksI+18P9Mg7RqSAqIvLJ+p3vKkNEnDlv/UfeU4WdbSITeKqSrpvq1SU8+ka9ldNdMDuTuFt6ojKQUCnBQVTTlRSuhPEnbEXSMHc+a2uchB3uEfSG1G42vy9PYFG/TTx+yc0X2KmpAAbptKuBJeARoq63QgdOime2uvQRMnI1TLZzi8I+16D0uDtGpJ8I+18P9Lh7RqSQReDxj9PvH3lKx5it2pqKYSSNYwDlHX1oZ08J5j6lnPtpdyMebxAqEdiDmlpc0WFwgW8q/Qrk5EfLqJ2pJHana0uNhtKoGCduy50CT43xmzhYoqPinxZSNUugODdJScwt8yigj70bTE9zHmzn22QS08ObemNx98+5Rv0vx/ej07LyhxGgQ9cLSNBOwo8ANPMs2udmm9ajPt0bzzIdyindtTLdyDMI+18O9Lh7RqSbCPtfD/TIe0akkBEh8I/9TvemAzbNUVLVRB7y27uU7d0qttU22jNfOpuSmgddG8Q3LTluNyAYtDEJONj1aByhrtWdfUKocObKUbsjs7dSNytjDSNlyj6AQgOa+MXJ2pa1xQYuEzELZ0LtBpzrXfAyN2ZjW5TzDYrTTQSN5bWE22BZ/PhzPyrLaWyR8rxv2VDhlJC12U0DXZTE23PdXSUdO5l+KbeyX5Yv8Oowlu4NDnpjoDck6qllLDbWNpWjQFkIysa0N5glvfYrHjub2g6i0RdfaNyx5nZ5brVxblTF7TyXc3Ost8YHKBvqqxP2nfkuvpWWpsquaLsKidq16xEYQ3+bUHpcHaNSVuFNIxWgNv63D2jUkBZLSHO8mUDlHd0qoRtDrca31BBzvmklkJkPju2npKupaKV4zyPyjoGpT4mZ4eqjdxRNiRmFjZAEWWpXRiOmy572I0DQs90RDCTdBxOn1CJga577N8ZB07tQAi4JHRSNeL3vsUaVK02DlBjxyth6U7YuLlcbaOboU73MlYHtNnDYd6vjeZGZX2zADQblhrrbxh3tuLjaNFY0+Ds5VtGVxG4FSc7WyzdNM5pABGwqURAOu9O0hwte/QnERJuP2VJp56TNDdpDrarIq4eLjBAIu4Loor5MupWXjbMmlrb9irGr3jG4nGUzxEwF3p2eL607Byl0X2wGYXlGKUId5XD2jUlDDj/ADjDx/a4e0akmQMND6ksO9595WxNLFTQtOYZrbFlyx+Hc4uIGc22jeq52lzr7Wp3qexKWd07+Vo3f0ItuXiQH63F9izy17WhptyiN6KNzYWIslemEDuLmOg0KKkcCA9qFqWlrlOO5iOuoTv2X/WhQzgOGa9gj22kc+SOw5I2LBZIGNNtq1MFmIEgfqSBZY+TP028V+xVK3MA5229tU1SwsLnN2WRtNG0RnmOwqFTEHNyE7ehYddVrLikOfo3rUp7Zc19uqznRtD8uQAjRG0QLQRuV69Mc6trTiF2XKyMebnbfeCtiI2YszEeVnvub/qpx/srV5lzzDduvOnvZJmpI6U7wLLq/bmizDDfGcP9Lh7RqShhZ/nGH+mQ9o1JMmrO0Oe8O1GY+9UcUwEZWjToRDop88hdBI2zjttz+dVGGR4I4qSx6FU3lnrx+T+MuWMR1gB1F8yvdI22iVXSVPdLZOKeGAgXPmTGBwGof6wl2fpVzqT0oqHZ2bNQhA8jYtAwkggNKENJOD9WbecI7Dzm8+4qjJL/AFrWwlwEzha/JAF95WeKWdpuYifWFo4VHLHMTIxwbYDWyz39xt45euqoQx0QsAbC1vUiTA2RpygOHNvCwBUTwPDoWON9XefmW5TztmaCOc3C5NTjon8Adxh9TLYNsH6jLsFviiI6dkdgWC6OjNiQ7U3JuNqi3UHMBdRrV618eJICfI1rsrQ0G+t0FXZDGSB4zb6I6sa6JznBoyOGnQsqsqI8hD3DLYgaLTx1l5M3jD0vcbFW8kqQ2c6chdkcdTwttsWoPS4O0akp4cLYrh/pkHaNSTJ0tVseAfvH3qhsaJqRd7rfjPvKZrdF571prkA1wtBppygsyRrjtJW5U075xHDGAZJJGsaC62pNhqdAiH8DsbimijkpI80ty0NmYbAC9yb6C29bYl4596/yc1HC613GwUJHXNsxstnGcPnwp5pqqPJPlzWuCLHYQRtG3eqqzg1itJQtxCphjZSljZAROwuyu8U5b3/ZXEb8k9M4XY3UkjmuiKZ4vzojFMFxHCGU89dCRT1DA+KRpzNcCL2vz2OxNimCYjgxp5quHLDUMD4pWm7XAi+3cbbk7llPInmLrWVsMrojdp9ilQ4fW1VLFURQ52Sz9zx5SOVJa9reYqU1NJS1UlPMPCMfkdlcHDNzXCy1OOjOpR9NWB183MrWTtdsUW4LWsmqI3xAOgljhk5Qs17/ABQpxYLXiQNYxrnmqdShocNZALn1Wvqsrits6zJ7B4nUXYWg+Zc9WG7Mu4BdhifBfFo6eapeyGRkbDIOLmaS5o2kAbQN6wqXg3itbh0tfDA0w5XuDTIA54b4xa3abdC18eLPafL5c/HkrnmjkjzKV0bFg9fLZscBOWk7r2geCAuXdKBtYrpeeuw83xjDwfK4e0akoYaf51h/pcPaNSVJdPO8BziNeWferGjQIH6Zw0OdeoaSHm12O5/Ml9NYdvqQP7rvguP4X+PQ/Jn+iK8HiRbnXUyNAllda3/KzRf2Li5sYw9zAG1IOv4XfBdGzhRgUlYyOTEAyCbB20TphG48U+2txa52blr482Rz+XUtZ3C7X6HA2fRcHvcheHzLVtDl2/RtMLf+tXY5wiwp2IULqGojqYqKmihEkkByylt7nKRs1tqj+EnCfCK+hpaulmwZ9RHHCHUstA8yAt2tzHk5ejmWkl6ztnI0sbdJLhWL08930seF0MsebYyawAtzEi6WPyPfhWMQVDi6liw2hlivsZNoBbpIv7FVifDjBqumqKd5w6SKKkhkgaad1nVAADmkbwBca+1VcIeF+CYrhtbROlo+LbSwvpuLhe1xqBYEbNgFwLjYmiCOAszIsJwh0hDQcYkY0nc4wgNPtIXLyNlgq3QTNImZLleN+YGx/dWUmM4YeDtFQuxCOnnbihleSHXjjyNGfQc4TYpwloH8LavEqcU81O+ocWsniLmObsuRprpdTrPWuNSO7nP8xxwHfitGP3CKw37TYf8Avk/ZuXO4nw4weeTE+LlpQ0V1NLC+GJzX1LWm7iTvta27arYuFXB2mxWkczF2yxPxGWsleYntETXsIDTcam53JXImoIozeiw0jdhWIW9pVHB+3F8F7+SV/uddZ9FwmwWKiw9jsQiD4sPrInAtcbPeTlGzeicO4bYMIsJbMcNgIp6lszo4HA07jfKG66Zt+31KpKjVHYc6hk4I0zHAtr4uDcr2O/MjdmDh6i0H1leVu2ldhScIMKZRUrHVzA5nBuSjcMp0mJNmbNv7LiXVERJyvBBVIE4WL4zQH+1w9o1JRwmVhxags4X7sh7RqSousuT62T9bveVFTltxkn63e8qtMjlactJQCVwjrg6MZNcwJ1tfdrbXzaLLKWiDaDaWj4kufVWPIIs8bxrpa+3To2p+5qI5SKsucBqwuDdbOPjWsAdBfdfzFZyayAMZT0zp6lprGtYxruKcbnjTuGzYeeyVJBSSMidU1Ri8IRILgkMAvcC1ydo85HSg9+pTIA/uekET/wDirysivyXgNc/ORYXGywvz6pzT0P0lJC2sIpGnkTEBxIuPNuv7Fn3sEhqgNA0tJlJFUAeIzi7gby68nQaDQ7ehTbTUPHCM1bmjORxjXBwtduU2A5i7fu86zfb7U+u8oHRVPFTuieZZ8hEjWgAgckmxNujbzWBVj4KNsbnNne760BudoPJBLNLHQ2/fTZdAn/6yfXToQGnJR0De6CyutxY8FezjJyL7tlzYe3as22v+qYC2wn2p0AXg/wBsYd6ZB2jUk+D2GMYf6ZB2jUkAHL9bJ/5He8qClJ9bJ+t3vKiTZBHTJXVrHwDPmhcQ5tmgOtlPP0oCtNdWiSEGEmEnKbyDNo/X9tNFBjmDJmjvZwLjfxhpp+xQaG9LerA+Pi3gsOcuuwg6NHNZLjIiX3jIBZZoBOjrDlfsfagK0gpwPjbK107HPaNoB2+5NmZxVhHZ5ffNmOy2z/dBGTqcToRHIJI3OkI8G4OsGnpG9SY+APhL4nFgb4QB1sx119yDVA3SKk10d23YTy7usdrdNEnFhDw1pFzyb7ANdEEildXPkpzK9zYXNYWkNaX3LXc994VKAMwf7Zw70yDtGpJsH+2cO9Mg7RqSDCyfXSfqd/mKiV6O/wDh/hhkee7a/Vx+9Hzn/oTd77DPLa/rRfIkHnCdei977DPLa/rR/InP8PsM8tr+tH8iBx5ztTHRej977DPLcQ60fyJd77DPLa/rR/ImOPN0l6P3vsM8tr+tH8iXe9wzy2v60fyIHHnCdejd73DPLa/rR/In732GeW1/Wj+RIcecJ9y9G732GeW1/Wj+RIfw+wzy2v60fyJ9HHnICS9H732GeW1/Wj+RLvfYZ5bX9aP5EdHHm9lIBejD+H2GeW1/Wj+RP3vsM8tr+tH8iQ44TB/tnDvTIO0akvQqDgHhsFdSTNrK4uZURuALo7XDwfwJID//2Q=="/>
          <p:cNvSpPr>
            <a:spLocks noChangeAspect="1" noChangeArrowheads="1"/>
          </p:cNvSpPr>
          <p:nvPr/>
        </p:nvSpPr>
        <p:spPr bwMode="auto">
          <a:xfrm>
            <a:off x="155575" y="-601663"/>
            <a:ext cx="847725" cy="12668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 name="Content Placeholder 2"/>
          <p:cNvSpPr txBox="1">
            <a:spLocks/>
          </p:cNvSpPr>
          <p:nvPr/>
        </p:nvSpPr>
        <p:spPr>
          <a:xfrm>
            <a:off x="4876800" y="5029200"/>
            <a:ext cx="3581400" cy="457200"/>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bg2"/>
              </a:buClr>
              <a:buSzPct val="115000"/>
              <a:tabLst/>
              <a:defRPr/>
            </a:pPr>
            <a:endParaRPr kumimoji="0" lang="en-US" sz="2400" b="1" i="0" u="none" strike="noStrike" kern="1200" cap="none" spc="0" normalizeH="0" baseline="0" noProof="0" dirty="0">
              <a:ln>
                <a:noFill/>
              </a:ln>
              <a:solidFill>
                <a:schemeClr val="bg2"/>
              </a:solidFill>
              <a:effectLst/>
              <a:uLnTx/>
              <a:uFillTx/>
              <a:latin typeface="+mn-lt"/>
              <a:ea typeface="+mn-ea"/>
              <a:cs typeface="+mn-cs"/>
            </a:endParaRPr>
          </a:p>
        </p:txBody>
      </p:sp>
      <p:sp>
        <p:nvSpPr>
          <p:cNvPr id="10" name="Content Placeholder 2"/>
          <p:cNvSpPr txBox="1">
            <a:spLocks/>
          </p:cNvSpPr>
          <p:nvPr/>
        </p:nvSpPr>
        <p:spPr>
          <a:xfrm>
            <a:off x="381438" y="2473126"/>
            <a:ext cx="8523445" cy="3957402"/>
          </a:xfrm>
          <a:prstGeom prst="rect">
            <a:avLst/>
          </a:prstGeom>
        </p:spPr>
        <p:txBody>
          <a:bodyPr/>
          <a:lstStyle/>
          <a:p>
            <a:pPr marL="334963" marR="0" lvl="0" indent="-274638" defTabSz="914400" rtl="0" eaLnBrk="1" fontAlgn="auto" latinLnBrk="0" hangingPunct="1">
              <a:lnSpc>
                <a:spcPct val="100000"/>
              </a:lnSpc>
              <a:spcBef>
                <a:spcPts val="0"/>
              </a:spcBef>
              <a:spcAft>
                <a:spcPts val="0"/>
              </a:spcAft>
              <a:buClr>
                <a:schemeClr val="tx1"/>
              </a:buClr>
              <a:buSzPct val="115000"/>
              <a:buFont typeface="Arial" pitchFamily="34" charset="0"/>
              <a:buChar char="•"/>
              <a:defRPr/>
            </a:pPr>
            <a:r>
              <a:rPr kumimoji="0" lang="en-US" sz="2800" b="0" i="0" u="none" strike="noStrike" kern="1200" cap="none" spc="0" normalizeH="0" noProof="0" dirty="0" smtClean="0">
                <a:ln>
                  <a:noFill/>
                </a:ln>
                <a:effectLst/>
                <a:uLnTx/>
                <a:uFillTx/>
              </a:rPr>
              <a:t>NHSN was launched by CDC in 2005 </a:t>
            </a:r>
            <a:r>
              <a:rPr kumimoji="0" lang="en-US" sz="2800" b="0" i="0" u="none" strike="noStrike" kern="1200" cap="none" spc="0" normalizeH="0" baseline="0" noProof="0" dirty="0" smtClean="0">
                <a:ln>
                  <a:noFill/>
                </a:ln>
                <a:effectLst/>
                <a:uLnTx/>
                <a:uFillTx/>
              </a:rPr>
              <a:t>and since then it has been adopted for use by 30 states with HAI reporting mandates and by CMS</a:t>
            </a:r>
          </a:p>
          <a:p>
            <a:pPr marL="334963" indent="-274638">
              <a:buClr>
                <a:schemeClr val="tx1"/>
              </a:buClr>
              <a:buSzPct val="115000"/>
              <a:buFont typeface="Arial" pitchFamily="34" charset="0"/>
              <a:buChar char="•"/>
              <a:defRPr/>
            </a:pPr>
            <a:r>
              <a:rPr lang="en-US" sz="2800" dirty="0" smtClean="0"/>
              <a:t>State and federal reporting requirements account for growth from </a:t>
            </a:r>
            <a:r>
              <a:rPr lang="en-US" sz="2800" baseline="-25000" dirty="0" smtClean="0">
                <a:latin typeface="Arial" pitchFamily="34" charset="0"/>
              </a:rPr>
              <a:t>˜ </a:t>
            </a:r>
            <a:r>
              <a:rPr lang="en-US" sz="2800" dirty="0" smtClean="0"/>
              <a:t>300 hospitals initially to over 5000 hospitals in 2012</a:t>
            </a:r>
          </a:p>
          <a:p>
            <a:pPr marL="334963" indent="-274638">
              <a:buClr>
                <a:schemeClr val="tx1"/>
              </a:buClr>
              <a:buSzPct val="115000"/>
              <a:buFont typeface="Arial" pitchFamily="34" charset="0"/>
              <a:buChar char="•"/>
              <a:defRPr/>
            </a:pPr>
            <a:r>
              <a:rPr lang="en-US" sz="2800" dirty="0" smtClean="0"/>
              <a:t>Technical design enables manual data entry via a web interface  or electronic reporting via CDA</a:t>
            </a:r>
            <a:endParaRPr kumimoji="0" lang="en-US" sz="2000" b="1" i="0" u="none" strike="noStrike" kern="1200" cap="none" spc="0" normalizeH="0" baseline="0" noProof="0" dirty="0">
              <a:ln>
                <a:noFill/>
              </a:ln>
              <a:effectLst/>
              <a:uLnTx/>
              <a:uFillTx/>
              <a:latin typeface="+mn-lt"/>
              <a:ea typeface="+mn-ea"/>
              <a:cs typeface="+mn-cs"/>
            </a:endParaRPr>
          </a:p>
        </p:txBody>
      </p:sp>
      <p:pic>
        <p:nvPicPr>
          <p:cNvPr id="11" name="Picture 3" descr="NHSN Logo TEST"/>
          <p:cNvPicPr>
            <a:picLocks noChangeAspect="1" noChangeArrowheads="1"/>
          </p:cNvPicPr>
          <p:nvPr/>
        </p:nvPicPr>
        <p:blipFill>
          <a:blip r:embed="rId3" cstate="print"/>
          <a:srcRect/>
          <a:stretch>
            <a:fillRect/>
          </a:stretch>
        </p:blipFill>
        <p:spPr bwMode="auto">
          <a:xfrm>
            <a:off x="381438" y="1142180"/>
            <a:ext cx="2602797" cy="1114323"/>
          </a:xfrm>
          <a:prstGeom prst="rect">
            <a:avLst/>
          </a:prstGeom>
          <a:noFill/>
          <a:ln w="38100">
            <a:solidFill>
              <a:srgbClr val="0066FF"/>
            </a:solidFill>
          </a:ln>
        </p:spPr>
      </p:pic>
      <p:sp>
        <p:nvSpPr>
          <p:cNvPr id="14" name="Title 1"/>
          <p:cNvSpPr>
            <a:spLocks noGrp="1"/>
          </p:cNvSpPr>
          <p:nvPr>
            <p:ph type="title"/>
          </p:nvPr>
        </p:nvSpPr>
        <p:spPr>
          <a:xfrm>
            <a:off x="3775587" y="1137099"/>
            <a:ext cx="4291781" cy="1172117"/>
          </a:xfrm>
        </p:spPr>
        <p:txBody>
          <a:bodyPr/>
          <a:lstStyle/>
          <a:p>
            <a:pPr>
              <a:lnSpc>
                <a:spcPct val="100000"/>
              </a:lnSpc>
            </a:pPr>
            <a:r>
              <a:rPr lang="en-US" sz="4000" b="0" dirty="0" smtClean="0">
                <a:latin typeface="+mj-lt"/>
              </a:rPr>
              <a:t>CDC’s System for</a:t>
            </a:r>
            <a:br>
              <a:rPr lang="en-US" sz="4000" b="0" dirty="0" smtClean="0">
                <a:latin typeface="+mj-lt"/>
              </a:rPr>
            </a:br>
            <a:r>
              <a:rPr lang="en-US" sz="4000" b="0" dirty="0" smtClean="0">
                <a:latin typeface="+mj-lt"/>
              </a:rPr>
              <a:t> HAI Reporting</a:t>
            </a:r>
            <a:endParaRPr lang="en-US" sz="4000" b="0" dirty="0">
              <a:latin typeface="+mj-lt"/>
            </a:endParaRPr>
          </a:p>
        </p:txBody>
      </p:sp>
    </p:spTree>
    <p:extLst>
      <p:ext uri="{BB962C8B-B14F-4D97-AF65-F5344CB8AC3E}">
        <p14:creationId xmlns:p14="http://schemas.microsoft.com/office/powerpoint/2010/main" val="307759081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6598"/>
            <a:ext cx="8229600" cy="1218310"/>
          </a:xfrm>
        </p:spPr>
        <p:txBody>
          <a:bodyPr/>
          <a:lstStyle/>
          <a:p>
            <a:pPr>
              <a:lnSpc>
                <a:spcPts val="4780"/>
              </a:lnSpc>
            </a:pPr>
            <a:r>
              <a:rPr lang="en-US" sz="4000" b="0" dirty="0" smtClean="0">
                <a:latin typeface="+mj-lt"/>
              </a:rPr>
              <a:t>The HAIs that Matter Most</a:t>
            </a:r>
            <a:br>
              <a:rPr lang="en-US" sz="4000" b="0" dirty="0" smtClean="0">
                <a:latin typeface="+mj-lt"/>
              </a:rPr>
            </a:br>
            <a:r>
              <a:rPr lang="en-US" sz="4000" b="0" dirty="0" smtClean="0">
                <a:latin typeface="+mj-lt"/>
              </a:rPr>
              <a:t>Are Reported to NHSN</a:t>
            </a:r>
            <a:endParaRPr lang="en-US" sz="4000" b="0" dirty="0">
              <a:latin typeface="+mj-lt"/>
            </a:endParaRPr>
          </a:p>
        </p:txBody>
      </p:sp>
      <p:sp>
        <p:nvSpPr>
          <p:cNvPr id="5122" name="AutoShape 2" descr="data:image/jpg;base64,/9j/4AAQSkZJRgABAQAAAQABAAD/2wBDAAkGBwgHBgkIBwgKCgkLDRYPDQwMDRsUFRAWIB0iIiAdHx8kKDQsJCYxJx8fLT0tMTU3Ojo6Iys/RD84QzQ5Ojf/2wBDAQoKCg0MDRoPDxo3JR8lNzc3Nzc3Nzc3Nzc3Nzc3Nzc3Nzc3Nzc3Nzc3Nzc3Nzc3Nzc3Nzc3Nzc3Nzc3Nzc3Nzf/wAARCAC6AJUDASIAAhEBAxEB/8QAGwAAAQUBAQAAAAAAAAAAAAAABQACAwQGAQf/xAA7EAACAQMCAwcDAgUCBQUAAAABAgMABBEFIRIxQQYTIlFhcZEygaEUsSNSwdHhB/AVQmJyoiQlM0Px/8QAGgEAAgMBAQAAAAAAAAAAAAAAAwQBAgUABv/EACgRAAICAQQCAgICAwEAAAAAAAABAhEDBBIhMRNBBSJRYRQjMjOhsf/aAAwDAQACEQMRAD8Aw8gyxppG1TOPEfemEVm2eppUR42pAEU4jFOAzXWRt5IyM03hPnUxWuZ6Z/FdZ0oEQRh1ruGx9VS7VwrtkEVNlVBDFBBGWNPO1MJ3AxTSxzUlk0h0gyM1Ue5ii8PGeLqBvVmUkxNwfVwnFX0/0/1YhJTJbiNhnvAxOPtRMaT/AMhPVZpQa2IFQ3Ec2yMS3kaf0qzcdnZbG8iW1l/Ug542GBjAJP22qE8qiaSfBfT5HljclyRGmkGpcU01yYVxRHw+dO5Dyp1NY1NlGkhuD50qeOVKrWDoIOPGa4QMVPJEMketcEQ9aTs0KK4GacFwKn4ACNuVOZc1zkcolau4HkPmpGUZwK4MA4xXWdREFCnlSdt8bfFSMAdgauWGhxalBJPdXTwgMVijUheLpnz6GrxVgMuTxroFkBugB96jZKfJbm0u5Lbve9Qbqzc/UVwjer9ERlvjdEeNz7VvYIbOXSVnmnupY54VzF3p4Qds7Z96wuKOdn7y8ZWs7dIHHCWRplyF9AfI5+alMFnx7lf4CWpdxY24azhUoi7BmzxZ9f7VkW3Y1s10+5m4xdoXlfkijCgen9zWYuLAiedbEyXUUO7yquw6fGdgetcyumaSaKBph505gwPpTCTUoYk0KuEV0AmuFsc6sgT/AGdAyKVdDjH0ilVqZS0G3HjNcpxHjNdxSJoDAKTcthzpzYHnTTjln5qCSHhIbJpcOKfjxUQ03SZrxhxgxI30uw2J/wB9asVlJRVsGb52AP4rQJcWbos0ls7PEHKqrE7EbbcuvWqvZ61ttTe5trhOC47vvICCea7svrlcn7VX7RW8tvxi3U8DcIyRkYH++dFhH2xLWOmo1ygPEsJJaBW2HNvPypxU4Jwcj0qa1hkjt4+QLqXA6kZIz+KezSD60J6cudRLhhsMYqCLugWNrLHc39+C1vbJnuwcd43Qe3L5rQdhoLeT9VeXZj7+Ng5VgOFUwRkeWDt6DFDEtWj7NvnwmWZWIPQZ2/ah6zyw8SxyMqupVwDjiHkfSp3bWXxYVqMclfIc7TdoWvUktdOXgtccLuFw02eQPkuenXG/UVprLS4tM0VbXhUuyZnJGeNyN8/t7VhV1jgtIbcQj+HKshJAYuQc7ev9K3+rzyRWbNg8RB+1Xi7ti+sj4oxxxVL/ANPL9ft0gvpFjACEZAHShLDaiWqyGWcltnJJ+2cf0NDyp61yLQ5gjqDIFRSjBqdRgVHON6tHsnIvoRilXAaVEFTROVDE5FLOcbYqN1GSVHEM06Jc4Jb7VntUaiH4zTWVeZ51LjelgHnVSxyziSW7jWT/AOPOW9q1L6hDiXumBWCFnVfI4wP/ACZaF6fZxNbSO5AZuR9KAd/FHcagYGwD3ceM5zgk/uBTEVSsRl/dnUfR23nlsrmOaFykqSAq45jB2x+K1lxcWGoaYNTuCIYZABNBHgt3uccKg8gSM5PLfyrM29uk9hI+eGTjCqWzg53wAM5+Ke+k90nC04D5wAV4c7+pz9qhvZHn2N51izypuminNL+s1aO5aPukLqscY+lUBA4c9dufvR7S9Je8uJY5l2gbEgG/FudvY4rP3dzIvcxOABGwwwOfKjvZvtHbRRXjSq4ka44gyjOQRt+xq9bvsKZ5OK2xC+u2Uv8AwqQwlg8XDIEUHLYO4+4/NZuLSNUuRxw2FwVOShZeH8mtZP2mihi7ySa3wN9vEfxXbXVdSvQk691b2zDPjGZGHQ46ff4ojSkAwaieC6Xf5BPZ7szdW+qRPqSp3cQ7zAcNlhyGPz9qNdor2OOBlLYOPOrQug2XCsABgs3X2rJ6tFca5O9rYnOx43P0qBzyfLpUxiukCy5p5JXMyrTG4keV+ZO3t0prMOtXbvSJ9MiiFyy8chbwqc4xjr151RZd6HJVLk0Mcrgq6EWx0NRMM/URTzkcqa3qBUoiZGQOhpV3ApUQWaNGYwCcjanDyAppYljnl0pymkGaaOhT5GpFUZ99tqYG33Nd4xzyKhHPkKXFkbqyEdveCBgNjwg4/NDoezltEWjbUk4pXDY2yTjG2TQ+e2eViXvJsE5Izt+Ks6X2P1TWZZjbp3cMTqC0gIYgjn5+tNw+/CMye/A91hAvGtxHDAymK3DAoLsxHbc5GPFt61DfapEmUeMcRJdgz95uT/Mdztiq2t9lm0ORRDIbuSVdwYDnby29KzUjSSyFQQMcwxxj3zVp4W3XopjzR223yXZJY55WZOFMkYUDYnIGMdP2q9onCHulQY8SsD9jQktJZ92knGAcsVDjGfsOo9aJ6NIvfXHdniV1DL6b8vzUZIbY0Xw5N+VBddNk1O4jto1YmQgHhG+M7n4rcydlrfu4DLPPFDHERK27M7Dlji+/42rPdkZZ11uNoNhwMHOAcLjOfkCtwlwGnERmaefh4wspwo6Z2G+9G0quHItr5vyUjEX3Z/WUsWd7qPeQiGMghnX7bA489vaiOn6ZHptnFFLbyRXXDmV8ZJzvuQcfatcNOuJbgTTXShwCq4UkLnyyf9/aqF/pIOeO6uZQTzeXGTt0GPMUysaXQi8japnnPaoobmKPBMiKWdmxnxYwNvbltWalG5o7rVkbLVrmJm4sniBJzsdxQaYDi2rOyN73Z6PTxUcMUiqQcUzckipn2FNUbk1KZMlyQspHIZpVLSq9gXDkNCNuI7jnXSrKpzjNSFRxGlj70ix3gYI2wK4UKjddqnU+tRyeu1QcNjHFkbA+deraVfWuq6LMI1kgLKscmAVUNjccQ3FeWxJk54djXr3Yu0Wy0OJODDOonkbzLb4+wAp3R3vdGX8mo7E32AL6EalfxXNtKvfQZj7pJsKc7Z65/wAUEu+yUqTzO6yM07eHx7AY6ZHt8V6FqWlWk4JZAkjbcaDDZ26j3rOyaPqlrLLA+szSRnBReXCM7DnueVaDTMdV6MzqfZtDpYin/h8EPCZeFc8eRhtvPBGPU0AsdOWxj8IZi3Nm5n+wr0S4gcW06zSPK/CVLO/Fy8qypUHbbY0lq7TRq/GxUlJ+0QadfGwd2XIkdeEY9xW60bUv1FtAX+tk5+5zivPrtf4wx0Xp7/4rV6J/C7hM8gNvSjabiKQtrleRm3hclySchOfqcf5oXeP/AOnhycl+Mn5z/QVct2K2ueZPEfmh2oAiK3HXJpszzB9tIw11byqMF4yDj0P+aysi4NbrtlakWdpPjbiK/j/FYqZd6ytQtuVno9BLdp4lNxUeQuQasPGSOdV5E8/71WLGJp+iJyCaVLhGaVEFW3ZojjJPrXCR0Oa44Jc5rvDtSQ8hwG1Rzc1qQU3YuPSuJLNvHhQSd69p00cGnWqAAYhQf+IrxeFwfjFexCbgtEC4+gY+Kf0K5Zk/K9RQnlNzdxEHCLKQPXHM0F1O6Ml1MIztxBVPswq1JI0EIMZHEAcZPmOdBw3FNHjrMq++N60aMZF2eMFLrO4wcfIrGOnCzDyJ/et0wHdT/wDb/esVcAfqH9GpPWx4TNX4uX2khWFotzI5YDwlfjGaOafEEniJH1E49hVHQImcXRGMswVR7gUXcolwSPojVR+aNhjUEK6qTeWQaU4hCg9KpX7hEjkZXdVBOEXJPsOtTM5EHrypwi4yqg4IXBPrR0JPoz2vyRal2T/UwglY7hF48YByDy+Rn1yOlYGaAHINera5aWsPZK7jtI0jRZEJVDtkMoz74xmvNZ1way9Z/ss9B8c/6q/YMaIKMCqkqjeiMoqjKOdLxZospMu/KlUjc6VGsWcVYaY+I10GomcA9acGIGSu3maVYyhxGdxTeTHfxda6rqDxAjemKeKQkVBzLsChcPj1JNetSZK+gO3seVeQpKyZYqOFd9zXpA7RadLa97b3MU44cYjccXplScin9E0rsyfk4SltpHb+RQO7yMM2T7ChdlKXmtCf+eV3oVqusqIJiGYzyKwRR0GCf6Gqmg61BNJEodjwDKjH9aeeSN0Zvhltuj0FFzG+duL+1Y/VYBb30sYPLB+Rmilx2n0y2jAlu4kb+QOGb4XJrNtqUeqXVzdR8YjeQBOIYyAoGfkHagaqUXHsd+Nxzjkba4IbftHFpOqTW91HKYpArI8WCQMYIwT6GrOodrdPa0l/TXAMkjAniDLj5FZTtmiiW2nXYspQ4Pkcj9zR/wD060O01PTNRa9t47huEiJpVyVIHMUPHN7VQTPix+R2uTZaJrNvqmlwXYdEQ7PxyAbjmN6lk7S6ZaszXN9bj/tkDH7AE15/q2lwzwM8SrFIiYTAAQY33GPernZPSNNuY43u4Unbbi4XPD+KtHUSkuEVyaPDjf3bLun6891pGsxMpzc3Syg5yFDHJHpsq0JlwTiiGr20VhqVzaxRiJEfwouwxjI/BoVNvnekcs3KXJqYoQSuHTK0wH81UZsYNWpTjrVGVudVigpA3OlTWO9KjAG+Qm8iliDv6E1IJRw4AGKHFxxEZHxTlb1oLgHtF1nOPDj4rsbAHNVVYDrTgxPLIqrR3DYUgAmcRsMqwwc+VAr2zL6qbdHHd5zkgZA9+v3onbSmMs5bkpofZScc8s/UnHz/APlExvbFsTyycsyguglZ2NpaOZFXiYD62wcCscGeSR2jK8OSQCK1k8hW2l6eBv2NZrTYu9lRf5mA/wB/mi4G9rbB6pXOEUa6y020jjQmMO2ASpORmiIOAF8KqOQHSqccpxuB8VJ3pG4BHrS7djq4VAfteMpaAHI4nJ+BW2/0oJjsZiwwjAn8Vie0vFLBBjmHONvSttp3/tHZGCWLwySxLHnyJG598U1jdY7M3PG8tL2UJCNwTnIwKn7JpHBdtHjALeHFCnuAM4x9qv6XJwaguOeKHgdyDa3hIv8AbeLudThlY7y26n3IJH7YrKyyc60/+oFwC+n4GW7liT6ZFYp5TmqZV92NaTnCrHTPmqcj055Cahd6mCCzaQ0tvSqMtk0qNQm5clp1TiPT1q8mi3jIkwtpXiYnBVSQ+OYB677VSeM5bHPFbC01aR7eKztxaQqsfEZrjiHE2RywcHbGP8VbDGMnyTnnKKSQGv8AQ9Qa5lkt7a5aIEniaMgtjmcAY5f1oU5kico2Cf8ApNbT/jM9lKiSyWNzFJLlhbrll3DbeXp6+1YuViJTjfBO9TnhFK0V085N0wxpmlXGq6XPcWjR8UTd20bNgnbOc8qFRwm1doXZDIjYbDZGfej2myaWugot/bXX6njZkkiSRQVJA2ZcA8qzUnAXJHhyeXUUKcEoI7DJyyyb9Fi/k4bKbLblcfNDtGj348fSNvvU4i/UMLd+PD/yDJUZ54qULHZHurdzMmAeNkKZPsa6nHGdanqF+kX0ZjyYfNTKzZwz59KHx3SDZ1K+tWoJEdgqPxt0XO5+1L7WNuSSthbSrGe81SyhhhgmzISyTA8BAHUgHHMb1re2cMlrpljbNaw2wLluGKQvuB5npvQXTNE1WLUbOeyu5LbUWG0QwUEJO5cY8x68vOjnbKDVTo8d1qn6UtDJgdyDkqdiT0xnHTNaPgcdO2+zE/kxyatV0YtoiebfJq3poP62LJ3G3vVKB1k3Y8JztvWp0S2miigmbSP1aFSySQzhZMZ6hiAffPLFK6eLcnQ7rX9EAe1zNc6oVGCsUaou3Xmf3rOyQsufCv2rTakqT3tzJwcKtIcDiyRvyJqg9qCPDw49KpPduboYxyjCKjZnXBH/ACDNQv7Ufe0xvgZqnPagHxA/FTGdF5qwRg+VKrrW4U4JNKi70A2E0gOas6VGtzqFrb3lwYrZn4WckHuweZ32quwJY7Yoja6XP3KXDwPKjA/w+6LBlxg59NzQsT+6sPmVwaXZY7Y2Y0rW5oLQCJPpCoRkDJGDw9ds0Et1aWVIgN3YKPvtWtfs9Pq0LXs13b2YhQB0lDcQUbBjnpyA9qzds7abqSskquEYqZE8SkcsjzomRff9AMU/6uO0v+mwnluILB7OzjkNvDH4AmwGQTzPPf4rCzxKuMbE9K2On3GqzxNccdvLascxh07tmXzGMgDyzz9Kw18051G6t4AoCyMFx5Zo2ZJxTQlpZuORqTsLdmtM/XXk0smeGJVQDoQd8/INVNXMMN0yQzd4i+HiO+4579al0K+GlfrDecc0c0YXhUeRO33BNR6zrEWqmGOCx7oRsCGK4OMcuVc3GWOjoRyQzuVdgma6GPC3Prw8qvWl9fQgfpJ9Nt+X8VB4vfcE/bFNEEWMFQad3EY5DFUhnjDpDOXSTyvmRsrDtMtnqFkZdXF6UUh5+4yyhh9JJO4B32zj8Ue7RdptLv8AQrmytxNPPOoxI+wBByD9vIDFeXMig05GZM8LEe1Wyaqc0Bx/H44NP8BaxtpZbqOKMoZGYKoI2yTtW5i1DX9CRBqNpa3doq8Pe2rcLKQDgcOOuAOXWgHYDT2vLz9dcyq0VsRwxndmfz9h+9F+0PaKyfXbHTkkEs0M4kdARwciME9GAPEPLHrR9HjcU20K/I5lOahF9Dez+lxXsUl5dgNliERjkZ5knzojq2i2r2haKNY5VUkPGME488UI0XtBa2kFzasrzRcbCOSNQcHODnf0zU992igNqUhSXiwQpI5e+/Kmfptr0ZkvLvt3YA8BGWAB671DKICOY+KFXNzNJMxiZQnTPX1qBuNucg+axckVvdHqsO7xx3d0ECLcMdl+KVDRF/1UqrtX5L8kz89tqes7AcOExnfwL/amv9RptQGqyVbmVDlAqnzVAP6VAy5BFOWk3Kuv2VpJ8Fd21FIRDBfssI2C5bYfOKZbWzQFmkfjduZxirPWkedWeWUlTAxwwUt9cjW3pmKkNMPWuQZHK6TtSpGuJsawJxiu8ODTq70qSnXI+WSF7YRGxCyD/wC+3neNj6kbg/ihptbcEcETKV5lnLM34A/FXabJyo/8jJW2+BSWkwqW+uSOK4eE5iYp7U6W9nkGGkJHkdv2qIgY5U2q26qy+2N3Q8SnqRmnd6ajFdaq7UE8jJBLSqMcqVTRHkZ//9k="/>
          <p:cNvSpPr>
            <a:spLocks noChangeAspect="1" noChangeArrowheads="1"/>
          </p:cNvSpPr>
          <p:nvPr/>
        </p:nvSpPr>
        <p:spPr bwMode="auto">
          <a:xfrm>
            <a:off x="155575" y="-731838"/>
            <a:ext cx="1228725" cy="1533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7284" name="AutoShape 4" descr="data:image/jpg;base64,/9j/4AAQSkZJRgABAQAAAQABAAD/2wBDAAkGBwgHBgkIBwgKCgkLDRYPDQwMDRsUFRAWIB0iIiAdHx8kKDQsJCYxJx8fLT0tMTU3Ojo6Iys/RD84QzQ5Ojf/2wBDAQoKCg0MDRoPDxo3JR8lNzc3Nzc3Nzc3Nzc3Nzc3Nzc3Nzc3Nzc3Nzc3Nzc3Nzc3Nzc3Nzc3Nzc3Nzc3Nzc3Nzf/wAARCACwAJ4DASIAAhEBAxEB/8QAHAAAAgIDAQEAAAAAAAAAAAAABQYEBwECAwAI/8QANhAAAgEDAwMDAwMDAwMFAAAAAQIDAAQRBRIhBjFBEyJRMmFxFIGRobHBI0JiB0NSJDPR4fH/xAAZAQADAQEBAAAAAAAAAAAAAAABAgMEAAX/xAAsEQACAgEDAgUDBAMAAAAAAAAAAQIDERIhMTJBBBMiUXEzYbEjgcHhkfDx/9oADAMBAAIRAxEAPwAh0fJB6IWd1AIBHP27Uw3BV5CYiCAByPNVz0vdH6SR8/0FPumyb1CMfuK2M8pnC7YtGwPzS7qhkdlt0ztJ9w+KaZ0EZk9QdjxQ+3sXlkLsASxya44VbmwSKP1CGUNwcDsaTOpdH2H9TCEwT7mQ/PyPFW7qVhmIR9sc0k9RaU0MbSxAg45AHBoSSawUhJxewj2VuXQBlwPGK7mz2kECiNtD6ciqR7JOxP8AtqcbQgMCPcDgkdq5LCwM57kXTrePDFxzjP8ASummKkN2yqo9x4z8mu8MD278LuDDtQ+VpYrrcFIYNkD96YXkNXOnO67njB4+PFKOtWoj7cE9hVhWJuJ7ZHZOSvPNL+vWgMh3gb+wwP70sllBhLSxEELFsDmp1rp/qNhgcUY03SDJIZNp74GabtK0JISZJ1UsPB7CkjArO99hTs9DeRcxxgrjljwK7vpMVuoMnvc9gp4NOU5RE2RxlyPJ+n9qGzwGRDIygs3+KokRc2xX2At6ZVVUnAwO1cryXdKSvbP81OezdZWLAnnjmtBZMx7eM81zQU/cDXZzGwI7igx70x6lD6UeGxml1/qNQsNVPA+9P3wWUj7f4FP1jqB2xlCcgA4Hmqc0m79OU88EVZXTExaGNmHJWqxeTLZHSx/cJcokgGBjual29uojATH+ahWTK0ccQHAUZ/ejEMRAwBwO1ERIhzWYfOTkmgeqaX6iFNm78U4FAFy3FBdcvoraCQ8HA7/NE5lZ6jpkVm59QhVb58GuFo0Mji3LgsvCH5pW6u1y8v7xgXYICQAOAP2oZYS3UkgKsxcYwN2KXXvgoqm45LLjh5GVBx9+aBatbGK7yVbv+aK6LM6oiyMGDc4PeiGrWkbtG4HIXtTE08HTSQJbQEKeOO1DL6wmvr0oi4XjP4pm0W2BgHHHkZr2oFLeI7Vx84rgA6w0+3twoJUN275wKJyWYlTETqV8/JpXv7yWKMem+wt/ap+gajJ6gV2zxXHE2axwuMCoptcoVx25pnR4pYxnjPmotzaDOV5ooAlXdmRMGHY11trNXDFsdsc0fuLUEe4DioWq4tNPYIMFz7Mff5rjivepCiSye4YzhQPilUnmjvULHdtJ8nFAjWe17m+hek72e4zKF7nirg6bgH6aEHjAxVTaOnqXyL5PFXTokQRUXjAA4p6ukl4jkZ7FSrsV/amG3bbECx7CgmnqWUEDjvXbWtSS2tykZ55yfjinM6PanqyRhsuFUDz5pA6n6kUI0aLklSQT2qJ1BqzKjsz4z5LUgajrbPPjLOuMd8UHLA8YOTOGpN+pmeUe0sc+0cVN0SPa6FiDngg0Fkvt54QAfnNEtCn9SQ5HC44pFJN7FpRkoj3pJAdFdcgcZApnFss8g3YKjgUr6HJEbyJXOATyM96fNOgWRiyjjNVZlJVlaJBbgqODQbXSgAXHY5ptFv8A+nRaUuqHjtELOV3Z80DhG1V2lusMcDPfFS9OuLWB1CE7+xzQLUdahMpycDzgUMbXIw67VYDPnFc2OoNlirrMcZ2kjHyBRPTtVSf2Mcg1V8OrLLwPbz5olp18ROuG9o5yDRTQrg0WRLGCSfGM0vdQk/pWBHblfxRXTb8XNvsbhgOPxQvWPdBID/41wqKu6gz6goLR7qNcNn70CNZ7Oo9CnoDPS6btUU4zirk0dN4UAck4qo+kQBqJzVxdNYeQsT7VH9apX0me/qGCe4W0tcqDx5z3pA6l6lBSQIQzE4B8A0xdY3Dx2BEZO3nOPNU9r1+A5jRs45xnODTt4ROEXJ4Rx1TUJJyxdyxJ75oHIQzZFZZ3k5JrXY2exrPJ5NsIqJrRjQLgwSk7AwPg0NAAPvHFHtC05n2NtO1jkfijWvUCyS07lkdJ6fDOFmkRQ7DI/irB02xWNBjJpQ0OzaO3T0lIOQB9uKsLTozFAqk5IHNXMGTLxnYBjxSP1zpv622OGKsOVI/FP8uQO9LHUKYQ4Ga4KZ89ahA0dxMJMl180PZQAC3mj3VoMerSqpxwM4pckYjNTlg11rKOyYXlSf5qfaT+iwZWP80FDsPNd4bpl7nilUkNKDaHvSNYJnHu2lO2aZ73E9uJB2dcgmqwtp/UYFTyTkn4qwtHuTdaUyP9cYAz9vFWzkyTWGJHU0RXf9jSwacuqEJSTjsaTj3qNq3NVDzEP9Nn072Q/bj7VcvTCGO0VmHLAE1S+hZe/SMcFyM1eWkKEtlUAcAVSHBnu6gJ11ctFAqqO68/aql1KxUyGTJUHkk9quLq+3t7mJI5bgIyA5Xv/NJFnoUPrtqWrzl7KNtsUPI/UuOfTX4HHJ8CkvmoRy/+v2DTnVsCtG6dSezN7dkWloBxPKpJkPlY1/3mpqzaUu2HTenVlYH3XGolnZvvtUhR+OfzR6L9TeF5bkw7cbY4YuEiXwqr4FGtG0JWA3QFiW3AkY/tUY0Ss3tf7dv7KO9Rfp/yKiaVp2qobe60eC0mk/8AburHcvpH/nGTgj8Ypj0jpKW0t4knYEQnkr2YfI/NM1rp0cU+1LdHOOWI5WjIiWOMIwP08E0NPkTWl+l7fDFdjti0+UBLCZzdJEiFUAxinKz9sYB57c0H021BuC7bfyKYEgAUYNbDOYmwV4pX6nfbayEfUBxTV6WODyKX+o4EKvu7baBx826288mozySAgs3NCJSc80769ap+quWC+0E9hxSZdYDnAqU0bKZZ2I9ZFerFSNBNspWifcven/pKYSRyL8pmq3ifawPgU9dFtiRvhlBq1bMniI9zXqgfWPBPakQ96fuqzyxpBbvXWjeG4YxdLLnUlL984FXdpDgWiE9wCfzzVL9ORH9fB+VJ+9XBprhBEreVLYP5zTx4IWvLA91b3GoX7qDtDEmSTGdqDuf2FKvUVwbi/RY32Wtum21tycEDgkn7nkn8066sqQ6ZK8chVro7eD2TPP8AJ/pSc+hS3F4HtwZAzZIU85+TWev9W12PhbL+X/A79EdL5fIV0uFiYWQOqOMg4896ebH1LaAAksTwcDH70Es7O4srKCPayMh3HI7imFVedEZCx5BwPNaiJ1hg9OZHj5VvqwaJmNZGK/8AEn/4rhOBFGkgXBx9IHc1J0xDJl2JJKZxWbxO6j8opX3+GbWMJX2gZ5/ii8QIHNcLWH02J+amCrNk8GpXiljq0OtnOyLlscZ7U1UJ1tFeFw4yMc0EwtHz1eySS+sSCFLk4+cUs6ykMdwypnG0Hj8Uza5by6Zqdwm8iBssg8c0nX0u9sbsk8102WpW5ErFZrFQNhkU6dDzbplQ59qkftikumjoaUrqDqc/RT1vDI3rMAp1Y4w34pDNOHWEvuYD5pPPemt5B4dYiOPTa7ryP52rz+cVZ1ufVnRV3ZBA4HjsKrXpQZvVPnYmPyTgVZGhus088u7JUO342jAoXWeXTKXsiGnVYka6opu9SlihAMceEUZwMD/7ozpelJFgKuZB/wBzyKBaSksdwRKzbT7i7+c05220AFRjJzkHvT1RVdaj7InJuUmzK2pZEMjbscEY71LshEh2hAAOBxWjkvyuePFb2+7HHB84pjkiTOIZSImyrnJXjxUrT4gFd/8AyPt/FQ9qSvu/7je1ft96LwxiNAq9gMCsc35l6XaP5f8AX5LJYhn3/BnaK2FexWQK0E0jx4FDdUwYnz8cUSf6aDas5AK+CKaIJlPf9RNNSW0aSNwHiOcfIxVUzxjAIK/er66ktEnWQMgIZSDx9qpDWrBrO5YBSEJ/g11i7lfDy7AysVmsVA2GaO9IyGPVQPBU0Cor0+2y+Rh5YLTR5Et6GTOqpS1ww/5Gl00Z6ifN0RQc0ZvcWlYgh26UOJAR3Kfxj/8AacOnnYSarGpbAtuMeSxGaSumn9N4pG+kRZP8k/4FP/S8PpvMj+2S4jkTnnkjI/qKTxX0G/8AeSEPqm2kiSW5eKaNtm7ILcjvTzpsSqAFOSefxQPSLWUQR4IbLEsKZbQLEuPadw8CtJAlemGrJURgYIBrUNk8GvH/AFzsB48mo3W+Wtt2+EVhDU/sSNNTe7SsMjOFJ/vRIVwtYwkYUdhXcUlVeiO+7fPydKWr47GazmsV6qgMOfaaBamwYk57CjchwhP2pW1CTgnPk8U0RJbgfUI1lhkVu+OKqnrPT/8AQkkAbhuMjvxVn3sv+mX7ikXqiQPb5zuGSSDTvg6Lw0VZWKkXiqk7BPp8VHrKz0U8rJmp2lyencIfhwcVArtattmQ/cUVyCSzFkvWX33ZP5odUm/bdcN+ajV0uToLEUNegAvFECD9Jz+KsHSZPVuERcq6kMGBpA0LK2SvkjKsM/2/zT/0pCZIoy5znnNXSTjh8GCbanlD5Aikb1XGecKO1TYdhxyDnsF5NbaYFMQAx2ozAABkAA/YVl8q+HphJY+/JTXB7tbkBLKaXllMYHz3NTI7Pbj3dvAqWK9imrq0PU3l+50pKW3Ywq4GB2rOK9WM1YTg9WSa1zWM1wMnC9k2Rk/alC8kLtwRz96Z9UZkgY/7cUiahKyEkA08RCLfuVVthz4xSL1BcnkFQfbz96P3+pCN/Syct5zSZr8u4vg+7BAotjRWWKNw2+VjXKtm7mtazN7norZHq2jOGB+9a1sn1DNALN5zmZvzXKtnOWJ+a1os5cDhoSCawgX5YqTVlaJGsCxqn0iq26TfdaBR3jcn+lWXobB0U1pjujzretjtpTbUGfNG4XyKXLGTgD7UXgl4oMVMKqeKzkVESYYrYy80uBiRuFa7q4GXitfUo4FZIzWN1cPUr3qV2AHSZRIuCMih0+nW753Rqfn21N9Uea0eQc0Q4FfUeldLueXtl3fKjBpT1roOzkhZYQwJ5yDzVluwyaH3JyCFxXYAfO2u9JXmmuxVSyDzS2ylSQRg19F6tp8dwrBgCcHjxVTdV9PehK8kQ2gZNJOv2NNV++JCXWyjnPxXiuDg963xtjLfNRNZzPesV6vVxwx9KTbJtmeGb/FWjocm2LANU7o03pXKnOPdVp6VOvoxMCOQOK0VvKMF6xLI8WUwwPPFF4puKWbGdQBzRKO5GeaLJIOCbtzW/rfehK3AOMAV0FyK4OQiZqyJagCYHsaz6wHeuATvUrIkqD64Pmvet8GuOJpk4qPJMVrg0+PNRp5x81wcnWW65OTXBp9/moUzlvNaessUeCeaKAdLog9jzSxr1utxC+QCcVL1C6YElWPH3oPPdFkO9uBRAVfqli8d+yKO58VAn9p2A/TTX1FNEgeRQNzf0pQZtzE1nmsM30yclua16vV6kLH/2Q=="/>
          <p:cNvSpPr>
            <a:spLocks noChangeAspect="1" noChangeArrowheads="1"/>
          </p:cNvSpPr>
          <p:nvPr/>
        </p:nvSpPr>
        <p:spPr bwMode="auto">
          <a:xfrm>
            <a:off x="155575" y="-525463"/>
            <a:ext cx="990600" cy="1104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7286" name="AutoShape 6" descr="data:image/jpg;base64,/9j/4AAQSkZJRgABAQAAAQABAAD/2wBDAAkGBwgHBgkIBwgKCgkLDRYPDQwMDRsUFRAWIB0iIiAdHx8kKDQsJCYxJx8fLT0tMTU3Ojo6Iys/RD84QzQ5Ojf/2wBDAQoKCg0MDRoPDxo3JR8lNzc3Nzc3Nzc3Nzc3Nzc3Nzc3Nzc3Nzc3Nzc3Nzc3Nzc3Nzc3Nzc3Nzc3Nzc3Nzc3Nzf/wAARCACwAJ4DASIAAhEBAxEB/8QAHAAAAgIDAQEAAAAAAAAAAAAABQYEBwECAwAI/8QANhAAAgEDAwMDAwMDAwMFAAAAAQIDAAQRBRIhBjFBEyJRMmFxFIGRobHBI0JiB0NSJDPR4fH/xAAZAQADAQEBAAAAAAAAAAAAAAABAgMEAAX/xAAsEQACAgEDAgUDBAMAAAAAAAAAAQIDERIhMTJBBBMiUXEzYbEjgcHhkfDx/9oADAMBAAIRAxEAPwAh0fJB6IWd1AIBHP27Uw3BV5CYiCAByPNVz0vdH6SR8/0FPumyb1CMfuK2M8pnC7YtGwPzS7qhkdlt0ztJ9w+KaZ0EZk9QdjxQ+3sXlkLsASxya44VbmwSKP1CGUNwcDsaTOpdH2H9TCEwT7mQ/PyPFW7qVhmIR9sc0k9RaU0MbSxAg45AHBoSSawUhJxewj2VuXQBlwPGK7mz2kECiNtD6ciqR7JOxP8AtqcbQgMCPcDgkdq5LCwM57kXTrePDFxzjP8ASummKkN2yqo9x4z8mu8MD278LuDDtQ+VpYrrcFIYNkD96YXkNXOnO67njB4+PFKOtWoj7cE9hVhWJuJ7ZHZOSvPNL+vWgMh3gb+wwP70sllBhLSxEELFsDmp1rp/qNhgcUY03SDJIZNp74GabtK0JISZJ1UsPB7CkjArO99hTs9DeRcxxgrjljwK7vpMVuoMnvc9gp4NOU5RE2RxlyPJ+n9qGzwGRDIygs3+KokRc2xX2At6ZVVUnAwO1cryXdKSvbP81OezdZWLAnnjmtBZMx7eM81zQU/cDXZzGwI7igx70x6lD6UeGxml1/qNQsNVPA+9P3wWUj7f4FP1jqB2xlCcgA4Hmqc0m79OU88EVZXTExaGNmHJWqxeTLZHSx/cJcokgGBjual29uojATH+ahWTK0ccQHAUZ/ejEMRAwBwO1ERIhzWYfOTkmgeqaX6iFNm78U4FAFy3FBdcvoraCQ8HA7/NE5lZ6jpkVm59QhVb58GuFo0Mji3LgsvCH5pW6u1y8v7xgXYICQAOAP2oZYS3UkgKsxcYwN2KXXvgoqm45LLjh5GVBx9+aBatbGK7yVbv+aK6LM6oiyMGDc4PeiGrWkbtG4HIXtTE08HTSQJbQEKeOO1DL6wmvr0oi4XjP4pm0W2BgHHHkZr2oFLeI7Vx84rgA6w0+3twoJUN275wKJyWYlTETqV8/JpXv7yWKMem+wt/ap+gajJ6gV2zxXHE2axwuMCoptcoVx25pnR4pYxnjPmotzaDOV5ooAlXdmRMGHY11trNXDFsdsc0fuLUEe4DioWq4tNPYIMFz7Mff5rjivepCiSye4YzhQPilUnmjvULHdtJ8nFAjWe17m+hek72e4zKF7nirg6bgH6aEHjAxVTaOnqXyL5PFXTokQRUXjAA4p6ukl4jkZ7FSrsV/amG3bbECx7CgmnqWUEDjvXbWtSS2tykZ55yfjinM6PanqyRhsuFUDz5pA6n6kUI0aLklSQT2qJ1BqzKjsz4z5LUgajrbPPjLOuMd8UHLA8YOTOGpN+pmeUe0sc+0cVN0SPa6FiDngg0Fkvt54QAfnNEtCn9SQ5HC44pFJN7FpRkoj3pJAdFdcgcZApnFss8g3YKjgUr6HJEbyJXOATyM96fNOgWRiyjjNVZlJVlaJBbgqODQbXSgAXHY5ptFv8A+nRaUuqHjtELOV3Z80DhG1V2lusMcDPfFS9OuLWB1CE7+xzQLUdahMpycDzgUMbXIw67VYDPnFc2OoNlirrMcZ2kjHyBRPTtVSf2Mcg1V8OrLLwPbz5olp18ROuG9o5yDRTQrg0WRLGCSfGM0vdQk/pWBHblfxRXTb8XNvsbhgOPxQvWPdBID/41wqKu6gz6goLR7qNcNn70CNZ7Oo9CnoDPS6btUU4zirk0dN4UAck4qo+kQBqJzVxdNYeQsT7VH9apX0me/qGCe4W0tcqDx5z3pA6l6lBSQIQzE4B8A0xdY3Dx2BEZO3nOPNU9r1+A5jRs45xnODTt4ROEXJ4Rx1TUJJyxdyxJ75oHIQzZFZZ3k5JrXY2exrPJ5NsIqJrRjQLgwSk7AwPg0NAAPvHFHtC05n2NtO1jkfijWvUCyS07lkdJ6fDOFmkRQ7DI/irB02xWNBjJpQ0OzaO3T0lIOQB9uKsLTozFAqk5IHNXMGTLxnYBjxSP1zpv622OGKsOVI/FP8uQO9LHUKYQ4Ga4KZ89ahA0dxMJMl180PZQAC3mj3VoMerSqpxwM4pckYjNTlg11rKOyYXlSf5qfaT+iwZWP80FDsPNd4bpl7nilUkNKDaHvSNYJnHu2lO2aZ73E9uJB2dcgmqwtp/UYFTyTkn4qwtHuTdaUyP9cYAz9vFWzkyTWGJHU0RXf9jSwacuqEJSTjsaTj3qNq3NVDzEP9Nn072Q/bj7VcvTCGO0VmHLAE1S+hZe/SMcFyM1eWkKEtlUAcAVSHBnu6gJ11ctFAqqO68/aql1KxUyGTJUHkk9quLq+3t7mJI5bgIyA5Xv/NJFnoUPrtqWrzl7KNtsUPI/UuOfTX4HHJ8CkvmoRy/+v2DTnVsCtG6dSezN7dkWloBxPKpJkPlY1/3mpqzaUu2HTenVlYH3XGolnZvvtUhR+OfzR6L9TeF5bkw7cbY4YuEiXwqr4FGtG0JWA3QFiW3AkY/tUY0Ss3tf7dv7KO9Rfp/yKiaVp2qobe60eC0mk/8AburHcvpH/nGTgj8Ypj0jpKW0t4knYEQnkr2YfI/NM1rp0cU+1LdHOOWI5WjIiWOMIwP08E0NPkTWl+l7fDFdjti0+UBLCZzdJEiFUAxinKz9sYB57c0H021BuC7bfyKYEgAUYNbDOYmwV4pX6nfbayEfUBxTV6WODyKX+o4EKvu7baBx826288mozySAgs3NCJSc80769ap+quWC+0E9hxSZdYDnAqU0bKZZ2I9ZFerFSNBNspWifcven/pKYSRyL8pmq3ifawPgU9dFtiRvhlBq1bMniI9zXqgfWPBPakQ96fuqzyxpBbvXWjeG4YxdLLnUlL984FXdpDgWiE9wCfzzVL9ORH9fB+VJ+9XBprhBEreVLYP5zTx4IWvLA91b3GoX7qDtDEmSTGdqDuf2FKvUVwbi/RY32Wtum21tycEDgkn7nkn8066sqQ6ZK8chVro7eD2TPP8AJ/pSc+hS3F4HtwZAzZIU85+TWev9W12PhbL+X/A79EdL5fIV0uFiYWQOqOMg4896ebH1LaAAksTwcDH70Es7O4srKCPayMh3HI7imFVedEZCx5BwPNaiJ1hg9OZHj5VvqwaJmNZGK/8AEn/4rhOBFGkgXBx9IHc1J0xDJl2JJKZxWbxO6j8opX3+GbWMJX2gZ5/ii8QIHNcLWH02J+amCrNk8GpXiljq0OtnOyLlscZ7U1UJ1tFeFw4yMc0EwtHz1eySS+sSCFLk4+cUs6ykMdwypnG0Hj8Uza5by6Zqdwm8iBssg8c0nX0u9sbsk8102WpW5ErFZrFQNhkU6dDzbplQ59qkftikumjoaUrqDqc/RT1vDI3rMAp1Y4w34pDNOHWEvuYD5pPPemt5B4dYiOPTa7ryP52rz+cVZ1ufVnRV3ZBA4HjsKrXpQZvVPnYmPyTgVZGhus088u7JUO342jAoXWeXTKXsiGnVYka6opu9SlihAMceEUZwMD/7ozpelJFgKuZB/wBzyKBaSksdwRKzbT7i7+c05220AFRjJzkHvT1RVdaj7InJuUmzK2pZEMjbscEY71LshEh2hAAOBxWjkvyuePFb2+7HHB84pjkiTOIZSImyrnJXjxUrT4gFd/8AyPt/FQ9qSvu/7je1ft96LwxiNAq9gMCsc35l6XaP5f8AX5LJYhn3/BnaK2FexWQK0E0jx4FDdUwYnz8cUSf6aDas5AK+CKaIJlPf9RNNSW0aSNwHiOcfIxVUzxjAIK/er66ktEnWQMgIZSDx9qpDWrBrO5YBSEJ/g11i7lfDy7AysVmsVA2GaO9IyGPVQPBU0Cor0+2y+Rh5YLTR5Et6GTOqpS1ww/5Gl00Z6ifN0RQc0ZvcWlYgh26UOJAR3Kfxj/8AacOnnYSarGpbAtuMeSxGaSumn9N4pG+kRZP8k/4FP/S8PpvMj+2S4jkTnnkjI/qKTxX0G/8AeSEPqm2kiSW5eKaNtm7ILcjvTzpsSqAFOSefxQPSLWUQR4IbLEsKZbQLEuPadw8CtJAlemGrJURgYIBrUNk8GvH/AFzsB48mo3W+Wtt2+EVhDU/sSNNTe7SsMjOFJ/vRIVwtYwkYUdhXcUlVeiO+7fPydKWr47GazmsV6qgMOfaaBamwYk57CjchwhP2pW1CTgnPk8U0RJbgfUI1lhkVu+OKqnrPT/8AQkkAbhuMjvxVn3sv+mX7ikXqiQPb5zuGSSDTvg6Lw0VZWKkXiqk7BPp8VHrKz0U8rJmp2lyencIfhwcVArtattmQ/cUVyCSzFkvWX33ZP5odUm/bdcN+ajV0uToLEUNegAvFECD9Jz+KsHSZPVuERcq6kMGBpA0LK2SvkjKsM/2/zT/0pCZIoy5znnNXSTjh8GCbanlD5Aikb1XGecKO1TYdhxyDnsF5NbaYFMQAx2ozAABkAA/YVl8q+HphJY+/JTXB7tbkBLKaXllMYHz3NTI7Pbj3dvAqWK9imrq0PU3l+50pKW3Ywq4GB2rOK9WM1YTg9WSa1zWM1wMnC9k2Rk/alC8kLtwRz96Z9UZkgY/7cUiahKyEkA08RCLfuVVthz4xSL1BcnkFQfbz96P3+pCN/Syct5zSZr8u4vg+7BAotjRWWKNw2+VjXKtm7mtazN7norZHq2jOGB+9a1sn1DNALN5zmZvzXKtnOWJ+a1os5cDhoSCawgX5YqTVlaJGsCxqn0iq26TfdaBR3jcn+lWXobB0U1pjujzretjtpTbUGfNG4XyKXLGTgD7UXgl4oMVMKqeKzkVESYYrYy80uBiRuFa7q4GXitfUo4FZIzWN1cPUr3qV2AHSZRIuCMih0+nW753Rqfn21N9Uea0eQc0Q4FfUeldLueXtl3fKjBpT1roOzkhZYQwJ5yDzVluwyaH3JyCFxXYAfO2u9JXmmuxVSyDzS2ylSQRg19F6tp8dwrBgCcHjxVTdV9PehK8kQ2gZNJOv2NNV++JCXWyjnPxXiuDg963xtjLfNRNZzPesV6vVxwx9KTbJtmeGb/FWjocm2LANU7o03pXKnOPdVp6VOvoxMCOQOK0VvKMF6xLI8WUwwPPFF4puKWbGdQBzRKO5GeaLJIOCbtzW/rfehK3AOMAV0FyK4OQiZqyJagCYHsaz6wHeuATvUrIkqD64Pmvet8GuOJpk4qPJMVrg0+PNRp5x81wcnWW65OTXBp9/moUzlvNaessUeCeaKAdLog9jzSxr1utxC+QCcVL1C6YElWPH3oPPdFkO9uBRAVfqli8d+yKO58VAn9p2A/TTX1FNEgeRQNzf0pQZtzE1nmsM30yclua16vV6kLH/2Q=="/>
          <p:cNvSpPr>
            <a:spLocks noChangeAspect="1" noChangeArrowheads="1"/>
          </p:cNvSpPr>
          <p:nvPr/>
        </p:nvSpPr>
        <p:spPr bwMode="auto">
          <a:xfrm>
            <a:off x="155575" y="-525463"/>
            <a:ext cx="990600" cy="1104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3" name="Rectangle 12"/>
          <p:cNvSpPr/>
          <p:nvPr/>
        </p:nvSpPr>
        <p:spPr>
          <a:xfrm>
            <a:off x="1827560" y="2305848"/>
            <a:ext cx="3276600" cy="1200329"/>
          </a:xfrm>
          <a:prstGeom prst="rect">
            <a:avLst/>
          </a:prstGeom>
        </p:spPr>
        <p:txBody>
          <a:bodyPr wrap="square">
            <a:spAutoFit/>
          </a:bodyPr>
          <a:lstStyle/>
          <a:p>
            <a:r>
              <a:rPr lang="en-US" sz="2400" dirty="0" smtClean="0"/>
              <a:t>Central line associated </a:t>
            </a:r>
          </a:p>
          <a:p>
            <a:r>
              <a:rPr lang="en-US" sz="2400" dirty="0" smtClean="0"/>
              <a:t>bloodstream infections</a:t>
            </a:r>
          </a:p>
          <a:p>
            <a:r>
              <a:rPr lang="en-US" sz="2400" dirty="0" smtClean="0"/>
              <a:t>(CLABSIs)</a:t>
            </a:r>
            <a:endParaRPr lang="en-US" sz="2400" dirty="0"/>
          </a:p>
        </p:txBody>
      </p:sp>
      <p:sp>
        <p:nvSpPr>
          <p:cNvPr id="12" name="Rectangle 11"/>
          <p:cNvSpPr/>
          <p:nvPr/>
        </p:nvSpPr>
        <p:spPr>
          <a:xfrm>
            <a:off x="5271530" y="2828641"/>
            <a:ext cx="2148596" cy="830997"/>
          </a:xfrm>
          <a:prstGeom prst="rect">
            <a:avLst/>
          </a:prstGeom>
        </p:spPr>
        <p:txBody>
          <a:bodyPr wrap="square">
            <a:spAutoFit/>
          </a:bodyPr>
          <a:lstStyle/>
          <a:p>
            <a:r>
              <a:rPr lang="en-US" sz="2400" dirty="0" smtClean="0"/>
              <a:t>Surgical site</a:t>
            </a:r>
          </a:p>
          <a:p>
            <a:r>
              <a:rPr lang="en-US" sz="2400" dirty="0" smtClean="0"/>
              <a:t>infections (SSIs)</a:t>
            </a:r>
            <a:endParaRPr lang="en-US" sz="2400" dirty="0"/>
          </a:p>
        </p:txBody>
      </p:sp>
      <p:sp>
        <p:nvSpPr>
          <p:cNvPr id="15" name="Rectangle 14"/>
          <p:cNvSpPr/>
          <p:nvPr/>
        </p:nvSpPr>
        <p:spPr>
          <a:xfrm>
            <a:off x="4432090" y="4733218"/>
            <a:ext cx="2667000" cy="1200329"/>
          </a:xfrm>
          <a:prstGeom prst="rect">
            <a:avLst/>
          </a:prstGeom>
        </p:spPr>
        <p:txBody>
          <a:bodyPr wrap="square">
            <a:spAutoFit/>
          </a:bodyPr>
          <a:lstStyle/>
          <a:p>
            <a:r>
              <a:rPr lang="en-US" sz="2400" dirty="0" smtClean="0"/>
              <a:t>Catheter associated urinary tract infections (CAUTIs)</a:t>
            </a:r>
            <a:endParaRPr lang="en-US" sz="2400" dirty="0"/>
          </a:p>
        </p:txBody>
      </p:sp>
      <p:sp>
        <p:nvSpPr>
          <p:cNvPr id="19" name="Rectangle 18"/>
          <p:cNvSpPr/>
          <p:nvPr/>
        </p:nvSpPr>
        <p:spPr>
          <a:xfrm>
            <a:off x="1653920" y="3796341"/>
            <a:ext cx="2971800" cy="830997"/>
          </a:xfrm>
          <a:prstGeom prst="rect">
            <a:avLst/>
          </a:prstGeom>
        </p:spPr>
        <p:txBody>
          <a:bodyPr wrap="square">
            <a:spAutoFit/>
          </a:bodyPr>
          <a:lstStyle/>
          <a:p>
            <a:r>
              <a:rPr lang="en-US" sz="2400" dirty="0" smtClean="0"/>
              <a:t>Ventilator associated events (VAEs)</a:t>
            </a:r>
            <a:endParaRPr lang="en-US" sz="2400" dirty="0"/>
          </a:p>
        </p:txBody>
      </p:sp>
      <p:pic>
        <p:nvPicPr>
          <p:cNvPr id="16" name="Picture 2" descr="http://t0.gstatic.com/images?q=tbn:ANd9GcSEAij_NiEsDbGt-heZSxwF1ZdLsoTC4mVi963yI9Dd1IG-wuo&amp;t=1&amp;usg=__bv5rF23UID9ktVXO8_q2VoXTmbk="/>
          <p:cNvPicPr>
            <a:picLocks noChangeAspect="1" noChangeArrowheads="1"/>
          </p:cNvPicPr>
          <p:nvPr/>
        </p:nvPicPr>
        <p:blipFill>
          <a:blip r:embed="rId3" cstate="print"/>
          <a:srcRect/>
          <a:stretch>
            <a:fillRect/>
          </a:stretch>
        </p:blipFill>
        <p:spPr bwMode="auto">
          <a:xfrm>
            <a:off x="1236116" y="5208538"/>
            <a:ext cx="1014594" cy="1046731"/>
          </a:xfrm>
          <a:prstGeom prst="rect">
            <a:avLst/>
          </a:prstGeom>
          <a:noFill/>
          <a:ln w="38100">
            <a:solidFill>
              <a:srgbClr val="0066FF"/>
            </a:solidFill>
          </a:ln>
        </p:spPr>
      </p:pic>
      <p:sp>
        <p:nvSpPr>
          <p:cNvPr id="17" name="Rectangle 16"/>
          <p:cNvSpPr/>
          <p:nvPr/>
        </p:nvSpPr>
        <p:spPr>
          <a:xfrm>
            <a:off x="2297040" y="5106938"/>
            <a:ext cx="2438400" cy="1200329"/>
          </a:xfrm>
          <a:prstGeom prst="rect">
            <a:avLst/>
          </a:prstGeom>
        </p:spPr>
        <p:txBody>
          <a:bodyPr wrap="square">
            <a:spAutoFit/>
          </a:bodyPr>
          <a:lstStyle/>
          <a:p>
            <a:r>
              <a:rPr lang="en-US" sz="2400" i="1" dirty="0" smtClean="0"/>
              <a:t>Clostridium</a:t>
            </a:r>
          </a:p>
          <a:p>
            <a:r>
              <a:rPr lang="en-US" sz="2400" i="1" dirty="0" err="1" smtClean="0"/>
              <a:t>difficile</a:t>
            </a:r>
            <a:endParaRPr lang="en-US" sz="2400" i="1" dirty="0" smtClean="0"/>
          </a:p>
          <a:p>
            <a:r>
              <a:rPr lang="en-US" sz="2400" dirty="0" smtClean="0"/>
              <a:t>Infections (CDIs)</a:t>
            </a:r>
            <a:endParaRPr lang="en-US" sz="2400" dirty="0"/>
          </a:p>
        </p:txBody>
      </p:sp>
      <p:pic>
        <p:nvPicPr>
          <p:cNvPr id="3074" name="Picture 2" descr="http://t2.gstatic.com/images?q=tbn:ANd9GcQtae5thMjwVO2JZku-EMQMAWyREjTNjlWY1GHEqVkgSqvCLGNXsA"/>
          <p:cNvPicPr>
            <a:picLocks noChangeAspect="1" noChangeArrowheads="1"/>
          </p:cNvPicPr>
          <p:nvPr/>
        </p:nvPicPr>
        <p:blipFill>
          <a:blip r:embed="rId4" cstate="print">
            <a:lum bright="21000"/>
          </a:blip>
          <a:srcRect/>
          <a:stretch>
            <a:fillRect/>
          </a:stretch>
        </p:blipFill>
        <p:spPr bwMode="auto">
          <a:xfrm>
            <a:off x="7413880" y="2754110"/>
            <a:ext cx="1272920" cy="1002169"/>
          </a:xfrm>
          <a:prstGeom prst="rect">
            <a:avLst/>
          </a:prstGeom>
          <a:noFill/>
          <a:ln w="76200">
            <a:solidFill>
              <a:srgbClr val="0066FF"/>
            </a:solidFill>
          </a:ln>
        </p:spPr>
      </p:pic>
      <p:pic>
        <p:nvPicPr>
          <p:cNvPr id="3076" name="Picture 4" descr="http://www.uspharmacist.com/cmsimagesthumbnails/2010/8/UTI_md.jpg"/>
          <p:cNvPicPr>
            <a:picLocks noChangeAspect="1" noChangeArrowheads="1"/>
          </p:cNvPicPr>
          <p:nvPr/>
        </p:nvPicPr>
        <p:blipFill>
          <a:blip r:embed="rId5" cstate="print"/>
          <a:srcRect/>
          <a:stretch>
            <a:fillRect/>
          </a:stretch>
        </p:blipFill>
        <p:spPr bwMode="auto">
          <a:xfrm>
            <a:off x="7124040" y="4459118"/>
            <a:ext cx="1095569" cy="1483232"/>
          </a:xfrm>
          <a:prstGeom prst="rect">
            <a:avLst/>
          </a:prstGeom>
          <a:noFill/>
          <a:ln w="76200">
            <a:solidFill>
              <a:srgbClr val="0066FF"/>
            </a:solidFill>
          </a:ln>
        </p:spPr>
      </p:pic>
      <p:pic>
        <p:nvPicPr>
          <p:cNvPr id="3078" name="Picture 6" descr="http://t2.gstatic.com/images?q=tbn:ANd9GcTWC69_5vIB2eDOOLPNEkHzO6nyhEB51TLZdLILtWCzvC9R1XkMwA"/>
          <p:cNvPicPr>
            <a:picLocks noChangeAspect="1" noChangeArrowheads="1"/>
          </p:cNvPicPr>
          <p:nvPr/>
        </p:nvPicPr>
        <p:blipFill>
          <a:blip r:embed="rId6" cstate="print"/>
          <a:srcRect r="6857"/>
          <a:stretch>
            <a:fillRect/>
          </a:stretch>
        </p:blipFill>
        <p:spPr bwMode="auto">
          <a:xfrm>
            <a:off x="473441" y="2374972"/>
            <a:ext cx="1310389" cy="904405"/>
          </a:xfrm>
          <a:prstGeom prst="rect">
            <a:avLst/>
          </a:prstGeom>
          <a:noFill/>
          <a:ln w="38100">
            <a:solidFill>
              <a:srgbClr val="0066FF"/>
            </a:solidFill>
          </a:ln>
        </p:spPr>
      </p:pic>
      <p:pic>
        <p:nvPicPr>
          <p:cNvPr id="3080" name="Picture 8" descr="http://www.health-writings.com/img/gt/aspiration-pneumonia-bacteria/Pneumonia.jpg"/>
          <p:cNvPicPr>
            <a:picLocks noChangeAspect="1" noChangeArrowheads="1"/>
          </p:cNvPicPr>
          <p:nvPr/>
        </p:nvPicPr>
        <p:blipFill>
          <a:blip r:embed="rId7" cstate="print"/>
          <a:srcRect l="9600" r="12800" b="10667"/>
          <a:stretch>
            <a:fillRect/>
          </a:stretch>
        </p:blipFill>
        <p:spPr bwMode="auto">
          <a:xfrm>
            <a:off x="533400" y="3779060"/>
            <a:ext cx="1025541" cy="1062549"/>
          </a:xfrm>
          <a:prstGeom prst="rect">
            <a:avLst/>
          </a:prstGeom>
          <a:noFill/>
          <a:ln w="38100">
            <a:solidFill>
              <a:srgbClr val="0066FF"/>
            </a:solidFill>
          </a:ln>
        </p:spPr>
      </p:pic>
    </p:spTree>
    <p:extLst>
      <p:ext uri="{BB962C8B-B14F-4D97-AF65-F5344CB8AC3E}">
        <p14:creationId xmlns:p14="http://schemas.microsoft.com/office/powerpoint/2010/main" val="84948853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6618"/>
            <a:ext cx="8229600" cy="1281947"/>
          </a:xfrm>
        </p:spPr>
        <p:txBody>
          <a:bodyPr/>
          <a:lstStyle/>
          <a:p>
            <a:pPr>
              <a:lnSpc>
                <a:spcPts val="4780"/>
              </a:lnSpc>
            </a:pPr>
            <a:r>
              <a:rPr lang="en-US" sz="4000" b="0" dirty="0" smtClean="0">
                <a:latin typeface="Calibri" pitchFamily="34" charset="0"/>
              </a:rPr>
              <a:t>Some Laboratory Identified Events</a:t>
            </a:r>
            <a:br>
              <a:rPr lang="en-US" sz="4000" b="0" dirty="0" smtClean="0">
                <a:latin typeface="Calibri" pitchFamily="34" charset="0"/>
              </a:rPr>
            </a:br>
            <a:r>
              <a:rPr lang="en-US" sz="4000" b="0" dirty="0" smtClean="0">
                <a:latin typeface="Calibri" pitchFamily="34" charset="0"/>
              </a:rPr>
              <a:t>Are Reported As HAI Proxies*  </a:t>
            </a:r>
            <a:endParaRPr lang="en-US" sz="4000" b="0" dirty="0">
              <a:latin typeface="Calibri" pitchFamily="34" charset="0"/>
            </a:endParaRPr>
          </a:p>
        </p:txBody>
      </p:sp>
      <p:sp>
        <p:nvSpPr>
          <p:cNvPr id="5122" name="AutoShape 2" descr="data:image/jpg;base64,/9j/4AAQSkZJRgABAQAAAQABAAD/2wBDAAkGBwgHBgkIBwgKCgkLDRYPDQwMDRsUFRAWIB0iIiAdHx8kKDQsJCYxJx8fLT0tMTU3Ojo6Iys/RD84QzQ5Ojf/2wBDAQoKCg0MDRoPDxo3JR8lNzc3Nzc3Nzc3Nzc3Nzc3Nzc3Nzc3Nzc3Nzc3Nzc3Nzc3Nzc3Nzc3Nzc3Nzc3Nzc3Nzf/wAARCAC6AJUDASIAAhEBAxEB/8QAGwAAAQUBAQAAAAAAAAAAAAAABQACAwQGAQf/xAA7EAACAQMCAwcDAgUCBQUAAAABAgMABBEFIRIxQQYTIlFhcZEygaEUsSNSwdHhB/AVQmJyoiQlM0Px/8QAGgEAAgMBAQAAAAAAAAAAAAAAAwQBAgUABv/EACgRAAICAQQCAgICAwEAAAAAAAABAhEDBBIhMRNBBSJRYRQjMjOhsf/aAAwDAQACEQMRAD8Aw8gyxppG1TOPEfemEVm2eppUR42pAEU4jFOAzXWRt5IyM03hPnUxWuZ6Z/FdZ0oEQRh1ruGx9VS7VwrtkEVNlVBDFBBGWNPO1MJ3AxTSxzUlk0h0gyM1Ue5ii8PGeLqBvVmUkxNwfVwnFX0/0/1YhJTJbiNhnvAxOPtRMaT/AMhPVZpQa2IFQ3Ec2yMS3kaf0qzcdnZbG8iW1l/Ug542GBjAJP22qE8qiaSfBfT5HljclyRGmkGpcU01yYVxRHw+dO5Dyp1NY1NlGkhuD50qeOVKrWDoIOPGa4QMVPJEMketcEQ9aTs0KK4GacFwKn4ACNuVOZc1zkcolau4HkPmpGUZwK4MA4xXWdREFCnlSdt8bfFSMAdgauWGhxalBJPdXTwgMVijUheLpnz6GrxVgMuTxroFkBugB96jZKfJbm0u5Lbve9Qbqzc/UVwjer9ERlvjdEeNz7VvYIbOXSVnmnupY54VzF3p4Qds7Z96wuKOdn7y8ZWs7dIHHCWRplyF9AfI5+alMFnx7lf4CWpdxY24azhUoi7BmzxZ9f7VkW3Y1s10+5m4xdoXlfkijCgen9zWYuLAiedbEyXUUO7yquw6fGdgetcyumaSaKBph505gwPpTCTUoYk0KuEV0AmuFsc6sgT/AGdAyKVdDjH0ilVqZS0G3HjNcpxHjNdxSJoDAKTcthzpzYHnTTjln5qCSHhIbJpcOKfjxUQ03SZrxhxgxI30uw2J/wB9asVlJRVsGb52AP4rQJcWbos0ls7PEHKqrE7EbbcuvWqvZ61ttTe5trhOC47vvICCea7svrlcn7VX7RW8tvxi3U8DcIyRkYH++dFhH2xLWOmo1ygPEsJJaBW2HNvPypxU4Jwcj0qa1hkjt4+QLqXA6kZIz+KezSD60J6cudRLhhsMYqCLugWNrLHc39+C1vbJnuwcd43Qe3L5rQdhoLeT9VeXZj7+Ng5VgOFUwRkeWDt6DFDEtWj7NvnwmWZWIPQZ2/ah6zyw8SxyMqupVwDjiHkfSp3bWXxYVqMclfIc7TdoWvUktdOXgtccLuFw02eQPkuenXG/UVprLS4tM0VbXhUuyZnJGeNyN8/t7VhV1jgtIbcQj+HKshJAYuQc7ev9K3+rzyRWbNg8RB+1Xi7ti+sj4oxxxVL/ANPL9ft0gvpFjACEZAHShLDaiWqyGWcltnJJ+2cf0NDyp61yLQ5gjqDIFRSjBqdRgVHON6tHsnIvoRilXAaVEFTROVDE5FLOcbYqN1GSVHEM06Jc4Jb7VntUaiH4zTWVeZ51LjelgHnVSxyziSW7jWT/AOPOW9q1L6hDiXumBWCFnVfI4wP/ACZaF6fZxNbSO5AZuR9KAd/FHcagYGwD3ceM5zgk/uBTEVSsRl/dnUfR23nlsrmOaFykqSAq45jB2x+K1lxcWGoaYNTuCIYZABNBHgt3uccKg8gSM5PLfyrM29uk9hI+eGTjCqWzg53wAM5+Ke+k90nC04D5wAV4c7+pz9qhvZHn2N51izypuminNL+s1aO5aPukLqscY+lUBA4c9dufvR7S9Je8uJY5l2gbEgG/FudvY4rP3dzIvcxOABGwwwOfKjvZvtHbRRXjSq4ka44gyjOQRt+xq9bvsKZ5OK2xC+u2Uv8AwqQwlg8XDIEUHLYO4+4/NZuLSNUuRxw2FwVOShZeH8mtZP2mihi7ySa3wN9vEfxXbXVdSvQk691b2zDPjGZGHQ46ff4ojSkAwaieC6Xf5BPZ7szdW+qRPqSp3cQ7zAcNlhyGPz9qNdor2OOBlLYOPOrQug2XCsABgs3X2rJ6tFca5O9rYnOx43P0qBzyfLpUxiukCy5p5JXMyrTG4keV+ZO3t0prMOtXbvSJ9MiiFyy8chbwqc4xjr151RZd6HJVLk0Mcrgq6EWx0NRMM/URTzkcqa3qBUoiZGQOhpV3ApUQWaNGYwCcjanDyAppYljnl0pymkGaaOhT5GpFUZ99tqYG33Nd4xzyKhHPkKXFkbqyEdveCBgNjwg4/NDoezltEWjbUk4pXDY2yTjG2TQ+e2eViXvJsE5Izt+Ks6X2P1TWZZjbp3cMTqC0gIYgjn5+tNw+/CMye/A91hAvGtxHDAymK3DAoLsxHbc5GPFt61DfapEmUeMcRJdgz95uT/Mdztiq2t9lm0ORRDIbuSVdwYDnby29KzUjSSyFQQMcwxxj3zVp4W3XopjzR223yXZJY55WZOFMkYUDYnIGMdP2q9onCHulQY8SsD9jQktJZ92knGAcsVDjGfsOo9aJ6NIvfXHdniV1DL6b8vzUZIbY0Xw5N+VBddNk1O4jto1YmQgHhG+M7n4rcydlrfu4DLPPFDHERK27M7Dlji+/42rPdkZZ11uNoNhwMHOAcLjOfkCtwlwGnERmaefh4wspwo6Z2G+9G0quHItr5vyUjEX3Z/WUsWd7qPeQiGMghnX7bA489vaiOn6ZHptnFFLbyRXXDmV8ZJzvuQcfatcNOuJbgTTXShwCq4UkLnyyf9/aqF/pIOeO6uZQTzeXGTt0GPMUysaXQi8japnnPaoobmKPBMiKWdmxnxYwNvbltWalG5o7rVkbLVrmJm4sniBJzsdxQaYDi2rOyN73Z6PTxUcMUiqQcUzckipn2FNUbk1KZMlyQspHIZpVLSq9gXDkNCNuI7jnXSrKpzjNSFRxGlj70ix3gYI2wK4UKjddqnU+tRyeu1QcNjHFkbA+deraVfWuq6LMI1kgLKscmAVUNjccQ3FeWxJk54djXr3Yu0Wy0OJODDOonkbzLb4+wAp3R3vdGX8mo7E32AL6EalfxXNtKvfQZj7pJsKc7Z65/wAUEu+yUqTzO6yM07eHx7AY6ZHt8V6FqWlWk4JZAkjbcaDDZ26j3rOyaPqlrLLA+szSRnBReXCM7DnueVaDTMdV6MzqfZtDpYin/h8EPCZeFc8eRhtvPBGPU0AsdOWxj8IZi3Nm5n+wr0S4gcW06zSPK/CVLO/Fy8qypUHbbY0lq7TRq/GxUlJ+0QadfGwd2XIkdeEY9xW60bUv1FtAX+tk5+5zivPrtf4wx0Xp7/4rV6J/C7hM8gNvSjabiKQtrleRm3hclySchOfqcf5oXeP/AOnhycl+Mn5z/QVct2K2ueZPEfmh2oAiK3HXJpszzB9tIw11byqMF4yDj0P+aysi4NbrtlakWdpPjbiK/j/FYqZd6ytQtuVno9BLdp4lNxUeQuQasPGSOdV5E8/71WLGJp+iJyCaVLhGaVEFW3ZojjJPrXCR0Oa44Jc5rvDtSQ8hwG1Rzc1qQU3YuPSuJLNvHhQSd69p00cGnWqAAYhQf+IrxeFwfjFexCbgtEC4+gY+Kf0K5Zk/K9RQnlNzdxEHCLKQPXHM0F1O6Ml1MIztxBVPswq1JI0EIMZHEAcZPmOdBw3FNHjrMq++N60aMZF2eMFLrO4wcfIrGOnCzDyJ/et0wHdT/wDb/esVcAfqH9GpPWx4TNX4uX2khWFotzI5YDwlfjGaOafEEniJH1E49hVHQImcXRGMswVR7gUXcolwSPojVR+aNhjUEK6qTeWQaU4hCg9KpX7hEjkZXdVBOEXJPsOtTM5EHrypwi4yqg4IXBPrR0JPoz2vyRal2T/UwglY7hF48YByDy+Rn1yOlYGaAHINera5aWsPZK7jtI0jRZEJVDtkMoz74xmvNZ1way9Z/ss9B8c/6q/YMaIKMCqkqjeiMoqjKOdLxZospMu/KlUjc6VGsWcVYaY+I10GomcA9acGIGSu3maVYyhxGdxTeTHfxda6rqDxAjemKeKQkVBzLsChcPj1JNetSZK+gO3seVeQpKyZYqOFd9zXpA7RadLa97b3MU44cYjccXplScin9E0rsyfk4SltpHb+RQO7yMM2T7ChdlKXmtCf+eV3oVqusqIJiGYzyKwRR0GCf6Gqmg61BNJEodjwDKjH9aeeSN0Zvhltuj0FFzG+duL+1Y/VYBb30sYPLB+Rmilx2n0y2jAlu4kb+QOGb4XJrNtqUeqXVzdR8YjeQBOIYyAoGfkHagaqUXHsd+Nxzjkba4IbftHFpOqTW91HKYpArI8WCQMYIwT6GrOodrdPa0l/TXAMkjAniDLj5FZTtmiiW2nXYspQ4Pkcj9zR/wD060O01PTNRa9t47huEiJpVyVIHMUPHN7VQTPix+R2uTZaJrNvqmlwXYdEQ7PxyAbjmN6lk7S6ZaszXN9bj/tkDH7AE15/q2lwzwM8SrFIiYTAAQY33GPernZPSNNuY43u4Unbbi4XPD+KtHUSkuEVyaPDjf3bLun6891pGsxMpzc3Syg5yFDHJHpsq0JlwTiiGr20VhqVzaxRiJEfwouwxjI/BoVNvnekcs3KXJqYoQSuHTK0wH81UZsYNWpTjrVGVudVigpA3OlTWO9KjAG+Qm8iliDv6E1IJRw4AGKHFxxEZHxTlb1oLgHtF1nOPDj4rsbAHNVVYDrTgxPLIqrR3DYUgAmcRsMqwwc+VAr2zL6qbdHHd5zkgZA9+v3onbSmMs5bkpofZScc8s/UnHz/APlExvbFsTyycsyguglZ2NpaOZFXiYD62wcCscGeSR2jK8OSQCK1k8hW2l6eBv2NZrTYu9lRf5mA/wB/mi4G9rbB6pXOEUa6y020jjQmMO2ASpORmiIOAF8KqOQHSqccpxuB8VJ3pG4BHrS7djq4VAfteMpaAHI4nJ+BW2/0oJjsZiwwjAn8Vie0vFLBBjmHONvSttp3/tHZGCWLwySxLHnyJG598U1jdY7M3PG8tL2UJCNwTnIwKn7JpHBdtHjALeHFCnuAM4x9qv6XJwaguOeKHgdyDa3hIv8AbeLudThlY7y26n3IJH7YrKyyc60/+oFwC+n4GW7liT6ZFYp5TmqZV92NaTnCrHTPmqcj055Cahd6mCCzaQ0tvSqMtk0qNQm5clp1TiPT1q8mi3jIkwtpXiYnBVSQ+OYB677VSeM5bHPFbC01aR7eKztxaQqsfEZrjiHE2RywcHbGP8VbDGMnyTnnKKSQGv8AQ9Qa5lkt7a5aIEniaMgtjmcAY5f1oU5kico2Cf8ApNbT/jM9lKiSyWNzFJLlhbrll3DbeXp6+1YuViJTjfBO9TnhFK0V085N0wxpmlXGq6XPcWjR8UTd20bNgnbOc8qFRwm1doXZDIjYbDZGfej2myaWugot/bXX6njZkkiSRQVJA2ZcA8qzUnAXJHhyeXUUKcEoI7DJyyyb9Fi/k4bKbLblcfNDtGj348fSNvvU4i/UMLd+PD/yDJUZ54qULHZHurdzMmAeNkKZPsa6nHGdanqF+kX0ZjyYfNTKzZwz59KHx3SDZ1K+tWoJEdgqPxt0XO5+1L7WNuSSthbSrGe81SyhhhgmzISyTA8BAHUgHHMb1re2cMlrpljbNaw2wLluGKQvuB5npvQXTNE1WLUbOeyu5LbUWG0QwUEJO5cY8x68vOjnbKDVTo8d1qn6UtDJgdyDkqdiT0xnHTNaPgcdO2+zE/kxyatV0YtoiebfJq3poP62LJ3G3vVKB1k3Y8JztvWp0S2miigmbSP1aFSySQzhZMZ6hiAffPLFK6eLcnQ7rX9EAe1zNc6oVGCsUaou3Xmf3rOyQsufCv2rTakqT3tzJwcKtIcDiyRvyJqg9qCPDw49KpPduboYxyjCKjZnXBH/ACDNQv7Ufe0xvgZqnPagHxA/FTGdF5qwRg+VKrrW4U4JNKi70A2E0gOas6VGtzqFrb3lwYrZn4WckHuweZ32quwJY7Yoja6XP3KXDwPKjA/w+6LBlxg59NzQsT+6sPmVwaXZY7Y2Y0rW5oLQCJPpCoRkDJGDw9ds0Et1aWVIgN3YKPvtWtfs9Pq0LXs13b2YhQB0lDcQUbBjnpyA9qzds7abqSskquEYqZE8SkcsjzomRff9AMU/6uO0v+mwnluILB7OzjkNvDH4AmwGQTzPPf4rCzxKuMbE9K2On3GqzxNccdvLascxh07tmXzGMgDyzz9Kw18051G6t4AoCyMFx5Zo2ZJxTQlpZuORqTsLdmtM/XXk0smeGJVQDoQd8/INVNXMMN0yQzd4i+HiO+4579al0K+GlfrDecc0c0YXhUeRO33BNR6zrEWqmGOCx7oRsCGK4OMcuVc3GWOjoRyQzuVdgma6GPC3Prw8qvWl9fQgfpJ9Nt+X8VB4vfcE/bFNEEWMFQad3EY5DFUhnjDpDOXSTyvmRsrDtMtnqFkZdXF6UUh5+4yyhh9JJO4B32zj8Ue7RdptLv8AQrmytxNPPOoxI+wBByD9vIDFeXMig05GZM8LEe1Wyaqc0Bx/H44NP8BaxtpZbqOKMoZGYKoI2yTtW5i1DX9CRBqNpa3doq8Pe2rcLKQDgcOOuAOXWgHYDT2vLz9dcyq0VsRwxndmfz9h+9F+0PaKyfXbHTkkEs0M4kdARwciME9GAPEPLHrR9HjcU20K/I5lOahF9Dez+lxXsUl5dgNliERjkZ5knzojq2i2r2haKNY5VUkPGME488UI0XtBa2kFzasrzRcbCOSNQcHODnf0zU992igNqUhSXiwQpI5e+/Kmfptr0ZkvLvt3YA8BGWAB671DKICOY+KFXNzNJMxiZQnTPX1qBuNucg+axckVvdHqsO7xx3d0ECLcMdl+KVDRF/1UqrtX5L8kz89tqes7AcOExnfwL/amv9RptQGqyVbmVDlAqnzVAP6VAy5BFOWk3Kuv2VpJ8Fd21FIRDBfssI2C5bYfOKZbWzQFmkfjduZxirPWkedWeWUlTAxwwUt9cjW3pmKkNMPWuQZHK6TtSpGuJsawJxiu8ODTq70qSnXI+WSF7YRGxCyD/wC+3neNj6kbg/ihptbcEcETKV5lnLM34A/FXabJyo/8jJW2+BSWkwqW+uSOK4eE5iYp7U6W9nkGGkJHkdv2qIgY5U2q26qy+2N3Q8SnqRmnd6ajFdaq7UE8jJBLSqMcqVTRHkZ//9k="/>
          <p:cNvSpPr>
            <a:spLocks noChangeAspect="1" noChangeArrowheads="1"/>
          </p:cNvSpPr>
          <p:nvPr/>
        </p:nvSpPr>
        <p:spPr bwMode="auto">
          <a:xfrm>
            <a:off x="155575" y="-731838"/>
            <a:ext cx="1228725" cy="1533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124" name="AutoShape 4" descr="data:image/jpg;base64,/9j/4AAQSkZJRgABAQAAAQABAAD/2wBDAAkGBwgHBgkIBwgKCgkLDRYPDQwMDRsUFRAWIB0iIiAdHx8kKDQsJCYxJx8fLT0tMTU3Ojo6Iys/RD84QzQ5Ojf/2wBDAQoKCg0MDRoPDxo3JR8lNzc3Nzc3Nzc3Nzc3Nzc3Nzc3Nzc3Nzc3Nzc3Nzc3Nzc3Nzc3Nzc3Nzc3Nzc3Nzc3Nzf/wAARCAC6AJUDASIAAhEBAxEB/8QAGwAAAQUBAQAAAAAAAAAAAAAABQACAwQGAQf/xAA7EAACAQMCAwcDAgUCBQUAAAABAgMABBEFIRIxQQYTIlFhcZEygaEUsSNSwdHhB/AVQmJyoiQlM0Px/8QAGgEAAgMBAQAAAAAAAAAAAAAAAwQBAgUABv/EACgRAAICAQQCAgICAwEAAAAAAAABAhEDBBIhMRNBBSJRYRQjMjOhsf/aAAwDAQACEQMRAD8Aw8gyxppG1TOPEfemEVm2eppUR42pAEU4jFOAzXWRt5IyM03hPnUxWuZ6Z/FdZ0oEQRh1ruGx9VS7VwrtkEVNlVBDFBBGWNPO1MJ3AxTSxzUlk0h0gyM1Ue5ii8PGeLqBvVmUkxNwfVwnFX0/0/1YhJTJbiNhnvAxOPtRMaT/AMhPVZpQa2IFQ3Ec2yMS3kaf0qzcdnZbG8iW1l/Ug542GBjAJP22qE8qiaSfBfT5HljclyRGmkGpcU01yYVxRHw+dO5Dyp1NY1NlGkhuD50qeOVKrWDoIOPGa4QMVPJEMketcEQ9aTs0KK4GacFwKn4ACNuVOZc1zkcolau4HkPmpGUZwK4MA4xXWdREFCnlSdt8bfFSMAdgauWGhxalBJPdXTwgMVijUheLpnz6GrxVgMuTxroFkBugB96jZKfJbm0u5Lbve9Qbqzc/UVwjer9ERlvjdEeNz7VvYIbOXSVnmnupY54VzF3p4Qds7Z96wuKOdn7y8ZWs7dIHHCWRplyF9AfI5+alMFnx7lf4CWpdxY24azhUoi7BmzxZ9f7VkW3Y1s10+5m4xdoXlfkijCgen9zWYuLAiedbEyXUUO7yquw6fGdgetcyumaSaKBph505gwPpTCTUoYk0KuEV0AmuFsc6sgT/AGdAyKVdDjH0ilVqZS0G3HjNcpxHjNdxSJoDAKTcthzpzYHnTTjln5qCSHhIbJpcOKfjxUQ03SZrxhxgxI30uw2J/wB9asVlJRVsGb52AP4rQJcWbos0ls7PEHKqrE7EbbcuvWqvZ61ttTe5trhOC47vvICCea7svrlcn7VX7RW8tvxi3U8DcIyRkYH++dFhH2xLWOmo1ygPEsJJaBW2HNvPypxU4Jwcj0qa1hkjt4+QLqXA6kZIz+KezSD60J6cudRLhhsMYqCLugWNrLHc39+C1vbJnuwcd43Qe3L5rQdhoLeT9VeXZj7+Ng5VgOFUwRkeWDt6DFDEtWj7NvnwmWZWIPQZ2/ah6zyw8SxyMqupVwDjiHkfSp3bWXxYVqMclfIc7TdoWvUktdOXgtccLuFw02eQPkuenXG/UVprLS4tM0VbXhUuyZnJGeNyN8/t7VhV1jgtIbcQj+HKshJAYuQc7ev9K3+rzyRWbNg8RB+1Xi7ti+sj4oxxxVL/ANPL9ft0gvpFjACEZAHShLDaiWqyGWcltnJJ+2cf0NDyp61yLQ5gjqDIFRSjBqdRgVHON6tHsnIvoRilXAaVEFTROVDE5FLOcbYqN1GSVHEM06Jc4Jb7VntUaiH4zTWVeZ51LjelgHnVSxyziSW7jWT/AOPOW9q1L6hDiXumBWCFnVfI4wP/ACZaF6fZxNbSO5AZuR9KAd/FHcagYGwD3ceM5zgk/uBTEVSsRl/dnUfR23nlsrmOaFykqSAq45jB2x+K1lxcWGoaYNTuCIYZABNBHgt3uccKg8gSM5PLfyrM29uk9hI+eGTjCqWzg53wAM5+Ke+k90nC04D5wAV4c7+pz9qhvZHn2N51izypuminNL+s1aO5aPukLqscY+lUBA4c9dufvR7S9Je8uJY5l2gbEgG/FudvY4rP3dzIvcxOABGwwwOfKjvZvtHbRRXjSq4ka44gyjOQRt+xq9bvsKZ5OK2xC+u2Uv8AwqQwlg8XDIEUHLYO4+4/NZuLSNUuRxw2FwVOShZeH8mtZP2mihi7ySa3wN9vEfxXbXVdSvQk691b2zDPjGZGHQ46ff4ojSkAwaieC6Xf5BPZ7szdW+qRPqSp3cQ7zAcNlhyGPz9qNdor2OOBlLYOPOrQug2XCsABgs3X2rJ6tFca5O9rYnOx43P0qBzyfLpUxiukCy5p5JXMyrTG4keV+ZO3t0prMOtXbvSJ9MiiFyy8chbwqc4xjr151RZd6HJVLk0Mcrgq6EWx0NRMM/URTzkcqa3qBUoiZGQOhpV3ApUQWaNGYwCcjanDyAppYljnl0pymkGaaOhT5GpFUZ99tqYG33Nd4xzyKhHPkKXFkbqyEdveCBgNjwg4/NDoezltEWjbUk4pXDY2yTjG2TQ+e2eViXvJsE5Izt+Ks6X2P1TWZZjbp3cMTqC0gIYgjn5+tNw+/CMye/A91hAvGtxHDAymK3DAoLsxHbc5GPFt61DfapEmUeMcRJdgz95uT/Mdztiq2t9lm0ORRDIbuSVdwYDnby29KzUjSSyFQQMcwxxj3zVp4W3XopjzR223yXZJY55WZOFMkYUDYnIGMdP2q9onCHulQY8SsD9jQktJZ92knGAcsVDjGfsOo9aJ6NIvfXHdniV1DL6b8vzUZIbY0Xw5N+VBddNk1O4jto1YmQgHhG+M7n4rcydlrfu4DLPPFDHERK27M7Dlji+/42rPdkZZ11uNoNhwMHOAcLjOfkCtwlwGnERmaefh4wspwo6Z2G+9G0quHItr5vyUjEX3Z/WUsWd7qPeQiGMghnX7bA489vaiOn6ZHptnFFLbyRXXDmV8ZJzvuQcfatcNOuJbgTTXShwCq4UkLnyyf9/aqF/pIOeO6uZQTzeXGTt0GPMUysaXQi8japnnPaoobmKPBMiKWdmxnxYwNvbltWalG5o7rVkbLVrmJm4sniBJzsdxQaYDi2rOyN73Z6PTxUcMUiqQcUzckipn2FNUbk1KZMlyQspHIZpVLSq9gXDkNCNuI7jnXSrKpzjNSFRxGlj70ix3gYI2wK4UKjddqnU+tRyeu1QcNjHFkbA+deraVfWuq6LMI1kgLKscmAVUNjccQ3FeWxJk54djXr3Yu0Wy0OJODDOonkbzLb4+wAp3R3vdGX8mo7E32AL6EalfxXNtKvfQZj7pJsKc7Z65/wAUEu+yUqTzO6yM07eHx7AY6ZHt8V6FqWlWk4JZAkjbcaDDZ26j3rOyaPqlrLLA+szSRnBReXCM7DnueVaDTMdV6MzqfZtDpYin/h8EPCZeFc8eRhtvPBGPU0AsdOWxj8IZi3Nm5n+wr0S4gcW06zSPK/CVLO/Fy8qypUHbbY0lq7TRq/GxUlJ+0QadfGwd2XIkdeEY9xW60bUv1FtAX+tk5+5zivPrtf4wx0Xp7/4rV6J/C7hM8gNvSjabiKQtrleRm3hclySchOfqcf5oXeP/AOnhycl+Mn5z/QVct2K2ueZPEfmh2oAiK3HXJpszzB9tIw11byqMF4yDj0P+aysi4NbrtlakWdpPjbiK/j/FYqZd6ytQtuVno9BLdp4lNxUeQuQasPGSOdV5E8/71WLGJp+iJyCaVLhGaVEFW3ZojjJPrXCR0Oa44Jc5rvDtSQ8hwG1Rzc1qQU3YuPSuJLNvHhQSd69p00cGnWqAAYhQf+IrxeFwfjFexCbgtEC4+gY+Kf0K5Zk/K9RQnlNzdxEHCLKQPXHM0F1O6Ml1MIztxBVPswq1JI0EIMZHEAcZPmOdBw3FNHjrMq++N60aMZF2eMFLrO4wcfIrGOnCzDyJ/et0wHdT/wDb/esVcAfqH9GpPWx4TNX4uX2khWFotzI5YDwlfjGaOafEEniJH1E49hVHQImcXRGMswVR7gUXcolwSPojVR+aNhjUEK6qTeWQaU4hCg9KpX7hEjkZXdVBOEXJPsOtTM5EHrypwi4yqg4IXBPrR0JPoz2vyRal2T/UwglY7hF48YByDy+Rn1yOlYGaAHINera5aWsPZK7jtI0jRZEJVDtkMoz74xmvNZ1way9Z/ss9B8c/6q/YMaIKMCqkqjeiMoqjKOdLxZospMu/KlUjc6VGsWcVYaY+I10GomcA9acGIGSu3maVYyhxGdxTeTHfxda6rqDxAjemKeKQkVBzLsChcPj1JNetSZK+gO3seVeQpKyZYqOFd9zXpA7RadLa97b3MU44cYjccXplScin9E0rsyfk4SltpHb+RQO7yMM2T7ChdlKXmtCf+eV3oVqusqIJiGYzyKwRR0GCf6Gqmg61BNJEodjwDKjH9aeeSN0Zvhltuj0FFzG+duL+1Y/VYBb30sYPLB+Rmilx2n0y2jAlu4kb+QOGb4XJrNtqUeqXVzdR8YjeQBOIYyAoGfkHagaqUXHsd+Nxzjkba4IbftHFpOqTW91HKYpArI8WCQMYIwT6GrOodrdPa0l/TXAMkjAniDLj5FZTtmiiW2nXYspQ4Pkcj9zR/wD060O01PTNRa9t47huEiJpVyVIHMUPHN7VQTPix+R2uTZaJrNvqmlwXYdEQ7PxyAbjmN6lk7S6ZaszXN9bj/tkDH7AE15/q2lwzwM8SrFIiYTAAQY33GPernZPSNNuY43u4Unbbi4XPD+KtHUSkuEVyaPDjf3bLun6891pGsxMpzc3Syg5yFDHJHpsq0JlwTiiGr20VhqVzaxRiJEfwouwxjI/BoVNvnekcs3KXJqYoQSuHTK0wH81UZsYNWpTjrVGVudVigpA3OlTWO9KjAG+Qm8iliDv6E1IJRw4AGKHFxxEZHxTlb1oLgHtF1nOPDj4rsbAHNVVYDrTgxPLIqrR3DYUgAmcRsMqwwc+VAr2zL6qbdHHd5zkgZA9+v3onbSmMs5bkpofZScc8s/UnHz/APlExvbFsTyycsyguglZ2NpaOZFXiYD62wcCscGeSR2jK8OSQCK1k8hW2l6eBv2NZrTYu9lRf5mA/wB/mi4G9rbB6pXOEUa6y020jjQmMO2ASpORmiIOAF8KqOQHSqccpxuB8VJ3pG4BHrS7djq4VAfteMpaAHI4nJ+BW2/0oJjsZiwwjAn8Vie0vFLBBjmHONvSttp3/tHZGCWLwySxLHnyJG598U1jdY7M3PG8tL2UJCNwTnIwKn7JpHBdtHjALeHFCnuAM4x9qv6XJwaguOeKHgdyDa3hIv8AbeLudThlY7y26n3IJH7YrKyyc60/+oFwC+n4GW7liT6ZFYp5TmqZV92NaTnCrHTPmqcj055Cahd6mCCzaQ0tvSqMtk0qNQm5clp1TiPT1q8mi3jIkwtpXiYnBVSQ+OYB677VSeM5bHPFbC01aR7eKztxaQqsfEZrjiHE2RywcHbGP8VbDGMnyTnnKKSQGv8AQ9Qa5lkt7a5aIEniaMgtjmcAY5f1oU5kico2Cf8ApNbT/jM9lKiSyWNzFJLlhbrll3DbeXp6+1YuViJTjfBO9TnhFK0V085N0wxpmlXGq6XPcWjR8UTd20bNgnbOc8qFRwm1doXZDIjYbDZGfej2myaWugot/bXX6njZkkiSRQVJA2ZcA8qzUnAXJHhyeXUUKcEoI7DJyyyb9Fi/k4bKbLblcfNDtGj348fSNvvU4i/UMLd+PD/yDJUZ54qULHZHurdzMmAeNkKZPsa6nHGdanqF+kX0ZjyYfNTKzZwz59KHx3SDZ1K+tWoJEdgqPxt0XO5+1L7WNuSSthbSrGe81SyhhhgmzISyTA8BAHUgHHMb1re2cMlrpljbNaw2wLluGKQvuB5npvQXTNE1WLUbOeyu5LbUWG0QwUEJO5cY8x68vOjnbKDVTo8d1qn6UtDJgdyDkqdiT0xnHTNaPgcdO2+zE/kxyatV0YtoiebfJq3poP62LJ3G3vVKB1k3Y8JztvWp0S2miigmbSP1aFSySQzhZMZ6hiAffPLFK6eLcnQ7rX9EAe1zNc6oVGCsUaou3Xmf3rOyQsufCv2rTakqT3tzJwcKtIcDiyRvyJqg9qCPDw49KpPduboYxyjCKjZnXBH/ACDNQv7Ufe0xvgZqnPagHxA/FTGdF5qwRg+VKrrW4U4JNKi70A2E0gOas6VGtzqFrb3lwYrZn4WckHuweZ32quwJY7Yoja6XP3KXDwPKjA/w+6LBlxg59NzQsT+6sPmVwaXZY7Y2Y0rW5oLQCJPpCoRkDJGDw9ds0Et1aWVIgN3YKPvtWtfs9Pq0LXs13b2YhQB0lDcQUbBjnpyA9qzds7abqSskquEYqZE8SkcsjzomRff9AMU/6uO0v+mwnluILB7OzjkNvDH4AmwGQTzPPf4rCzxKuMbE9K2On3GqzxNccdvLascxh07tmXzGMgDyzz9Kw18051G6t4AoCyMFx5Zo2ZJxTQlpZuORqTsLdmtM/XXk0smeGJVQDoQd8/INVNXMMN0yQzd4i+HiO+4579al0K+GlfrDecc0c0YXhUeRO33BNR6zrEWqmGOCx7oRsCGK4OMcuVc3GWOjoRyQzuVdgma6GPC3Prw8qvWl9fQgfpJ9Nt+X8VB4vfcE/bFNEEWMFQad3EY5DFUhnjDpDOXSTyvmRsrDtMtnqFkZdXF6UUh5+4yyhh9JJO4B32zj8Ue7RdptLv8AQrmytxNPPOoxI+wBByD9vIDFeXMig05GZM8LEe1Wyaqc0Bx/H44NP8BaxtpZbqOKMoZGYKoI2yTtW5i1DX9CRBqNpa3doq8Pe2rcLKQDgcOOuAOXWgHYDT2vLz9dcyq0VsRwxndmfz9h+9F+0PaKyfXbHTkkEs0M4kdARwciME9GAPEPLHrR9HjcU20K/I5lOahF9Dez+lxXsUl5dgNliERjkZ5knzojq2i2r2haKNY5VUkPGME488UI0XtBa2kFzasrzRcbCOSNQcHODnf0zU992igNqUhSXiwQpI5e+/Kmfptr0ZkvLvt3YA8BGWAB671DKICOY+KFXNzNJMxiZQnTPX1qBuNucg+axckVvdHqsO7xx3d0ECLcMdl+KVDRF/1UqrtX5L8kz89tqes7AcOExnfwL/amv9RptQGqyVbmVDlAqnzVAP6VAy5BFOWk3Kuv2VpJ8Fd21FIRDBfssI2C5bYfOKZbWzQFmkfjduZxirPWkedWeWUlTAxwwUt9cjW3pmKkNMPWuQZHK6TtSpGuJsawJxiu8ODTq70qSnXI+WSF7YRGxCyD/wC+3neNj6kbg/ihptbcEcETKV5lnLM34A/FXabJyo/8jJW2+BSWkwqW+uSOK4eE5iYp7U6W9nkGGkJHkdv2qIgY5U2q26qy+2N3Q8SnqRmnd6ajFdaq7UE8jJBLSqMcqVTRHkZ//9k="/>
          <p:cNvSpPr>
            <a:spLocks noChangeAspect="1" noChangeArrowheads="1"/>
          </p:cNvSpPr>
          <p:nvPr/>
        </p:nvSpPr>
        <p:spPr bwMode="auto">
          <a:xfrm>
            <a:off x="155575" y="-731838"/>
            <a:ext cx="1216025" cy="15335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7284" name="AutoShape 4" descr="data:image/jpg;base64,/9j/4AAQSkZJRgABAQAAAQABAAD/2wBDAAkGBwgHBgkIBwgKCgkLDRYPDQwMDRsUFRAWIB0iIiAdHx8kKDQsJCYxJx8fLT0tMTU3Ojo6Iys/RD84QzQ5Ojf/2wBDAQoKCg0MDRoPDxo3JR8lNzc3Nzc3Nzc3Nzc3Nzc3Nzc3Nzc3Nzc3Nzc3Nzc3Nzc3Nzc3Nzc3Nzc3Nzc3Nzc3Nzf/wAARCACwAJ4DASIAAhEBAxEB/8QAHAAAAgIDAQEAAAAAAAAAAAAABQYEBwECAwAI/8QANhAAAgEDAwMDAwMDAwMFAAAAAQIDAAQRBRIhBjFBEyJRMmFxFIGRobHBI0JiB0NSJDPR4fH/xAAZAQADAQEBAAAAAAAAAAAAAAABAgMEAAX/xAAsEQACAgEDAgUDBAMAAAAAAAAAAQIDERIhMTJBBBMiUXEzYbEjgcHhkfDx/9oADAMBAAIRAxEAPwAh0fJB6IWd1AIBHP27Uw3BV5CYiCAByPNVz0vdH6SR8/0FPumyb1CMfuK2M8pnC7YtGwPzS7qhkdlt0ztJ9w+KaZ0EZk9QdjxQ+3sXlkLsASxya44VbmwSKP1CGUNwcDsaTOpdH2H9TCEwT7mQ/PyPFW7qVhmIR9sc0k9RaU0MbSxAg45AHBoSSawUhJxewj2VuXQBlwPGK7mz2kECiNtD6ciqR7JOxP8AtqcbQgMCPcDgkdq5LCwM57kXTrePDFxzjP8ASummKkN2yqo9x4z8mu8MD278LuDDtQ+VpYrrcFIYNkD96YXkNXOnO67njB4+PFKOtWoj7cE9hVhWJuJ7ZHZOSvPNL+vWgMh3gb+wwP70sllBhLSxEELFsDmp1rp/qNhgcUY03SDJIZNp74GabtK0JISZJ1UsPB7CkjArO99hTs9DeRcxxgrjljwK7vpMVuoMnvc9gp4NOU5RE2RxlyPJ+n9qGzwGRDIygs3+KokRc2xX2At6ZVVUnAwO1cryXdKSvbP81OezdZWLAnnjmtBZMx7eM81zQU/cDXZzGwI7igx70x6lD6UeGxml1/qNQsNVPA+9P3wWUj7f4FP1jqB2xlCcgA4Hmqc0m79OU88EVZXTExaGNmHJWqxeTLZHSx/cJcokgGBjual29uojATH+ahWTK0ccQHAUZ/ejEMRAwBwO1ERIhzWYfOTkmgeqaX6iFNm78U4FAFy3FBdcvoraCQ8HA7/NE5lZ6jpkVm59QhVb58GuFo0Mji3LgsvCH5pW6u1y8v7xgXYICQAOAP2oZYS3UkgKsxcYwN2KXXvgoqm45LLjh5GVBx9+aBatbGK7yVbv+aK6LM6oiyMGDc4PeiGrWkbtG4HIXtTE08HTSQJbQEKeOO1DL6wmvr0oi4XjP4pm0W2BgHHHkZr2oFLeI7Vx84rgA6w0+3twoJUN275wKJyWYlTETqV8/JpXv7yWKMem+wt/ap+gajJ6gV2zxXHE2axwuMCoptcoVx25pnR4pYxnjPmotzaDOV5ooAlXdmRMGHY11trNXDFsdsc0fuLUEe4DioWq4tNPYIMFz7Mff5rjivepCiSye4YzhQPilUnmjvULHdtJ8nFAjWe17m+hek72e4zKF7nirg6bgH6aEHjAxVTaOnqXyL5PFXTokQRUXjAA4p6ukl4jkZ7FSrsV/amG3bbECx7CgmnqWUEDjvXbWtSS2tykZ55yfjinM6PanqyRhsuFUDz5pA6n6kUI0aLklSQT2qJ1BqzKjsz4z5LUgajrbPPjLOuMd8UHLA8YOTOGpN+pmeUe0sc+0cVN0SPa6FiDngg0Fkvt54QAfnNEtCn9SQ5HC44pFJN7FpRkoj3pJAdFdcgcZApnFss8g3YKjgUr6HJEbyJXOATyM96fNOgWRiyjjNVZlJVlaJBbgqODQbXSgAXHY5ptFv8A+nRaUuqHjtELOV3Z80DhG1V2lusMcDPfFS9OuLWB1CE7+xzQLUdahMpycDzgUMbXIw67VYDPnFc2OoNlirrMcZ2kjHyBRPTtVSf2Mcg1V8OrLLwPbz5olp18ROuG9o5yDRTQrg0WRLGCSfGM0vdQk/pWBHblfxRXTb8XNvsbhgOPxQvWPdBID/41wqKu6gz6goLR7qNcNn70CNZ7Oo9CnoDPS6btUU4zirk0dN4UAck4qo+kQBqJzVxdNYeQsT7VH9apX0me/qGCe4W0tcqDx5z3pA6l6lBSQIQzE4B8A0xdY3Dx2BEZO3nOPNU9r1+A5jRs45xnODTt4ROEXJ4Rx1TUJJyxdyxJ75oHIQzZFZZ3k5JrXY2exrPJ5NsIqJrRjQLgwSk7AwPg0NAAPvHFHtC05n2NtO1jkfijWvUCyS07lkdJ6fDOFmkRQ7DI/irB02xWNBjJpQ0OzaO3T0lIOQB9uKsLTozFAqk5IHNXMGTLxnYBjxSP1zpv622OGKsOVI/FP8uQO9LHUKYQ4Ga4KZ89ahA0dxMJMl180PZQAC3mj3VoMerSqpxwM4pckYjNTlg11rKOyYXlSf5qfaT+iwZWP80FDsPNd4bpl7nilUkNKDaHvSNYJnHu2lO2aZ73E9uJB2dcgmqwtp/UYFTyTkn4qwtHuTdaUyP9cYAz9vFWzkyTWGJHU0RXf9jSwacuqEJSTjsaTj3qNq3NVDzEP9Nn072Q/bj7VcvTCGO0VmHLAE1S+hZe/SMcFyM1eWkKEtlUAcAVSHBnu6gJ11ctFAqqO68/aql1KxUyGTJUHkk9quLq+3t7mJI5bgIyA5Xv/NJFnoUPrtqWrzl7KNtsUPI/UuOfTX4HHJ8CkvmoRy/+v2DTnVsCtG6dSezN7dkWloBxPKpJkPlY1/3mpqzaUu2HTenVlYH3XGolnZvvtUhR+OfzR6L9TeF5bkw7cbY4YuEiXwqr4FGtG0JWA3QFiW3AkY/tUY0Ss3tf7dv7KO9Rfp/yKiaVp2qobe60eC0mk/8AburHcvpH/nGTgj8Ypj0jpKW0t4knYEQnkr2YfI/NM1rp0cU+1LdHOOWI5WjIiWOMIwP08E0NPkTWl+l7fDFdjti0+UBLCZzdJEiFUAxinKz9sYB57c0H021BuC7bfyKYEgAUYNbDOYmwV4pX6nfbayEfUBxTV6WODyKX+o4EKvu7baBx826288mozySAgs3NCJSc80769ap+quWC+0E9hxSZdYDnAqU0bKZZ2I9ZFerFSNBNspWifcven/pKYSRyL8pmq3ifawPgU9dFtiRvhlBq1bMniI9zXqgfWPBPakQ96fuqzyxpBbvXWjeG4YxdLLnUlL984FXdpDgWiE9wCfzzVL9ORH9fB+VJ+9XBprhBEreVLYP5zTx4IWvLA91b3GoX7qDtDEmSTGdqDuf2FKvUVwbi/RY32Wtum21tycEDgkn7nkn8066sqQ6ZK8chVro7eD2TPP8AJ/pSc+hS3F4HtwZAzZIU85+TWev9W12PhbL+X/A79EdL5fIV0uFiYWQOqOMg4896ebH1LaAAksTwcDH70Es7O4srKCPayMh3HI7imFVedEZCx5BwPNaiJ1hg9OZHj5VvqwaJmNZGK/8AEn/4rhOBFGkgXBx9IHc1J0xDJl2JJKZxWbxO6j8opX3+GbWMJX2gZ5/ii8QIHNcLWH02J+amCrNk8GpXiljq0OtnOyLlscZ7U1UJ1tFeFw4yMc0EwtHz1eySS+sSCFLk4+cUs6ykMdwypnG0Hj8Uza5by6Zqdwm8iBssg8c0nX0u9sbsk8102WpW5ErFZrFQNhkU6dDzbplQ59qkftikumjoaUrqDqc/RT1vDI3rMAp1Y4w34pDNOHWEvuYD5pPPemt5B4dYiOPTa7ryP52rz+cVZ1ufVnRV3ZBA4HjsKrXpQZvVPnYmPyTgVZGhus088u7JUO342jAoXWeXTKXsiGnVYka6opu9SlihAMceEUZwMD/7ozpelJFgKuZB/wBzyKBaSksdwRKzbT7i7+c05220AFRjJzkHvT1RVdaj7InJuUmzK2pZEMjbscEY71LshEh2hAAOBxWjkvyuePFb2+7HHB84pjkiTOIZSImyrnJXjxUrT4gFd/8AyPt/FQ9qSvu/7je1ft96LwxiNAq9gMCsc35l6XaP5f8AX5LJYhn3/BnaK2FexWQK0E0jx4FDdUwYnz8cUSf6aDas5AK+CKaIJlPf9RNNSW0aSNwHiOcfIxVUzxjAIK/er66ktEnWQMgIZSDx9qpDWrBrO5YBSEJ/g11i7lfDy7AysVmsVA2GaO9IyGPVQPBU0Cor0+2y+Rh5YLTR5Et6GTOqpS1ww/5Gl00Z6ifN0RQc0ZvcWlYgh26UOJAR3Kfxj/8AacOnnYSarGpbAtuMeSxGaSumn9N4pG+kRZP8k/4FP/S8PpvMj+2S4jkTnnkjI/qKTxX0G/8AeSEPqm2kiSW5eKaNtm7ILcjvTzpsSqAFOSefxQPSLWUQR4IbLEsKZbQLEuPadw8CtJAlemGrJURgYIBrUNk8GvH/AFzsB48mo3W+Wtt2+EVhDU/sSNNTe7SsMjOFJ/vRIVwtYwkYUdhXcUlVeiO+7fPydKWr47GazmsV6qgMOfaaBamwYk57CjchwhP2pW1CTgnPk8U0RJbgfUI1lhkVu+OKqnrPT/8AQkkAbhuMjvxVn3sv+mX7ikXqiQPb5zuGSSDTvg6Lw0VZWKkXiqk7BPp8VHrKz0U8rJmp2lyencIfhwcVArtattmQ/cUVyCSzFkvWX33ZP5odUm/bdcN+ajV0uToLEUNegAvFECD9Jz+KsHSZPVuERcq6kMGBpA0LK2SvkjKsM/2/zT/0pCZIoy5znnNXSTjh8GCbanlD5Aikb1XGecKO1TYdhxyDnsF5NbaYFMQAx2ozAABkAA/YVl8q+HphJY+/JTXB7tbkBLKaXllMYHz3NTI7Pbj3dvAqWK9imrq0PU3l+50pKW3Ywq4GB2rOK9WM1YTg9WSa1zWM1wMnC9k2Rk/alC8kLtwRz96Z9UZkgY/7cUiahKyEkA08RCLfuVVthz4xSL1BcnkFQfbz96P3+pCN/Syct5zSZr8u4vg+7BAotjRWWKNw2+VjXKtm7mtazN7norZHq2jOGB+9a1sn1DNALN5zmZvzXKtnOWJ+a1os5cDhoSCawgX5YqTVlaJGsCxqn0iq26TfdaBR3jcn+lWXobB0U1pjujzretjtpTbUGfNG4XyKXLGTgD7UXgl4oMVMKqeKzkVESYYrYy80uBiRuFa7q4GXitfUo4FZIzWN1cPUr3qV2AHSZRIuCMih0+nW753Rqfn21N9Uea0eQc0Q4FfUeldLueXtl3fKjBpT1roOzkhZYQwJ5yDzVluwyaH3JyCFxXYAfO2u9JXmmuxVSyDzS2ylSQRg19F6tp8dwrBgCcHjxVTdV9PehK8kQ2gZNJOv2NNV++JCXWyjnPxXiuDg963xtjLfNRNZzPesV6vVxwx9KTbJtmeGb/FWjocm2LANU7o03pXKnOPdVp6VOvoxMCOQOK0VvKMF6xLI8WUwwPPFF4puKWbGdQBzRKO5GeaLJIOCbtzW/rfehK3AOMAV0FyK4OQiZqyJagCYHsaz6wHeuATvUrIkqD64Pmvet8GuOJpk4qPJMVrg0+PNRp5x81wcnWW65OTXBp9/moUzlvNaessUeCeaKAdLog9jzSxr1utxC+QCcVL1C6YElWPH3oPPdFkO9uBRAVfqli8d+yKO58VAn9p2A/TTX1FNEgeRQNzf0pQZtzE1nmsM30yclua16vV6kLH/2Q=="/>
          <p:cNvSpPr>
            <a:spLocks noChangeAspect="1" noChangeArrowheads="1"/>
          </p:cNvSpPr>
          <p:nvPr/>
        </p:nvSpPr>
        <p:spPr bwMode="auto">
          <a:xfrm>
            <a:off x="155575" y="-525463"/>
            <a:ext cx="990600" cy="11049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Rectangle 14"/>
          <p:cNvSpPr/>
          <p:nvPr/>
        </p:nvSpPr>
        <p:spPr>
          <a:xfrm>
            <a:off x="3543930" y="2274330"/>
            <a:ext cx="4648200" cy="2754408"/>
          </a:xfrm>
          <a:prstGeom prst="rect">
            <a:avLst/>
          </a:prstGeom>
        </p:spPr>
        <p:txBody>
          <a:bodyPr wrap="square">
            <a:spAutoFit/>
          </a:bodyPr>
          <a:lstStyle/>
          <a:p>
            <a:pPr>
              <a:lnSpc>
                <a:spcPts val="3500"/>
              </a:lnSpc>
            </a:pPr>
            <a:r>
              <a:rPr lang="en-US" sz="2400" dirty="0" err="1" smtClean="0"/>
              <a:t>Methicillin</a:t>
            </a:r>
            <a:r>
              <a:rPr lang="en-US" sz="2400" dirty="0" smtClean="0"/>
              <a:t> resistant </a:t>
            </a:r>
            <a:r>
              <a:rPr lang="en-US" sz="2400" i="1" dirty="0" smtClean="0"/>
              <a:t>S.  </a:t>
            </a:r>
            <a:r>
              <a:rPr lang="en-US" sz="2400" i="1" dirty="0" err="1" smtClean="0"/>
              <a:t>aureus</a:t>
            </a:r>
            <a:endParaRPr lang="en-US" sz="2400" i="1" dirty="0" smtClean="0"/>
          </a:p>
          <a:p>
            <a:pPr>
              <a:lnSpc>
                <a:spcPts val="3500"/>
              </a:lnSpc>
            </a:pPr>
            <a:r>
              <a:rPr lang="en-US" sz="2400" dirty="0" err="1" smtClean="0"/>
              <a:t>Vancomycin</a:t>
            </a:r>
            <a:r>
              <a:rPr lang="en-US" sz="2400" dirty="0" smtClean="0"/>
              <a:t> resistant </a:t>
            </a:r>
            <a:r>
              <a:rPr lang="en-US" sz="2400" i="1" dirty="0" err="1" smtClean="0"/>
              <a:t>Enterococcus</a:t>
            </a:r>
            <a:endParaRPr lang="en-US" sz="2400" i="1" dirty="0" smtClean="0"/>
          </a:p>
          <a:p>
            <a:pPr>
              <a:lnSpc>
                <a:spcPts val="3500"/>
              </a:lnSpc>
            </a:pPr>
            <a:r>
              <a:rPr lang="en-US" sz="2400" dirty="0" smtClean="0"/>
              <a:t>Multi-drug resistant </a:t>
            </a:r>
            <a:r>
              <a:rPr lang="en-US" sz="2400" i="1" dirty="0" err="1" smtClean="0"/>
              <a:t>Acinetobacter</a:t>
            </a:r>
            <a:endParaRPr lang="en-US" sz="2400" i="1" dirty="0" smtClean="0"/>
          </a:p>
          <a:p>
            <a:pPr>
              <a:lnSpc>
                <a:spcPts val="3500"/>
              </a:lnSpc>
            </a:pPr>
            <a:r>
              <a:rPr lang="en-US" sz="2400" dirty="0" smtClean="0"/>
              <a:t>Cephalosporin resistant </a:t>
            </a:r>
            <a:r>
              <a:rPr lang="en-US" sz="2400" i="1" dirty="0" err="1" smtClean="0"/>
              <a:t>Klebsiella</a:t>
            </a:r>
            <a:endParaRPr lang="en-US" sz="2400" i="1" dirty="0" smtClean="0"/>
          </a:p>
          <a:p>
            <a:pPr>
              <a:lnSpc>
                <a:spcPts val="3500"/>
              </a:lnSpc>
            </a:pPr>
            <a:r>
              <a:rPr lang="en-US" sz="2400" dirty="0" err="1" smtClean="0"/>
              <a:t>Carbapenem</a:t>
            </a:r>
            <a:r>
              <a:rPr lang="en-US" sz="2400" dirty="0" smtClean="0"/>
              <a:t> resistant </a:t>
            </a:r>
            <a:r>
              <a:rPr lang="en-US" sz="2400" i="1" dirty="0" err="1" smtClean="0"/>
              <a:t>Klebsiella</a:t>
            </a:r>
            <a:endParaRPr lang="en-US" sz="2400" i="1" dirty="0" smtClean="0"/>
          </a:p>
          <a:p>
            <a:pPr>
              <a:lnSpc>
                <a:spcPts val="3500"/>
              </a:lnSpc>
            </a:pPr>
            <a:r>
              <a:rPr lang="en-US" sz="2400" dirty="0" err="1" smtClean="0"/>
              <a:t>Carbapenem</a:t>
            </a:r>
            <a:r>
              <a:rPr lang="en-US" sz="2400" dirty="0" smtClean="0"/>
              <a:t> resistant </a:t>
            </a:r>
            <a:r>
              <a:rPr lang="en-US" sz="2400" i="1" dirty="0" smtClean="0"/>
              <a:t>E. coli</a:t>
            </a:r>
            <a:endParaRPr lang="en-US" sz="2400" i="1" dirty="0"/>
          </a:p>
        </p:txBody>
      </p:sp>
      <p:pic>
        <p:nvPicPr>
          <p:cNvPr id="185352" name="Picture 8" descr="http://t1.gstatic.com/images?q=tbn:ANd9GcSHBkuNS6UZ7ef_q1JNwWDqQGEx5rI_p8xF63HL71unAWiO1jc&amp;t=1&amp;h=152&amp;w=244&amp;usg=__qaXYbpJSWBqZ2ZS18GLLIcRqKZQ="/>
          <p:cNvPicPr>
            <a:picLocks noChangeAspect="1" noChangeArrowheads="1"/>
          </p:cNvPicPr>
          <p:nvPr/>
        </p:nvPicPr>
        <p:blipFill>
          <a:blip r:embed="rId3" cstate="print"/>
          <a:srcRect l="11803" r="11803"/>
          <a:stretch>
            <a:fillRect/>
          </a:stretch>
        </p:blipFill>
        <p:spPr bwMode="auto">
          <a:xfrm>
            <a:off x="685800" y="2475460"/>
            <a:ext cx="2492115" cy="2026556"/>
          </a:xfrm>
          <a:prstGeom prst="rect">
            <a:avLst/>
          </a:prstGeom>
          <a:noFill/>
          <a:ln w="38100">
            <a:solidFill>
              <a:srgbClr val="0066FF"/>
            </a:solidFill>
          </a:ln>
        </p:spPr>
      </p:pic>
      <p:sp>
        <p:nvSpPr>
          <p:cNvPr id="8" name="TextBox 7"/>
          <p:cNvSpPr txBox="1"/>
          <p:nvPr/>
        </p:nvSpPr>
        <p:spPr>
          <a:xfrm rot="10800000" flipH="1" flipV="1">
            <a:off x="419100" y="5050803"/>
            <a:ext cx="8416977" cy="1323439"/>
          </a:xfrm>
          <a:prstGeom prst="rect">
            <a:avLst/>
          </a:prstGeom>
          <a:noFill/>
        </p:spPr>
        <p:txBody>
          <a:bodyPr wrap="square" rtlCol="0">
            <a:spAutoFit/>
          </a:bodyPr>
          <a:lstStyle/>
          <a:p>
            <a:pPr marL="225425" indent="-225425">
              <a:tabLst>
                <a:tab pos="225425" algn="l"/>
              </a:tabLst>
            </a:pPr>
            <a:r>
              <a:rPr lang="en-US" sz="3200" dirty="0" smtClean="0"/>
              <a:t>*</a:t>
            </a:r>
            <a:r>
              <a:rPr lang="en-US" sz="2400" dirty="0" smtClean="0"/>
              <a:t>Positive laboratory results that were not present on hospital admission or early in a hospital stay serve as proxy measures for infection and are reported to NHSN</a:t>
            </a:r>
            <a:endParaRPr lang="en-US" sz="2400" dirty="0"/>
          </a:p>
        </p:txBody>
      </p:sp>
    </p:spTree>
    <p:extLst>
      <p:ext uri="{BB962C8B-B14F-4D97-AF65-F5344CB8AC3E}">
        <p14:creationId xmlns:p14="http://schemas.microsoft.com/office/powerpoint/2010/main" val="259028058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1694</Words>
  <Application>Microsoft Office PowerPoint</Application>
  <PresentationFormat>On-screen Show (4:3)</PresentationFormat>
  <Paragraphs>337</Paragraphs>
  <Slides>30</Slides>
  <Notes>27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3" baseType="lpstr">
      <vt:lpstr>Office Theme</vt:lpstr>
      <vt:lpstr>Acrobat Document</vt:lpstr>
      <vt:lpstr>Visio</vt:lpstr>
      <vt:lpstr>PowerPoint Presentation</vt:lpstr>
      <vt:lpstr>Conflict of Interest Disclosure  </vt:lpstr>
      <vt:lpstr>Learning Objectives</vt:lpstr>
      <vt:lpstr>Overview</vt:lpstr>
      <vt:lpstr>Take Home Message #1: CDA Streamlines Required Reporting  </vt:lpstr>
      <vt:lpstr>HAIs: A Major Patient Safety Problem </vt:lpstr>
      <vt:lpstr>CDC’s System for  HAI Reporting</vt:lpstr>
      <vt:lpstr>The HAIs that Matter Most Are Reported to NHSN</vt:lpstr>
      <vt:lpstr>Some Laboratory Identified Events Are Reported As HAI Proxies*  </vt:lpstr>
      <vt:lpstr>Healthcare Processes Are Reported Because of Their Link to HAI Prevention</vt:lpstr>
      <vt:lpstr>Use of NHSN’s Web Interface for Reporting is Labor Intensive  </vt:lpstr>
      <vt:lpstr>Use of CDA for HAI Reporting to NHSN –  Leveraging Electronic Data Sources</vt:lpstr>
      <vt:lpstr>Each CDA Instance Submitted to NHSN is an XML-Encoded Record</vt:lpstr>
      <vt:lpstr>Templated CDA: Technical Lynchpin for HAI Reporting via CDA to NHSN</vt:lpstr>
      <vt:lpstr>PowerPoint Presentation</vt:lpstr>
      <vt:lpstr> NHSN and CDA – Current Status</vt:lpstr>
      <vt:lpstr> Summing Up: NHSN and CDA</vt:lpstr>
      <vt:lpstr>Learning Objectives</vt:lpstr>
      <vt:lpstr>PowerPoint Presentation</vt:lpstr>
      <vt:lpstr>PowerPoint Presentation</vt:lpstr>
      <vt:lpstr>PowerPoint Presentation</vt:lpstr>
      <vt:lpstr>PowerPoint Presentation</vt:lpstr>
      <vt:lpstr>PowerPoint Presentation</vt:lpstr>
      <vt:lpstr> Simplifying CDA Implementation</vt:lpstr>
      <vt:lpstr> Simplifying CDA via templates</vt:lpstr>
      <vt:lpstr> greenCDA</vt:lpstr>
      <vt:lpstr>1. Create greenCDA guide</vt:lpstr>
      <vt:lpstr>2. Create greenCDA instance</vt:lpstr>
      <vt:lpstr>PowerPoint Presentation</vt:lpstr>
      <vt:lpstr>Thank You!   </vt:lpstr>
    </vt:vector>
  </TitlesOfParts>
  <Company>HIMSS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Schnitkey, Blake</dc:creator>
  <cp:lastModifiedBy>Daniel Pollock</cp:lastModifiedBy>
  <cp:revision>64</cp:revision>
  <dcterms:created xsi:type="dcterms:W3CDTF">2012-01-09T18:37:02Z</dcterms:created>
  <dcterms:modified xsi:type="dcterms:W3CDTF">2013-01-18T17:59:43Z</dcterms:modified>
</cp:coreProperties>
</file>