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1" r:id="rId3"/>
    <p:sldMasterId id="2147483691" r:id="rId4"/>
    <p:sldMasterId id="2147483703" r:id="rId5"/>
  </p:sldMasterIdLst>
  <p:notesMasterIdLst>
    <p:notesMasterId r:id="rId76"/>
  </p:notesMasterIdLst>
  <p:sldIdLst>
    <p:sldId id="450" r:id="rId6"/>
    <p:sldId id="258" r:id="rId7"/>
    <p:sldId id="457" r:id="rId8"/>
    <p:sldId id="493" r:id="rId9"/>
    <p:sldId id="479" r:id="rId10"/>
    <p:sldId id="797" r:id="rId11"/>
    <p:sldId id="401" r:id="rId12"/>
    <p:sldId id="399" r:id="rId13"/>
    <p:sldId id="397" r:id="rId14"/>
    <p:sldId id="403" r:id="rId15"/>
    <p:sldId id="405" r:id="rId16"/>
    <p:sldId id="821" r:id="rId17"/>
    <p:sldId id="259" r:id="rId18"/>
    <p:sldId id="404" r:id="rId19"/>
    <p:sldId id="402" r:id="rId20"/>
    <p:sldId id="365" r:id="rId21"/>
    <p:sldId id="618" r:id="rId22"/>
    <p:sldId id="508" r:id="rId23"/>
    <p:sldId id="301" r:id="rId24"/>
    <p:sldId id="781" r:id="rId25"/>
    <p:sldId id="783" r:id="rId26"/>
    <p:sldId id="307" r:id="rId27"/>
    <p:sldId id="328" r:id="rId28"/>
    <p:sldId id="322" r:id="rId29"/>
    <p:sldId id="315" r:id="rId30"/>
    <p:sldId id="327" r:id="rId31"/>
    <p:sldId id="337" r:id="rId32"/>
    <p:sldId id="774" r:id="rId33"/>
    <p:sldId id="332" r:id="rId34"/>
    <p:sldId id="798" r:id="rId35"/>
    <p:sldId id="799" r:id="rId36"/>
    <p:sldId id="800" r:id="rId37"/>
    <p:sldId id="801" r:id="rId38"/>
    <p:sldId id="778" r:id="rId39"/>
    <p:sldId id="324" r:id="rId40"/>
    <p:sldId id="325" r:id="rId41"/>
    <p:sldId id="333" r:id="rId42"/>
    <p:sldId id="802" r:id="rId43"/>
    <p:sldId id="779" r:id="rId44"/>
    <p:sldId id="336" r:id="rId45"/>
    <p:sldId id="803" r:id="rId46"/>
    <p:sldId id="804" r:id="rId47"/>
    <p:sldId id="616" r:id="rId48"/>
    <p:sldId id="334" r:id="rId49"/>
    <p:sldId id="805" r:id="rId50"/>
    <p:sldId id="806" r:id="rId51"/>
    <p:sldId id="808" r:id="rId52"/>
    <p:sldId id="809" r:id="rId53"/>
    <p:sldId id="810" r:id="rId54"/>
    <p:sldId id="811" r:id="rId55"/>
    <p:sldId id="780" r:id="rId56"/>
    <p:sldId id="785" r:id="rId57"/>
    <p:sldId id="786" r:id="rId58"/>
    <p:sldId id="338" r:id="rId59"/>
    <p:sldId id="339" r:id="rId60"/>
    <p:sldId id="812" r:id="rId61"/>
    <p:sldId id="813" r:id="rId62"/>
    <p:sldId id="814" r:id="rId63"/>
    <p:sldId id="815" r:id="rId64"/>
    <p:sldId id="817" r:id="rId65"/>
    <p:sldId id="818" r:id="rId66"/>
    <p:sldId id="819" r:id="rId67"/>
    <p:sldId id="822" r:id="rId68"/>
    <p:sldId id="823" r:id="rId69"/>
    <p:sldId id="759" r:id="rId70"/>
    <p:sldId id="340" r:id="rId71"/>
    <p:sldId id="820" r:id="rId72"/>
    <p:sldId id="298" r:id="rId73"/>
    <p:sldId id="323" r:id="rId74"/>
    <p:sldId id="473" r:id="rId75"/>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64" userDrawn="1">
          <p15:clr>
            <a:srgbClr val="A4A3A4"/>
          </p15:clr>
        </p15:guide>
        <p15:guide id="3" orient="horz" pos="288" userDrawn="1">
          <p15:clr>
            <a:srgbClr val="A4A3A4"/>
          </p15:clr>
        </p15:guide>
        <p15:guide id="4" orient="horz" pos="11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65B2"/>
    <a:srgbClr val="3F3F3F"/>
    <a:srgbClr val="D9531E"/>
    <a:srgbClr val="006A71"/>
    <a:srgbClr val="FF972F"/>
    <a:srgbClr val="FFC184"/>
    <a:srgbClr val="000000"/>
    <a:srgbClr val="92DEDC"/>
    <a:srgbClr val="B9F1F0"/>
    <a:srgbClr val="8B31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42" autoAdjust="0"/>
    <p:restoredTop sz="95536" autoAdjust="0"/>
  </p:normalViewPr>
  <p:slideViewPr>
    <p:cSldViewPr snapToGrid="0">
      <p:cViewPr varScale="1">
        <p:scale>
          <a:sx n="63" d="100"/>
          <a:sy n="63" d="100"/>
        </p:scale>
        <p:origin x="964" y="44"/>
      </p:cViewPr>
      <p:guideLst>
        <p:guide pos="3864"/>
        <p:guide orient="horz" pos="288"/>
        <p:guide orient="horz" pos="1176"/>
      </p:guideLst>
    </p:cSldViewPr>
  </p:slideViewPr>
  <p:outlineViewPr>
    <p:cViewPr>
      <p:scale>
        <a:sx n="33" d="100"/>
        <a:sy n="33" d="100"/>
      </p:scale>
      <p:origin x="0" y="-3414"/>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700" b="0" i="0" u="none" strike="noStrike" kern="1200" spc="0" baseline="0">
                <a:solidFill>
                  <a:srgbClr val="5F5F5F"/>
                </a:solidFill>
                <a:latin typeface="+mn-lt"/>
                <a:ea typeface="+mn-ea"/>
                <a:cs typeface="+mn-cs"/>
              </a:defRPr>
            </a:pPr>
            <a:r>
              <a:rPr lang="en-US" sz="2700" b="1" dirty="0">
                <a:solidFill>
                  <a:srgbClr val="D9531E"/>
                </a:solidFill>
              </a:rPr>
              <a:t>NHSN Annual Hospital Surveys 2014-2019: </a:t>
            </a:r>
          </a:p>
          <a:p>
            <a:pPr>
              <a:defRPr sz="2700">
                <a:solidFill>
                  <a:srgbClr val="5F5F5F"/>
                </a:solidFill>
              </a:defRPr>
            </a:pPr>
            <a:r>
              <a:rPr lang="en-US" sz="2700" b="1" dirty="0">
                <a:solidFill>
                  <a:srgbClr val="D9531E"/>
                </a:solidFill>
              </a:rPr>
              <a:t>Number and percentage of hospitals meeting all 7 Core Elements</a:t>
            </a:r>
          </a:p>
        </c:rich>
      </c:tx>
      <c:layout>
        <c:manualLayout>
          <c:xMode val="edge"/>
          <c:yMode val="edge"/>
          <c:x val="0.12100933215160836"/>
          <c:y val="2.4748319205623964E-2"/>
        </c:manualLayout>
      </c:layout>
      <c:overlay val="0"/>
      <c:spPr>
        <a:noFill/>
        <a:ln>
          <a:noFill/>
        </a:ln>
        <a:effectLst/>
      </c:spPr>
      <c:txPr>
        <a:bodyPr rot="0" spcFirstLastPara="1" vertOverflow="ellipsis" vert="horz" wrap="square" anchor="ctr" anchorCtr="1"/>
        <a:lstStyle/>
        <a:p>
          <a:pPr>
            <a:defRPr sz="2700" b="0" i="0" u="none" strike="noStrike" kern="1200" spc="0" baseline="0">
              <a:solidFill>
                <a:srgbClr val="5F5F5F"/>
              </a:solidFill>
              <a:latin typeface="+mn-lt"/>
              <a:ea typeface="+mn-ea"/>
              <a:cs typeface="+mn-cs"/>
            </a:defRPr>
          </a:pPr>
          <a:endParaRPr lang="en-US"/>
        </a:p>
      </c:txPr>
    </c:title>
    <c:autoTitleDeleted val="0"/>
    <c:plotArea>
      <c:layout>
        <c:manualLayout>
          <c:layoutTarget val="inner"/>
          <c:xMode val="edge"/>
          <c:yMode val="edge"/>
          <c:x val="9.7043749088137482E-2"/>
          <c:y val="0.30122350195659542"/>
          <c:w val="0.87950292476930281"/>
          <c:h val="0.60505385356050467"/>
        </c:manualLayout>
      </c:layout>
      <c:barChart>
        <c:barDir val="col"/>
        <c:grouping val="stacked"/>
        <c:varyColors val="0"/>
        <c:ser>
          <c:idx val="0"/>
          <c:order val="0"/>
          <c:tx>
            <c:strRef>
              <c:f>'[2019 ASP survey results.xlsx]Meeting all 7'!$C$1</c:f>
              <c:strCache>
                <c:ptCount val="1"/>
                <c:pt idx="0">
                  <c:v>Meeting all 7</c:v>
                </c:pt>
              </c:strCache>
            </c:strRef>
          </c:tx>
          <c:spPr>
            <a:solidFill>
              <a:srgbClr val="006A71"/>
            </a:solidFill>
            <a:ln>
              <a:noFill/>
            </a:ln>
            <a:effectLst/>
          </c:spPr>
          <c:invertIfNegative val="0"/>
          <c:dLbls>
            <c:dLbl>
              <c:idx val="0"/>
              <c:tx>
                <c:rich>
                  <a:bodyPr/>
                  <a:lstStyle/>
                  <a:p>
                    <a:r>
                      <a:rPr lang="en-US">
                        <a:solidFill>
                          <a:schemeClr val="bg1"/>
                        </a:solidFill>
                      </a:rPr>
                      <a:t>40.9%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89A-4FAB-9917-EDCE5CEAC53D}"/>
                </c:ext>
              </c:extLst>
            </c:dLbl>
            <c:dLbl>
              <c:idx val="1"/>
              <c:tx>
                <c:rich>
                  <a:bodyPr/>
                  <a:lstStyle/>
                  <a:p>
                    <a:r>
                      <a:rPr lang="en-US">
                        <a:solidFill>
                          <a:schemeClr val="bg1"/>
                        </a:solidFill>
                      </a:rPr>
                      <a:t>48.1%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89A-4FAB-9917-EDCE5CEAC53D}"/>
                </c:ext>
              </c:extLst>
            </c:dLbl>
            <c:dLbl>
              <c:idx val="2"/>
              <c:tx>
                <c:rich>
                  <a:bodyPr/>
                  <a:lstStyle/>
                  <a:p>
                    <a:r>
                      <a:rPr lang="en-US">
                        <a:solidFill>
                          <a:schemeClr val="bg1"/>
                        </a:solidFill>
                      </a:rPr>
                      <a:t>64.1%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89A-4FAB-9917-EDCE5CEAC53D}"/>
                </c:ext>
              </c:extLst>
            </c:dLbl>
            <c:dLbl>
              <c:idx val="3"/>
              <c:tx>
                <c:rich>
                  <a:bodyPr/>
                  <a:lstStyle/>
                  <a:p>
                    <a:r>
                      <a:rPr lang="en-US">
                        <a:solidFill>
                          <a:schemeClr val="bg1"/>
                        </a:solidFill>
                      </a:rPr>
                      <a:t>76.4%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89A-4FAB-9917-EDCE5CEAC53D}"/>
                </c:ext>
              </c:extLst>
            </c:dLbl>
            <c:dLbl>
              <c:idx val="4"/>
              <c:tx>
                <c:rich>
                  <a:bodyPr/>
                  <a:lstStyle/>
                  <a:p>
                    <a:r>
                      <a:rPr lang="en-US">
                        <a:solidFill>
                          <a:schemeClr val="bg1"/>
                        </a:solidFill>
                      </a:rPr>
                      <a:t>84.8%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89A-4FAB-9917-EDCE5CEAC53D}"/>
                </c:ext>
              </c:extLst>
            </c:dLbl>
            <c:dLbl>
              <c:idx val="5"/>
              <c:tx>
                <c:rich>
                  <a:bodyPr/>
                  <a:lstStyle/>
                  <a:p>
                    <a:r>
                      <a:rPr lang="en-US"/>
                      <a:t>88.9%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89A-4FAB-9917-EDCE5CEAC53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'[2019 ASP survey results.xlsx]Meeting all 7'!$B$2:$B$7</c:f>
              <c:numCache>
                <c:formatCode>0</c:formatCode>
                <c:ptCount val="6"/>
                <c:pt idx="0">
                  <c:v>2014</c:v>
                </c:pt>
                <c:pt idx="1">
                  <c:v>2015</c:v>
                </c:pt>
                <c:pt idx="2">
                  <c:v>2016</c:v>
                </c:pt>
                <c:pt idx="3">
                  <c:v>2017</c:v>
                </c:pt>
                <c:pt idx="4">
                  <c:v>2018</c:v>
                </c:pt>
                <c:pt idx="5">
                  <c:v>2019</c:v>
                </c:pt>
              </c:numCache>
            </c:numRef>
          </c:cat>
          <c:val>
            <c:numRef>
              <c:f>'[2019 ASP survey results.xlsx]Meeting all 7'!$C$2:$C$7</c:f>
              <c:numCache>
                <c:formatCode>#,##0</c:formatCode>
                <c:ptCount val="6"/>
                <c:pt idx="0">
                  <c:v>1710</c:v>
                </c:pt>
                <c:pt idx="1">
                  <c:v>2199</c:v>
                </c:pt>
                <c:pt idx="2">
                  <c:v>3063</c:v>
                </c:pt>
                <c:pt idx="3">
                  <c:v>3816</c:v>
                </c:pt>
                <c:pt idx="4">
                  <c:v>4233</c:v>
                </c:pt>
                <c:pt idx="5">
                  <c:v>4409</c:v>
                </c:pt>
              </c:numCache>
            </c:numRef>
          </c:val>
          <c:extLst>
            <c:ext xmlns:c16="http://schemas.microsoft.com/office/drawing/2014/chart" uri="{C3380CC4-5D6E-409C-BE32-E72D297353CC}">
              <c16:uniqueId val="{00000006-089A-4FAB-9917-EDCE5CEAC53D}"/>
            </c:ext>
          </c:extLst>
        </c:ser>
        <c:ser>
          <c:idx val="1"/>
          <c:order val="1"/>
          <c:tx>
            <c:strRef>
              <c:f>'[2019 ASP survey results.xlsx]Meeting all 7'!$D$1</c:f>
              <c:strCache>
                <c:ptCount val="1"/>
                <c:pt idx="0">
                  <c:v>Not meeting all 7</c:v>
                </c:pt>
              </c:strCache>
            </c:strRef>
          </c:tx>
          <c:spPr>
            <a:solidFill>
              <a:srgbClr val="FFFFFF">
                <a:lumMod val="65000"/>
              </a:srgbClr>
            </a:solidFill>
            <a:ln>
              <a:noFill/>
            </a:ln>
            <a:effectLst/>
          </c:spPr>
          <c:invertIfNegative val="0"/>
          <c:cat>
            <c:numRef>
              <c:f>'[2019 ASP survey results.xlsx]Meeting all 7'!$B$2:$B$7</c:f>
              <c:numCache>
                <c:formatCode>0</c:formatCode>
                <c:ptCount val="6"/>
                <c:pt idx="0">
                  <c:v>2014</c:v>
                </c:pt>
                <c:pt idx="1">
                  <c:v>2015</c:v>
                </c:pt>
                <c:pt idx="2">
                  <c:v>2016</c:v>
                </c:pt>
                <c:pt idx="3">
                  <c:v>2017</c:v>
                </c:pt>
                <c:pt idx="4">
                  <c:v>2018</c:v>
                </c:pt>
                <c:pt idx="5">
                  <c:v>2019</c:v>
                </c:pt>
              </c:numCache>
            </c:numRef>
          </c:cat>
          <c:val>
            <c:numRef>
              <c:f>'[2019 ASP survey results.xlsx]Meeting all 7'!$D$2:$D$7</c:f>
              <c:numCache>
                <c:formatCode>#,##0</c:formatCode>
                <c:ptCount val="6"/>
                <c:pt idx="0">
                  <c:v>2474</c:v>
                </c:pt>
                <c:pt idx="1">
                  <c:v>2370</c:v>
                </c:pt>
                <c:pt idx="2">
                  <c:v>1718</c:v>
                </c:pt>
                <c:pt idx="3">
                  <c:v>1176</c:v>
                </c:pt>
                <c:pt idx="4" formatCode="General">
                  <c:v>756</c:v>
                </c:pt>
                <c:pt idx="5" formatCode="General">
                  <c:v>548</c:v>
                </c:pt>
              </c:numCache>
            </c:numRef>
          </c:val>
          <c:extLst>
            <c:ext xmlns:c16="http://schemas.microsoft.com/office/drawing/2014/chart" uri="{C3380CC4-5D6E-409C-BE32-E72D297353CC}">
              <c16:uniqueId val="{00000007-089A-4FAB-9917-EDCE5CEAC53D}"/>
            </c:ext>
          </c:extLst>
        </c:ser>
        <c:dLbls>
          <c:showLegendKey val="0"/>
          <c:showVal val="0"/>
          <c:showCatName val="0"/>
          <c:showSerName val="0"/>
          <c:showPercent val="0"/>
          <c:showBubbleSize val="0"/>
        </c:dLbls>
        <c:gapWidth val="50"/>
        <c:overlap val="100"/>
        <c:axId val="438117480"/>
        <c:axId val="438117808"/>
      </c:barChart>
      <c:catAx>
        <c:axId val="438117480"/>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3F3F3F"/>
                </a:solidFill>
                <a:latin typeface="+mn-lt"/>
                <a:ea typeface="+mn-ea"/>
                <a:cs typeface="+mn-cs"/>
              </a:defRPr>
            </a:pPr>
            <a:endParaRPr lang="en-US"/>
          </a:p>
        </c:txPr>
        <c:crossAx val="438117808"/>
        <c:crosses val="autoZero"/>
        <c:auto val="1"/>
        <c:lblAlgn val="ctr"/>
        <c:lblOffset val="100"/>
        <c:noMultiLvlLbl val="0"/>
      </c:catAx>
      <c:valAx>
        <c:axId val="438117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3F3F3F"/>
                </a:solidFill>
                <a:latin typeface="+mn-lt"/>
                <a:ea typeface="+mn-ea"/>
                <a:cs typeface="+mn-cs"/>
              </a:defRPr>
            </a:pPr>
            <a:endParaRPr lang="en-US"/>
          </a:p>
        </c:txPr>
        <c:crossAx val="438117480"/>
        <c:crosses val="autoZero"/>
        <c:crossBetween val="between"/>
      </c:valAx>
      <c:spPr>
        <a:solidFill>
          <a:schemeClr val="bg1"/>
        </a:solidFill>
        <a:ln>
          <a:noFill/>
        </a:ln>
        <a:effectLst/>
      </c:spPr>
    </c:plotArea>
    <c:legend>
      <c:legendPos val="t"/>
      <c:layout>
        <c:manualLayout>
          <c:xMode val="edge"/>
          <c:yMode val="edge"/>
          <c:x val="0.31118115574565186"/>
          <c:y val="0.22302935371028909"/>
          <c:w val="0.37587596058599654"/>
          <c:h val="6.1577127761677827E-2"/>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3F3F3F"/>
              </a:solidFill>
              <a:latin typeface="+mn-lt"/>
              <a:ea typeface="+mn-ea"/>
              <a:cs typeface="+mn-cs"/>
            </a:defRPr>
          </a:pPr>
          <a:endParaRPr lang="en-US"/>
        </a:p>
      </c:txPr>
    </c:legend>
    <c:plotVisOnly val="1"/>
    <c:dispBlanksAs val="gap"/>
    <c:showDLblsOverMax val="0"/>
  </c:chart>
  <c:spPr>
    <a:solidFill>
      <a:srgbClr val="FFFFFF"/>
    </a:solidFill>
    <a:ln w="12700"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rgbClr val="5F5F5F"/>
                </a:solidFill>
                <a:latin typeface="+mn-lt"/>
                <a:ea typeface="+mn-ea"/>
                <a:cs typeface="+mn-cs"/>
              </a:defRPr>
            </a:pPr>
            <a:r>
              <a:rPr lang="en-US" sz="3200" b="1" i="0" baseline="0" dirty="0">
                <a:solidFill>
                  <a:srgbClr val="D9531E"/>
                </a:solidFill>
                <a:effectLst/>
              </a:rPr>
              <a:t>Percentage of hospitals meeting all 7 Core Elements, </a:t>
            </a:r>
            <a:endParaRPr lang="en-US" sz="3200" b="1" dirty="0">
              <a:solidFill>
                <a:srgbClr val="D9531E"/>
              </a:solidFill>
              <a:effectLst/>
            </a:endParaRPr>
          </a:p>
          <a:p>
            <a:pPr>
              <a:defRPr sz="2800">
                <a:solidFill>
                  <a:srgbClr val="5F5F5F"/>
                </a:solidFill>
              </a:defRPr>
            </a:pPr>
            <a:r>
              <a:rPr lang="en-US" sz="3200" b="1" i="0" baseline="0" dirty="0">
                <a:solidFill>
                  <a:srgbClr val="D9531E"/>
                </a:solidFill>
                <a:effectLst/>
              </a:rPr>
              <a:t>by hospital characteristic, 2019 survey</a:t>
            </a:r>
            <a:endParaRPr lang="en-US" sz="3200" b="1" dirty="0">
              <a:solidFill>
                <a:srgbClr val="D9531E"/>
              </a:solidFill>
            </a:endParaRPr>
          </a:p>
        </c:rich>
      </c:tx>
      <c:layout>
        <c:manualLayout>
          <c:xMode val="edge"/>
          <c:yMode val="edge"/>
          <c:x val="0.16268878970947598"/>
          <c:y val="7.379448398795679E-3"/>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rgbClr val="5F5F5F"/>
              </a:solidFill>
              <a:latin typeface="+mn-lt"/>
              <a:ea typeface="+mn-ea"/>
              <a:cs typeface="+mn-cs"/>
            </a:defRPr>
          </a:pPr>
          <a:endParaRPr lang="en-US"/>
        </a:p>
      </c:txPr>
    </c:title>
    <c:autoTitleDeleted val="0"/>
    <c:plotArea>
      <c:layout>
        <c:manualLayout>
          <c:layoutTarget val="inner"/>
          <c:xMode val="edge"/>
          <c:yMode val="edge"/>
          <c:x val="8.9775413140752783E-2"/>
          <c:y val="0.2279112107869293"/>
          <c:w val="0.88364665272168585"/>
          <c:h val="0.54684350146565819"/>
        </c:manualLayout>
      </c:layout>
      <c:barChart>
        <c:barDir val="col"/>
        <c:grouping val="clustered"/>
        <c:varyColors val="0"/>
        <c:ser>
          <c:idx val="0"/>
          <c:order val="0"/>
          <c:tx>
            <c:strRef>
              <c:f>'[2019 ASP survey results.xlsx]By factype, bedsize, teaching'!$D$18</c:f>
              <c:strCache>
                <c:ptCount val="1"/>
                <c:pt idx="0">
                  <c:v>Percent meeting all 7</c:v>
                </c:pt>
              </c:strCache>
            </c:strRef>
          </c:tx>
          <c:spPr>
            <a:solidFill>
              <a:srgbClr val="333333"/>
            </a:solidFill>
            <a:ln>
              <a:noFill/>
            </a:ln>
            <a:effectLst/>
          </c:spPr>
          <c:invertIfNegative val="0"/>
          <c:dPt>
            <c:idx val="4"/>
            <c:invertIfNegative val="0"/>
            <c:bubble3D val="0"/>
            <c:spPr>
              <a:solidFill>
                <a:srgbClr val="006A71"/>
              </a:solidFill>
              <a:ln>
                <a:noFill/>
              </a:ln>
              <a:effectLst/>
            </c:spPr>
            <c:extLst>
              <c:ext xmlns:c16="http://schemas.microsoft.com/office/drawing/2014/chart" uri="{C3380CC4-5D6E-409C-BE32-E72D297353CC}">
                <c16:uniqueId val="{00000001-FC85-4B92-9B20-72E62A447770}"/>
              </c:ext>
            </c:extLst>
          </c:dPt>
          <c:dPt>
            <c:idx val="5"/>
            <c:invertIfNegative val="0"/>
            <c:bubble3D val="0"/>
            <c:spPr>
              <a:solidFill>
                <a:srgbClr val="006A71"/>
              </a:solidFill>
              <a:ln>
                <a:noFill/>
              </a:ln>
              <a:effectLst/>
            </c:spPr>
            <c:extLst>
              <c:ext xmlns:c16="http://schemas.microsoft.com/office/drawing/2014/chart" uri="{C3380CC4-5D6E-409C-BE32-E72D297353CC}">
                <c16:uniqueId val="{00000002-FC85-4B92-9B20-72E62A447770}"/>
              </c:ext>
            </c:extLst>
          </c:dPt>
          <c:dPt>
            <c:idx val="6"/>
            <c:invertIfNegative val="0"/>
            <c:bubble3D val="0"/>
            <c:spPr>
              <a:solidFill>
                <a:srgbClr val="006A71"/>
              </a:solidFill>
              <a:ln>
                <a:noFill/>
              </a:ln>
              <a:effectLst/>
            </c:spPr>
            <c:extLst>
              <c:ext xmlns:c16="http://schemas.microsoft.com/office/drawing/2014/chart" uri="{C3380CC4-5D6E-409C-BE32-E72D297353CC}">
                <c16:uniqueId val="{00000003-FC85-4B92-9B20-72E62A447770}"/>
              </c:ext>
            </c:extLst>
          </c:dPt>
          <c:dPt>
            <c:idx val="7"/>
            <c:invertIfNegative val="0"/>
            <c:bubble3D val="0"/>
            <c:spPr>
              <a:solidFill>
                <a:srgbClr val="8B3102"/>
              </a:solidFill>
              <a:ln>
                <a:noFill/>
              </a:ln>
              <a:effectLst/>
            </c:spPr>
            <c:extLst>
              <c:ext xmlns:c16="http://schemas.microsoft.com/office/drawing/2014/chart" uri="{C3380CC4-5D6E-409C-BE32-E72D297353CC}">
                <c16:uniqueId val="{00000004-FC85-4B92-9B20-72E62A447770}"/>
              </c:ext>
            </c:extLst>
          </c:dPt>
          <c:dPt>
            <c:idx val="8"/>
            <c:invertIfNegative val="0"/>
            <c:bubble3D val="0"/>
            <c:spPr>
              <a:solidFill>
                <a:srgbClr val="8B3102"/>
              </a:solidFill>
              <a:ln>
                <a:noFill/>
              </a:ln>
              <a:effectLst/>
            </c:spPr>
            <c:extLst>
              <c:ext xmlns:c16="http://schemas.microsoft.com/office/drawing/2014/chart" uri="{C3380CC4-5D6E-409C-BE32-E72D297353CC}">
                <c16:uniqueId val="{00000005-FC85-4B92-9B20-72E62A447770}"/>
              </c:ext>
            </c:extLst>
          </c:dPt>
          <c:dLbls>
            <c:dLbl>
              <c:idx val="0"/>
              <c:layout>
                <c:manualLayout>
                  <c:x val="1.5419046212985532E-3"/>
                  <c:y val="1.2697592348863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C85-4B92-9B20-72E62A447770}"/>
                </c:ext>
              </c:extLst>
            </c:dLbl>
            <c:dLbl>
              <c:idx val="1"/>
              <c:layout>
                <c:manualLayout>
                  <c:x val="1.5419046212985397E-3"/>
                  <c:y val="1.00141840315230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C85-4B92-9B20-72E62A447770}"/>
                </c:ext>
              </c:extLst>
            </c:dLbl>
            <c:dLbl>
              <c:idx val="2"/>
              <c:layout>
                <c:manualLayout>
                  <c:x val="1.5419046212985666E-3"/>
                  <c:y val="1.5773792482104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C85-4B92-9B20-72E62A447770}"/>
                </c:ext>
              </c:extLst>
            </c:dLbl>
            <c:dLbl>
              <c:idx val="3"/>
              <c:layout>
                <c:manualLayout>
                  <c:x val="-5.3542527282598265E-17"/>
                  <c:y val="1.00141840315230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C85-4B92-9B20-72E62A447770}"/>
                </c:ext>
              </c:extLst>
            </c:dLbl>
            <c:dLbl>
              <c:idx val="4"/>
              <c:layout>
                <c:manualLayout>
                  <c:x val="4.46243984732259E-3"/>
                  <c:y val="7.33077571418278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85-4B92-9B20-72E62A447770}"/>
                </c:ext>
              </c:extLst>
            </c:dLbl>
            <c:dLbl>
              <c:idx val="5"/>
              <c:layout>
                <c:manualLayout>
                  <c:x val="0"/>
                  <c:y val="1.2697592348863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C85-4B92-9B20-72E62A447770}"/>
                </c:ext>
              </c:extLst>
            </c:dLbl>
            <c:dLbl>
              <c:idx val="6"/>
              <c:layout>
                <c:manualLayout>
                  <c:x val="1.5419046212984595E-3"/>
                  <c:y val="1.00141840315230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85-4B92-9B20-72E62A447770}"/>
                </c:ext>
              </c:extLst>
            </c:dLbl>
            <c:dLbl>
              <c:idx val="7"/>
              <c:layout>
                <c:manualLayout>
                  <c:x val="1.5419046212985666E-3"/>
                  <c:y val="1.2697592348863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C85-4B92-9B20-72E62A447770}"/>
                </c:ext>
              </c:extLst>
            </c:dLbl>
            <c:dLbl>
              <c:idx val="8"/>
              <c:layout>
                <c:manualLayout>
                  <c:x val="0"/>
                  <c:y val="1.00141840315230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C85-4B92-9B20-72E62A447770}"/>
                </c:ext>
              </c:extLst>
            </c:dLbl>
            <c:spPr>
              <a:noFill/>
              <a:ln>
                <a:noFill/>
              </a:ln>
              <a:effectLst/>
            </c:spPr>
            <c:txPr>
              <a:bodyPr rot="0" spcFirstLastPara="1" vertOverflow="ellipsis" vert="horz" wrap="square" lIns="38100" tIns="19050" rIns="38100" bIns="19050" anchor="ctr" anchorCtr="1">
                <a:spAutoFit/>
              </a:bodyPr>
              <a:lstStyle/>
              <a:p>
                <a:pPr>
                  <a:defRPr sz="1900" b="0" i="0" u="none" strike="noStrike" kern="1200" baseline="0">
                    <a:solidFill>
                      <a:srgbClr val="3F3F3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'[2019 ASP survey results.xlsx]By factype, bedsize, teaching'!$A$19:$C$27</c:f>
              <c:multiLvlStrCache>
                <c:ptCount val="9"/>
                <c:lvl>
                  <c:pt idx="0">
                    <c:v>Critical access </c:v>
                  </c:pt>
                  <c:pt idx="1">
                    <c:v>Surgical</c:v>
                  </c:pt>
                  <c:pt idx="2">
                    <c:v>Children's</c:v>
                  </c:pt>
                  <c:pt idx="3">
                    <c:v>General acute care</c:v>
                  </c:pt>
                  <c:pt idx="4">
                    <c:v> ≤50 beds</c:v>
                  </c:pt>
                  <c:pt idx="5">
                    <c:v>51 - 200 beds</c:v>
                  </c:pt>
                  <c:pt idx="6">
                    <c:v>&gt;200 beds</c:v>
                  </c:pt>
                  <c:pt idx="7">
                    <c:v>None, undergrad</c:v>
                  </c:pt>
                  <c:pt idx="8">
                    <c:v>Graduate, major</c:v>
                  </c:pt>
                </c:lvl>
                <c:lvl>
                  <c:pt idx="0">
                    <c:v>Facility Type</c:v>
                  </c:pt>
                  <c:pt idx="4">
                    <c:v>Bed Size</c:v>
                  </c:pt>
                  <c:pt idx="7">
                    <c:v>Teaching Status</c:v>
                  </c:pt>
                </c:lvl>
              </c:multiLvlStrCache>
            </c:multiLvlStrRef>
          </c:cat>
          <c:val>
            <c:numRef>
              <c:f>'[2019 ASP survey results.xlsx]By factype, bedsize, teaching'!$D$19:$D$27</c:f>
              <c:numCache>
                <c:formatCode>0.0%</c:formatCode>
                <c:ptCount val="9"/>
                <c:pt idx="0">
                  <c:v>0.79545454545454541</c:v>
                </c:pt>
                <c:pt idx="1">
                  <c:v>0.87671232876712324</c:v>
                </c:pt>
                <c:pt idx="2">
                  <c:v>0.90526315789473699</c:v>
                </c:pt>
                <c:pt idx="3">
                  <c:v>0.91965285554311316</c:v>
                </c:pt>
                <c:pt idx="4">
                  <c:v>0.81781376518218618</c:v>
                </c:pt>
                <c:pt idx="5">
                  <c:v>0.91631291691934502</c:v>
                </c:pt>
                <c:pt idx="6">
                  <c:v>0.96246246246246248</c:v>
                </c:pt>
                <c:pt idx="7">
                  <c:v>0.8574774171963867</c:v>
                </c:pt>
                <c:pt idx="8">
                  <c:v>0.93800813008130079</c:v>
                </c:pt>
              </c:numCache>
            </c:numRef>
          </c:val>
          <c:extLst>
            <c:ext xmlns:c16="http://schemas.microsoft.com/office/drawing/2014/chart" uri="{C3380CC4-5D6E-409C-BE32-E72D297353CC}">
              <c16:uniqueId val="{00000000-FC85-4B92-9B20-72E62A447770}"/>
            </c:ext>
          </c:extLst>
        </c:ser>
        <c:dLbls>
          <c:showLegendKey val="0"/>
          <c:showVal val="0"/>
          <c:showCatName val="0"/>
          <c:showSerName val="0"/>
          <c:showPercent val="0"/>
          <c:showBubbleSize val="0"/>
        </c:dLbls>
        <c:gapWidth val="85"/>
        <c:overlap val="-27"/>
        <c:axId val="535943368"/>
        <c:axId val="535943696"/>
      </c:barChart>
      <c:catAx>
        <c:axId val="535943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3F3F3F"/>
                </a:solidFill>
                <a:latin typeface="+mn-lt"/>
                <a:ea typeface="+mn-ea"/>
                <a:cs typeface="+mn-cs"/>
              </a:defRPr>
            </a:pPr>
            <a:endParaRPr lang="en-US"/>
          </a:p>
        </c:txPr>
        <c:crossAx val="535943696"/>
        <c:crosses val="autoZero"/>
        <c:auto val="1"/>
        <c:lblAlgn val="ctr"/>
        <c:lblOffset val="100"/>
        <c:noMultiLvlLbl val="0"/>
      </c:catAx>
      <c:valAx>
        <c:axId val="5359436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3F3F3F"/>
                </a:solidFill>
                <a:latin typeface="+mn-lt"/>
                <a:ea typeface="+mn-ea"/>
                <a:cs typeface="+mn-cs"/>
              </a:defRPr>
            </a:pPr>
            <a:endParaRPr lang="en-US"/>
          </a:p>
        </c:txPr>
        <c:crossAx val="535943368"/>
        <c:crosses val="autoZero"/>
        <c:crossBetween val="between"/>
      </c:valAx>
      <c:spPr>
        <a:solidFill>
          <a:srgbClr val="FFFFFF"/>
        </a:solidFill>
        <a:ln>
          <a:noFill/>
        </a:ln>
        <a:effectLst/>
      </c:spPr>
    </c:plotArea>
    <c:plotVisOnly val="1"/>
    <c:dispBlanksAs val="gap"/>
    <c:showDLblsOverMax val="0"/>
  </c:chart>
  <c:spPr>
    <a:noFill/>
    <a:ln w="12700">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700" b="0" i="0" u="none" strike="noStrike" kern="1200" spc="0" baseline="0">
                <a:solidFill>
                  <a:srgbClr val="5F5F5F"/>
                </a:solidFill>
                <a:latin typeface="+mn-lt"/>
                <a:ea typeface="+mn-ea"/>
                <a:cs typeface="+mn-cs"/>
              </a:defRPr>
            </a:pPr>
            <a:r>
              <a:rPr lang="en-US" sz="3200" b="1" i="0" baseline="0" dirty="0">
                <a:solidFill>
                  <a:srgbClr val="D9531E"/>
                </a:solidFill>
                <a:effectLst/>
              </a:rPr>
              <a:t>NHSN Annual Hospital Surveys 2014-2019: </a:t>
            </a:r>
            <a:endParaRPr lang="en-US" sz="3200" b="1" dirty="0">
              <a:solidFill>
                <a:srgbClr val="D9531E"/>
              </a:solidFill>
              <a:effectLst/>
            </a:endParaRPr>
          </a:p>
          <a:p>
            <a:pPr>
              <a:defRPr sz="2700">
                <a:solidFill>
                  <a:srgbClr val="5F5F5F"/>
                </a:solidFill>
              </a:defRPr>
            </a:pPr>
            <a:r>
              <a:rPr lang="en-US" sz="3200" b="1" i="0" baseline="0" dirty="0">
                <a:solidFill>
                  <a:srgbClr val="D9531E"/>
                </a:solidFill>
                <a:effectLst/>
              </a:rPr>
              <a:t>Percentage of hospitals meeting each Core Element</a:t>
            </a:r>
            <a:endParaRPr lang="en-US" sz="3200" b="1" dirty="0">
              <a:solidFill>
                <a:srgbClr val="D9531E"/>
              </a:solidFill>
              <a:effectLst/>
            </a:endParaRPr>
          </a:p>
        </c:rich>
      </c:tx>
      <c:layout>
        <c:manualLayout>
          <c:xMode val="edge"/>
          <c:yMode val="edge"/>
          <c:x val="0.14576400961880404"/>
          <c:y val="3.9058064662220848E-3"/>
        </c:manualLayout>
      </c:layout>
      <c:overlay val="0"/>
      <c:spPr>
        <a:noFill/>
        <a:ln>
          <a:noFill/>
        </a:ln>
        <a:effectLst/>
      </c:spPr>
      <c:txPr>
        <a:bodyPr rot="0" spcFirstLastPara="1" vertOverflow="ellipsis" vert="horz" wrap="square" anchor="ctr" anchorCtr="1"/>
        <a:lstStyle/>
        <a:p>
          <a:pPr>
            <a:defRPr sz="2700" b="0" i="0" u="none" strike="noStrike" kern="1200" spc="0" baseline="0">
              <a:solidFill>
                <a:srgbClr val="5F5F5F"/>
              </a:solidFill>
              <a:latin typeface="+mn-lt"/>
              <a:ea typeface="+mn-ea"/>
              <a:cs typeface="+mn-cs"/>
            </a:defRPr>
          </a:pPr>
          <a:endParaRPr lang="en-US"/>
        </a:p>
      </c:txPr>
    </c:title>
    <c:autoTitleDeleted val="0"/>
    <c:plotArea>
      <c:layout>
        <c:manualLayout>
          <c:layoutTarget val="inner"/>
          <c:xMode val="edge"/>
          <c:yMode val="edge"/>
          <c:x val="8.5720554082634154E-2"/>
          <c:y val="0.21119094101339411"/>
          <c:w val="0.80473922517136731"/>
          <c:h val="0.54414120942841104"/>
        </c:manualLayout>
      </c:layout>
      <c:barChart>
        <c:barDir val="col"/>
        <c:grouping val="clustered"/>
        <c:varyColors val="0"/>
        <c:ser>
          <c:idx val="0"/>
          <c:order val="0"/>
          <c:tx>
            <c:strRef>
              <c:f>'[2019 ASP survey results.xlsx]Individual elements'!$G$1</c:f>
              <c:strCache>
                <c:ptCount val="1"/>
                <c:pt idx="0">
                  <c:v>2014</c:v>
                </c:pt>
              </c:strCache>
            </c:strRef>
          </c:tx>
          <c:spPr>
            <a:solidFill>
              <a:srgbClr val="7F7F7F">
                <a:lumMod val="60000"/>
                <a:lumOff val="40000"/>
              </a:srgbClr>
            </a:solidFill>
            <a:ln>
              <a:noFill/>
            </a:ln>
            <a:effectLst/>
          </c:spPr>
          <c:invertIfNegative val="0"/>
          <c:cat>
            <c:strRef>
              <c:f>'[2019 ASP survey results.xlsx]Individual elements'!$F$3:$F$9</c:f>
              <c:strCache>
                <c:ptCount val="7"/>
                <c:pt idx="0">
                  <c:v>Leadership</c:v>
                </c:pt>
                <c:pt idx="1">
                  <c:v>Accountability</c:v>
                </c:pt>
                <c:pt idx="2">
                  <c:v>Drug Expertise</c:v>
                </c:pt>
                <c:pt idx="3">
                  <c:v>Act</c:v>
                </c:pt>
                <c:pt idx="4">
                  <c:v>Track</c:v>
                </c:pt>
                <c:pt idx="5">
                  <c:v>Report</c:v>
                </c:pt>
                <c:pt idx="6">
                  <c:v>Educate</c:v>
                </c:pt>
              </c:strCache>
            </c:strRef>
          </c:cat>
          <c:val>
            <c:numRef>
              <c:f>'[2019 ASP survey results.xlsx]Individual elements'!$G$3:$G$9</c:f>
              <c:numCache>
                <c:formatCode>0.0%</c:formatCode>
                <c:ptCount val="7"/>
                <c:pt idx="0">
                  <c:v>0.59899999999999998</c:v>
                </c:pt>
                <c:pt idx="1">
                  <c:v>0.72099999999999997</c:v>
                </c:pt>
                <c:pt idx="2">
                  <c:v>0.872</c:v>
                </c:pt>
                <c:pt idx="3">
                  <c:v>0.93799999999999994</c:v>
                </c:pt>
                <c:pt idx="4">
                  <c:v>0.79300000000000004</c:v>
                </c:pt>
                <c:pt idx="5">
                  <c:v>0.82799999999999996</c:v>
                </c:pt>
                <c:pt idx="6">
                  <c:v>0.61899999999999999</c:v>
                </c:pt>
              </c:numCache>
            </c:numRef>
          </c:val>
          <c:extLst>
            <c:ext xmlns:c16="http://schemas.microsoft.com/office/drawing/2014/chart" uri="{C3380CC4-5D6E-409C-BE32-E72D297353CC}">
              <c16:uniqueId val="{00000000-4D96-4B7B-9971-53023CD45F9F}"/>
            </c:ext>
          </c:extLst>
        </c:ser>
        <c:ser>
          <c:idx val="1"/>
          <c:order val="1"/>
          <c:tx>
            <c:strRef>
              <c:f>'[2019 ASP survey results.xlsx]Individual elements'!$H$1</c:f>
              <c:strCache>
                <c:ptCount val="1"/>
                <c:pt idx="0">
                  <c:v>2015</c:v>
                </c:pt>
              </c:strCache>
            </c:strRef>
          </c:tx>
          <c:spPr>
            <a:solidFill>
              <a:srgbClr val="7F7F7F">
                <a:lumMod val="75000"/>
              </a:srgbClr>
            </a:solidFill>
            <a:ln>
              <a:noFill/>
            </a:ln>
            <a:effectLst/>
          </c:spPr>
          <c:invertIfNegative val="0"/>
          <c:cat>
            <c:strRef>
              <c:f>'[2019 ASP survey results.xlsx]Individual elements'!$F$3:$F$9</c:f>
              <c:strCache>
                <c:ptCount val="7"/>
                <c:pt idx="0">
                  <c:v>Leadership</c:v>
                </c:pt>
                <c:pt idx="1">
                  <c:v>Accountability</c:v>
                </c:pt>
                <c:pt idx="2">
                  <c:v>Drug Expertise</c:v>
                </c:pt>
                <c:pt idx="3">
                  <c:v>Act</c:v>
                </c:pt>
                <c:pt idx="4">
                  <c:v>Track</c:v>
                </c:pt>
                <c:pt idx="5">
                  <c:v>Report</c:v>
                </c:pt>
                <c:pt idx="6">
                  <c:v>Educate</c:v>
                </c:pt>
              </c:strCache>
            </c:strRef>
          </c:cat>
          <c:val>
            <c:numRef>
              <c:f>'[2019 ASP survey results.xlsx]Individual elements'!$H$3:$H$9</c:f>
              <c:numCache>
                <c:formatCode>0.0%</c:formatCode>
                <c:ptCount val="7"/>
                <c:pt idx="0">
                  <c:v>0.67669999999999997</c:v>
                </c:pt>
                <c:pt idx="1">
                  <c:v>0.76580000000000004</c:v>
                </c:pt>
                <c:pt idx="2">
                  <c:v>0.89380000000000004</c:v>
                </c:pt>
                <c:pt idx="3">
                  <c:v>0.9486</c:v>
                </c:pt>
                <c:pt idx="4">
                  <c:v>0.81130000000000002</c:v>
                </c:pt>
                <c:pt idx="5">
                  <c:v>0.86</c:v>
                </c:pt>
                <c:pt idx="6">
                  <c:v>0.66049999999999998</c:v>
                </c:pt>
              </c:numCache>
            </c:numRef>
          </c:val>
          <c:extLst>
            <c:ext xmlns:c16="http://schemas.microsoft.com/office/drawing/2014/chart" uri="{C3380CC4-5D6E-409C-BE32-E72D297353CC}">
              <c16:uniqueId val="{00000001-4D96-4B7B-9971-53023CD45F9F}"/>
            </c:ext>
          </c:extLst>
        </c:ser>
        <c:ser>
          <c:idx val="2"/>
          <c:order val="2"/>
          <c:tx>
            <c:strRef>
              <c:f>'[2019 ASP survey results.xlsx]Individual elements'!$I$1</c:f>
              <c:strCache>
                <c:ptCount val="1"/>
                <c:pt idx="0">
                  <c:v>2016</c:v>
                </c:pt>
              </c:strCache>
            </c:strRef>
          </c:tx>
          <c:spPr>
            <a:solidFill>
              <a:srgbClr val="007D57">
                <a:lumMod val="50000"/>
              </a:srgbClr>
            </a:solidFill>
            <a:ln>
              <a:noFill/>
            </a:ln>
            <a:effectLst/>
          </c:spPr>
          <c:invertIfNegative val="0"/>
          <c:cat>
            <c:strRef>
              <c:f>'[2019 ASP survey results.xlsx]Individual elements'!$F$3:$F$9</c:f>
              <c:strCache>
                <c:ptCount val="7"/>
                <c:pt idx="0">
                  <c:v>Leadership</c:v>
                </c:pt>
                <c:pt idx="1">
                  <c:v>Accountability</c:v>
                </c:pt>
                <c:pt idx="2">
                  <c:v>Drug Expertise</c:v>
                </c:pt>
                <c:pt idx="3">
                  <c:v>Act</c:v>
                </c:pt>
                <c:pt idx="4">
                  <c:v>Track</c:v>
                </c:pt>
                <c:pt idx="5">
                  <c:v>Report</c:v>
                </c:pt>
                <c:pt idx="6">
                  <c:v>Educate</c:v>
                </c:pt>
              </c:strCache>
            </c:strRef>
          </c:cat>
          <c:val>
            <c:numRef>
              <c:f>'[2019 ASP survey results.xlsx]Individual elements'!$I$3:$I$9</c:f>
              <c:numCache>
                <c:formatCode>0.0%</c:formatCode>
                <c:ptCount val="7"/>
                <c:pt idx="0">
                  <c:v>0.83141602175277141</c:v>
                </c:pt>
                <c:pt idx="1">
                  <c:v>0.90880568918636273</c:v>
                </c:pt>
                <c:pt idx="2">
                  <c:v>0.94791884542982641</c:v>
                </c:pt>
                <c:pt idx="3">
                  <c:v>0.96465174649654883</c:v>
                </c:pt>
                <c:pt idx="4">
                  <c:v>0.86195356619953989</c:v>
                </c:pt>
                <c:pt idx="5">
                  <c:v>0.88056891863626852</c:v>
                </c:pt>
                <c:pt idx="6">
                  <c:v>0.80945408910269823</c:v>
                </c:pt>
              </c:numCache>
            </c:numRef>
          </c:val>
          <c:extLst>
            <c:ext xmlns:c16="http://schemas.microsoft.com/office/drawing/2014/chart" uri="{C3380CC4-5D6E-409C-BE32-E72D297353CC}">
              <c16:uniqueId val="{00000002-4D96-4B7B-9971-53023CD45F9F}"/>
            </c:ext>
          </c:extLst>
        </c:ser>
        <c:ser>
          <c:idx val="3"/>
          <c:order val="3"/>
          <c:tx>
            <c:strRef>
              <c:f>'[2019 ASP survey results.xlsx]Individual elements'!$J$1</c:f>
              <c:strCache>
                <c:ptCount val="1"/>
                <c:pt idx="0">
                  <c:v>2017</c:v>
                </c:pt>
              </c:strCache>
            </c:strRef>
          </c:tx>
          <c:spPr>
            <a:solidFill>
              <a:srgbClr val="FFCC99"/>
            </a:solidFill>
            <a:ln>
              <a:noFill/>
            </a:ln>
            <a:effectLst/>
          </c:spPr>
          <c:invertIfNegative val="0"/>
          <c:cat>
            <c:strRef>
              <c:f>'[2019 ASP survey results.xlsx]Individual elements'!$F$3:$F$9</c:f>
              <c:strCache>
                <c:ptCount val="7"/>
                <c:pt idx="0">
                  <c:v>Leadership</c:v>
                </c:pt>
                <c:pt idx="1">
                  <c:v>Accountability</c:v>
                </c:pt>
                <c:pt idx="2">
                  <c:v>Drug Expertise</c:v>
                </c:pt>
                <c:pt idx="3">
                  <c:v>Act</c:v>
                </c:pt>
                <c:pt idx="4">
                  <c:v>Track</c:v>
                </c:pt>
                <c:pt idx="5">
                  <c:v>Report</c:v>
                </c:pt>
                <c:pt idx="6">
                  <c:v>Educate</c:v>
                </c:pt>
              </c:strCache>
            </c:strRef>
          </c:cat>
          <c:val>
            <c:numRef>
              <c:f>'[2019 ASP survey results.xlsx]Individual elements'!$J$3:$J$9</c:f>
              <c:numCache>
                <c:formatCode>0.0%</c:formatCode>
                <c:ptCount val="7"/>
                <c:pt idx="0">
                  <c:v>0.91200000000000003</c:v>
                </c:pt>
                <c:pt idx="1">
                  <c:v>0.95899999999999996</c:v>
                </c:pt>
                <c:pt idx="2">
                  <c:v>0.96699999999999997</c:v>
                </c:pt>
                <c:pt idx="3">
                  <c:v>0.97799999999999998</c:v>
                </c:pt>
                <c:pt idx="4">
                  <c:v>0.90700000000000003</c:v>
                </c:pt>
                <c:pt idx="5">
                  <c:v>0.92500000000000004</c:v>
                </c:pt>
                <c:pt idx="6">
                  <c:v>0.90100000000000002</c:v>
                </c:pt>
              </c:numCache>
            </c:numRef>
          </c:val>
          <c:extLst>
            <c:ext xmlns:c16="http://schemas.microsoft.com/office/drawing/2014/chart" uri="{C3380CC4-5D6E-409C-BE32-E72D297353CC}">
              <c16:uniqueId val="{00000003-4D96-4B7B-9971-53023CD45F9F}"/>
            </c:ext>
          </c:extLst>
        </c:ser>
        <c:ser>
          <c:idx val="4"/>
          <c:order val="4"/>
          <c:tx>
            <c:strRef>
              <c:f>'[2019 ASP survey results.xlsx]Individual elements'!$K$1</c:f>
              <c:strCache>
                <c:ptCount val="1"/>
                <c:pt idx="0">
                  <c:v>2018</c:v>
                </c:pt>
              </c:strCache>
            </c:strRef>
          </c:tx>
          <c:spPr>
            <a:solidFill>
              <a:srgbClr val="FF972F"/>
            </a:solidFill>
            <a:ln>
              <a:noFill/>
            </a:ln>
            <a:effectLst/>
          </c:spPr>
          <c:invertIfNegative val="0"/>
          <c:cat>
            <c:strRef>
              <c:f>'[2019 ASP survey results.xlsx]Individual elements'!$F$3:$F$9</c:f>
              <c:strCache>
                <c:ptCount val="7"/>
                <c:pt idx="0">
                  <c:v>Leadership</c:v>
                </c:pt>
                <c:pt idx="1">
                  <c:v>Accountability</c:v>
                </c:pt>
                <c:pt idx="2">
                  <c:v>Drug Expertise</c:v>
                </c:pt>
                <c:pt idx="3">
                  <c:v>Act</c:v>
                </c:pt>
                <c:pt idx="4">
                  <c:v>Track</c:v>
                </c:pt>
                <c:pt idx="5">
                  <c:v>Report</c:v>
                </c:pt>
                <c:pt idx="6">
                  <c:v>Educate</c:v>
                </c:pt>
              </c:strCache>
            </c:strRef>
          </c:cat>
          <c:val>
            <c:numRef>
              <c:f>'[2019 ASP survey results.xlsx]Individual elements'!$K$3:$K$9</c:f>
              <c:numCache>
                <c:formatCode>0.0%</c:formatCode>
                <c:ptCount val="7"/>
                <c:pt idx="0">
                  <c:v>0.98319999999999996</c:v>
                </c:pt>
                <c:pt idx="1">
                  <c:v>0.96189999999999998</c:v>
                </c:pt>
                <c:pt idx="2">
                  <c:v>0.96650000000000003</c:v>
                </c:pt>
                <c:pt idx="3">
                  <c:v>0.98699999999999999</c:v>
                </c:pt>
                <c:pt idx="4">
                  <c:v>0.96409999999999996</c:v>
                </c:pt>
                <c:pt idx="5">
                  <c:v>0.93140000000000001</c:v>
                </c:pt>
                <c:pt idx="6">
                  <c:v>0.90580000000000005</c:v>
                </c:pt>
              </c:numCache>
            </c:numRef>
          </c:val>
          <c:extLst>
            <c:ext xmlns:c16="http://schemas.microsoft.com/office/drawing/2014/chart" uri="{C3380CC4-5D6E-409C-BE32-E72D297353CC}">
              <c16:uniqueId val="{00000004-4D96-4B7B-9971-53023CD45F9F}"/>
            </c:ext>
          </c:extLst>
        </c:ser>
        <c:ser>
          <c:idx val="5"/>
          <c:order val="5"/>
          <c:tx>
            <c:strRef>
              <c:f>'[2019 ASP survey results.xlsx]Individual elements'!$L$1</c:f>
              <c:strCache>
                <c:ptCount val="1"/>
                <c:pt idx="0">
                  <c:v>2019</c:v>
                </c:pt>
              </c:strCache>
            </c:strRef>
          </c:tx>
          <c:spPr>
            <a:solidFill>
              <a:srgbClr val="8B3102"/>
            </a:solidFill>
            <a:ln>
              <a:noFill/>
            </a:ln>
            <a:effectLst/>
          </c:spPr>
          <c:invertIfNegative val="0"/>
          <c:cat>
            <c:strRef>
              <c:f>'[2019 ASP survey results.xlsx]Individual elements'!$F$3:$F$9</c:f>
              <c:strCache>
                <c:ptCount val="7"/>
                <c:pt idx="0">
                  <c:v>Leadership</c:v>
                </c:pt>
                <c:pt idx="1">
                  <c:v>Accountability</c:v>
                </c:pt>
                <c:pt idx="2">
                  <c:v>Drug Expertise</c:v>
                </c:pt>
                <c:pt idx="3">
                  <c:v>Act</c:v>
                </c:pt>
                <c:pt idx="4">
                  <c:v>Track</c:v>
                </c:pt>
                <c:pt idx="5">
                  <c:v>Report</c:v>
                </c:pt>
                <c:pt idx="6">
                  <c:v>Educate</c:v>
                </c:pt>
              </c:strCache>
            </c:strRef>
          </c:cat>
          <c:val>
            <c:numRef>
              <c:f>'[2019 ASP survey results.xlsx]Individual elements'!$L$3:$L$9</c:f>
              <c:numCache>
                <c:formatCode>0.0%</c:formatCode>
                <c:ptCount val="7"/>
                <c:pt idx="0">
                  <c:v>0.9909</c:v>
                </c:pt>
                <c:pt idx="1">
                  <c:v>0.97260000000000002</c:v>
                </c:pt>
                <c:pt idx="2">
                  <c:v>0.9768</c:v>
                </c:pt>
                <c:pt idx="3">
                  <c:v>0.9899</c:v>
                </c:pt>
                <c:pt idx="4">
                  <c:v>0.97919999999999996</c:v>
                </c:pt>
                <c:pt idx="5">
                  <c:v>0.95420000000000005</c:v>
                </c:pt>
                <c:pt idx="6">
                  <c:v>0.93240000000000001</c:v>
                </c:pt>
              </c:numCache>
            </c:numRef>
          </c:val>
          <c:extLst>
            <c:ext xmlns:c16="http://schemas.microsoft.com/office/drawing/2014/chart" uri="{C3380CC4-5D6E-409C-BE32-E72D297353CC}">
              <c16:uniqueId val="{00000005-4D96-4B7B-9971-53023CD45F9F}"/>
            </c:ext>
          </c:extLst>
        </c:ser>
        <c:dLbls>
          <c:showLegendKey val="0"/>
          <c:showVal val="0"/>
          <c:showCatName val="0"/>
          <c:showSerName val="0"/>
          <c:showPercent val="0"/>
          <c:showBubbleSize val="0"/>
        </c:dLbls>
        <c:gapWidth val="219"/>
        <c:overlap val="-27"/>
        <c:axId val="581223504"/>
        <c:axId val="581220224"/>
      </c:barChart>
      <c:catAx>
        <c:axId val="581223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5F5F5F"/>
                </a:solidFill>
                <a:latin typeface="+mn-lt"/>
                <a:ea typeface="+mn-ea"/>
                <a:cs typeface="+mn-cs"/>
              </a:defRPr>
            </a:pPr>
            <a:endParaRPr lang="en-US"/>
          </a:p>
        </c:txPr>
        <c:crossAx val="581220224"/>
        <c:crosses val="autoZero"/>
        <c:auto val="1"/>
        <c:lblAlgn val="ctr"/>
        <c:lblOffset val="100"/>
        <c:noMultiLvlLbl val="0"/>
      </c:catAx>
      <c:valAx>
        <c:axId val="5812202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5F5F5F"/>
                </a:solidFill>
                <a:latin typeface="+mn-lt"/>
                <a:ea typeface="+mn-ea"/>
                <a:cs typeface="+mn-cs"/>
              </a:defRPr>
            </a:pPr>
            <a:endParaRPr lang="en-US"/>
          </a:p>
        </c:txPr>
        <c:crossAx val="581223504"/>
        <c:crosses val="autoZero"/>
        <c:crossBetween val="between"/>
      </c:valAx>
      <c:spPr>
        <a:solidFill>
          <a:sysClr val="window" lastClr="FFFFFF"/>
        </a:solidFill>
        <a:ln>
          <a:noFill/>
        </a:ln>
        <a:effectLst/>
      </c:spPr>
    </c:plotArea>
    <c:legend>
      <c:legendPos val="r"/>
      <c:layout>
        <c:manualLayout>
          <c:xMode val="edge"/>
          <c:yMode val="edge"/>
          <c:x val="0.90400693047836367"/>
          <c:y val="0.2407394687644008"/>
          <c:w val="7.6289151787499274E-2"/>
          <c:h val="0.53090075143274251"/>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5F5F5F"/>
              </a:solidFill>
              <a:latin typeface="+mn-lt"/>
              <a:ea typeface="+mn-ea"/>
              <a:cs typeface="+mn-cs"/>
            </a:defRPr>
          </a:pPr>
          <a:endParaRPr lang="en-US"/>
        </a:p>
      </c:txPr>
    </c:legend>
    <c:plotVisOnly val="1"/>
    <c:dispBlanksAs val="gap"/>
    <c:showDLblsOverMax val="0"/>
  </c:chart>
  <c:spPr>
    <a:noFill/>
    <a:ln w="12700"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386404716754084"/>
          <c:y val="2.7085907611118867E-2"/>
          <c:w val="0.80917881733326347"/>
          <c:h val="0.52241926574933817"/>
        </c:manualLayout>
      </c:layout>
      <c:barChart>
        <c:barDir val="col"/>
        <c:grouping val="clustered"/>
        <c:varyColors val="0"/>
        <c:ser>
          <c:idx val="0"/>
          <c:order val="0"/>
          <c:tx>
            <c:strRef>
              <c:f>Sheet3!$B$1</c:f>
              <c:strCache>
                <c:ptCount val="1"/>
                <c:pt idx="0">
                  <c:v>General acute care</c:v>
                </c:pt>
              </c:strCache>
            </c:strRef>
          </c:tx>
          <c:spPr>
            <a:solidFill>
              <a:srgbClr val="006A71"/>
            </a:solidFill>
            <a:ln>
              <a:noFill/>
            </a:ln>
            <a:effectLst/>
          </c:spPr>
          <c:invertIfNegative val="0"/>
          <c:cat>
            <c:strRef>
              <c:f>Sheet3!$A$3:$A$9</c:f>
              <c:strCache>
                <c:ptCount val="7"/>
                <c:pt idx="0">
                  <c:v>Hospital Leadership Commitment</c:v>
                </c:pt>
                <c:pt idx="1">
                  <c:v>Accountability</c:v>
                </c:pt>
                <c:pt idx="2">
                  <c:v>Pharmacy Expertise</c:v>
                </c:pt>
                <c:pt idx="3">
                  <c:v>Action</c:v>
                </c:pt>
                <c:pt idx="4">
                  <c:v>Tracking</c:v>
                </c:pt>
                <c:pt idx="5">
                  <c:v>Reporting</c:v>
                </c:pt>
                <c:pt idx="6">
                  <c:v>Education</c:v>
                </c:pt>
              </c:strCache>
            </c:strRef>
          </c:cat>
          <c:val>
            <c:numRef>
              <c:f>Sheet3!$B$3:$B$9</c:f>
              <c:numCache>
                <c:formatCode>0.0%</c:formatCode>
                <c:ptCount val="7"/>
                <c:pt idx="0">
                  <c:v>0.9935610302351624</c:v>
                </c:pt>
                <c:pt idx="1">
                  <c:v>0.98208286674132139</c:v>
                </c:pt>
                <c:pt idx="2">
                  <c:v>0.98600223964165734</c:v>
                </c:pt>
                <c:pt idx="3">
                  <c:v>0.9935610302351624</c:v>
                </c:pt>
                <c:pt idx="4">
                  <c:v>0.98768197088465848</c:v>
                </c:pt>
                <c:pt idx="5">
                  <c:v>0.97340425531914898</c:v>
                </c:pt>
                <c:pt idx="6">
                  <c:v>0.9456886898096305</c:v>
                </c:pt>
              </c:numCache>
            </c:numRef>
          </c:val>
          <c:extLst>
            <c:ext xmlns:c16="http://schemas.microsoft.com/office/drawing/2014/chart" uri="{C3380CC4-5D6E-409C-BE32-E72D297353CC}">
              <c16:uniqueId val="{00000000-5AF0-4358-97DB-A652DB2B776A}"/>
            </c:ext>
          </c:extLst>
        </c:ser>
        <c:ser>
          <c:idx val="1"/>
          <c:order val="1"/>
          <c:tx>
            <c:strRef>
              <c:f>Sheet3!$C$1</c:f>
              <c:strCache>
                <c:ptCount val="1"/>
                <c:pt idx="0">
                  <c:v>Children's</c:v>
                </c:pt>
              </c:strCache>
            </c:strRef>
          </c:tx>
          <c:spPr>
            <a:solidFill>
              <a:schemeClr val="accent2"/>
            </a:solidFill>
            <a:ln>
              <a:noFill/>
            </a:ln>
            <a:effectLst/>
          </c:spPr>
          <c:invertIfNegative val="0"/>
          <c:val>
            <c:numRef>
              <c:f>Sheet3!$C$3:$C$9</c:f>
              <c:numCache>
                <c:formatCode>0.0%</c:formatCode>
                <c:ptCount val="7"/>
                <c:pt idx="0">
                  <c:v>0.98947368421052628</c:v>
                </c:pt>
                <c:pt idx="1">
                  <c:v>0.97894736842105268</c:v>
                </c:pt>
                <c:pt idx="2">
                  <c:v>0.97894736842105268</c:v>
                </c:pt>
                <c:pt idx="3">
                  <c:v>0.98947368421052628</c:v>
                </c:pt>
                <c:pt idx="4">
                  <c:v>0.98947368421052628</c:v>
                </c:pt>
                <c:pt idx="5">
                  <c:v>0.95789473684210524</c:v>
                </c:pt>
                <c:pt idx="6">
                  <c:v>0.91578947368421049</c:v>
                </c:pt>
              </c:numCache>
            </c:numRef>
          </c:val>
          <c:extLst>
            <c:ext xmlns:c16="http://schemas.microsoft.com/office/drawing/2014/chart" uri="{C3380CC4-5D6E-409C-BE32-E72D297353CC}">
              <c16:uniqueId val="{00000001-5AF0-4358-97DB-A652DB2B776A}"/>
            </c:ext>
          </c:extLst>
        </c:ser>
        <c:ser>
          <c:idx val="2"/>
          <c:order val="2"/>
          <c:tx>
            <c:strRef>
              <c:f>Sheet3!$D$1</c:f>
              <c:strCache>
                <c:ptCount val="1"/>
                <c:pt idx="0">
                  <c:v>Surgical</c:v>
                </c:pt>
              </c:strCache>
            </c:strRef>
          </c:tx>
          <c:spPr>
            <a:solidFill>
              <a:srgbClr val="7F7F7F">
                <a:lumMod val="75000"/>
              </a:srgbClr>
            </a:solidFill>
            <a:ln>
              <a:noFill/>
            </a:ln>
            <a:effectLst/>
          </c:spPr>
          <c:invertIfNegative val="0"/>
          <c:val>
            <c:numRef>
              <c:f>Sheet3!$D$3:$D$9</c:f>
              <c:numCache>
                <c:formatCode>0.0%</c:formatCode>
                <c:ptCount val="7"/>
                <c:pt idx="0">
                  <c:v>0.98630136986301364</c:v>
                </c:pt>
                <c:pt idx="1">
                  <c:v>0.96575342465753422</c:v>
                </c:pt>
                <c:pt idx="2">
                  <c:v>0.9726027397260274</c:v>
                </c:pt>
                <c:pt idx="3">
                  <c:v>0.9726027397260274</c:v>
                </c:pt>
                <c:pt idx="4">
                  <c:v>0.9726027397260274</c:v>
                </c:pt>
                <c:pt idx="5">
                  <c:v>0.95890410958904104</c:v>
                </c:pt>
                <c:pt idx="6">
                  <c:v>0.93150684931506844</c:v>
                </c:pt>
              </c:numCache>
            </c:numRef>
          </c:val>
          <c:extLst>
            <c:ext xmlns:c16="http://schemas.microsoft.com/office/drawing/2014/chart" uri="{C3380CC4-5D6E-409C-BE32-E72D297353CC}">
              <c16:uniqueId val="{00000002-5AF0-4358-97DB-A652DB2B776A}"/>
            </c:ext>
          </c:extLst>
        </c:ser>
        <c:ser>
          <c:idx val="3"/>
          <c:order val="3"/>
          <c:tx>
            <c:strRef>
              <c:f>Sheet3!$E$1</c:f>
              <c:strCache>
                <c:ptCount val="1"/>
                <c:pt idx="0">
                  <c:v>Critical access</c:v>
                </c:pt>
              </c:strCache>
            </c:strRef>
          </c:tx>
          <c:spPr>
            <a:solidFill>
              <a:schemeClr val="accent4"/>
            </a:solidFill>
            <a:ln>
              <a:noFill/>
            </a:ln>
            <a:effectLst/>
          </c:spPr>
          <c:invertIfNegative val="0"/>
          <c:val>
            <c:numRef>
              <c:f>Sheet3!$E$3:$E$9</c:f>
              <c:numCache>
                <c:formatCode>0.0%</c:formatCode>
                <c:ptCount val="7"/>
                <c:pt idx="0">
                  <c:v>0.98339160839160844</c:v>
                </c:pt>
                <c:pt idx="1">
                  <c:v>0.94318181818181823</c:v>
                </c:pt>
                <c:pt idx="2">
                  <c:v>0.94842657342657344</c:v>
                </c:pt>
                <c:pt idx="3">
                  <c:v>0.98076923076923073</c:v>
                </c:pt>
                <c:pt idx="4">
                  <c:v>0.95279720279720281</c:v>
                </c:pt>
                <c:pt idx="5">
                  <c:v>0.89335664335664333</c:v>
                </c:pt>
                <c:pt idx="6">
                  <c:v>0.8924825174825175</c:v>
                </c:pt>
              </c:numCache>
            </c:numRef>
          </c:val>
          <c:extLst>
            <c:ext xmlns:c16="http://schemas.microsoft.com/office/drawing/2014/chart" uri="{C3380CC4-5D6E-409C-BE32-E72D297353CC}">
              <c16:uniqueId val="{00000003-5AF0-4358-97DB-A652DB2B776A}"/>
            </c:ext>
          </c:extLst>
        </c:ser>
        <c:dLbls>
          <c:showLegendKey val="0"/>
          <c:showVal val="0"/>
          <c:showCatName val="0"/>
          <c:showSerName val="0"/>
          <c:showPercent val="0"/>
          <c:showBubbleSize val="0"/>
        </c:dLbls>
        <c:gapWidth val="219"/>
        <c:overlap val="-27"/>
        <c:axId val="1526420575"/>
        <c:axId val="1478721775"/>
      </c:barChart>
      <c:catAx>
        <c:axId val="1526420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crossAx val="1478721775"/>
        <c:crosses val="autoZero"/>
        <c:auto val="1"/>
        <c:lblAlgn val="ctr"/>
        <c:lblOffset val="100"/>
        <c:noMultiLvlLbl val="0"/>
      </c:catAx>
      <c:valAx>
        <c:axId val="1478721775"/>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700" b="0" i="0" u="none" strike="noStrike" kern="1200" baseline="0">
                <a:solidFill>
                  <a:srgbClr val="5F5F5F"/>
                </a:solidFill>
                <a:latin typeface="+mn-lt"/>
                <a:ea typeface="+mn-ea"/>
                <a:cs typeface="+mn-cs"/>
              </a:defRPr>
            </a:pPr>
            <a:endParaRPr lang="en-US"/>
          </a:p>
        </c:txPr>
        <c:crossAx val="15264205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700" b="0" i="0" u="none" strike="noStrike" kern="1200" baseline="0">
                <a:solidFill>
                  <a:srgbClr val="3F3F3F"/>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000000"/>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'Leadership over time'!$B$12</c:f>
              <c:strCache>
                <c:ptCount val="1"/>
                <c:pt idx="0">
                  <c:v>None</c:v>
                </c:pt>
              </c:strCache>
            </c:strRef>
          </c:tx>
          <c:spPr>
            <a:solidFill>
              <a:srgbClr val="333333"/>
            </a:solidFill>
            <a:ln>
              <a:noFill/>
            </a:ln>
            <a:effectLst/>
          </c:spPr>
          <c:invertIfNegative val="0"/>
          <c:cat>
            <c:numRef>
              <c:f>'Leadership over time'!$A$13:$A$17</c:f>
              <c:numCache>
                <c:formatCode>General</c:formatCode>
                <c:ptCount val="5"/>
                <c:pt idx="0">
                  <c:v>2015</c:v>
                </c:pt>
                <c:pt idx="1">
                  <c:v>2016</c:v>
                </c:pt>
                <c:pt idx="2">
                  <c:v>2017</c:v>
                </c:pt>
                <c:pt idx="3">
                  <c:v>2018</c:v>
                </c:pt>
                <c:pt idx="4">
                  <c:v>2019</c:v>
                </c:pt>
              </c:numCache>
            </c:numRef>
          </c:cat>
          <c:val>
            <c:numRef>
              <c:f>'Leadership over time'!$B$13:$B$17</c:f>
              <c:numCache>
                <c:formatCode>0.0%</c:formatCode>
                <c:ptCount val="5"/>
                <c:pt idx="0">
                  <c:v>0.23418691179689211</c:v>
                </c:pt>
                <c:pt idx="1">
                  <c:v>9.1194310813637311E-2</c:v>
                </c:pt>
                <c:pt idx="2">
                  <c:v>4.0665064102564104E-2</c:v>
                </c:pt>
                <c:pt idx="3">
                  <c:v>3.8083784325516137E-2</c:v>
                </c:pt>
                <c:pt idx="4">
                  <c:v>2.743594916280008E-2</c:v>
                </c:pt>
              </c:numCache>
            </c:numRef>
          </c:val>
          <c:extLst>
            <c:ext xmlns:c16="http://schemas.microsoft.com/office/drawing/2014/chart" uri="{C3380CC4-5D6E-409C-BE32-E72D297353CC}">
              <c16:uniqueId val="{00000000-3021-400D-ABEB-974BC680058F}"/>
            </c:ext>
          </c:extLst>
        </c:ser>
        <c:ser>
          <c:idx val="2"/>
          <c:order val="1"/>
          <c:tx>
            <c:strRef>
              <c:f>'Leadership over time'!$D$12</c:f>
              <c:strCache>
                <c:ptCount val="1"/>
                <c:pt idx="0">
                  <c:v>Physician</c:v>
                </c:pt>
              </c:strCache>
            </c:strRef>
          </c:tx>
          <c:spPr>
            <a:solidFill>
              <a:srgbClr val="737373"/>
            </a:solidFill>
            <a:ln>
              <a:noFill/>
            </a:ln>
            <a:effectLst/>
          </c:spPr>
          <c:invertIfNegative val="0"/>
          <c:val>
            <c:numRef>
              <c:f>'Leadership over time'!$D$13:$D$17</c:f>
              <c:numCache>
                <c:formatCode>0.0%</c:formatCode>
                <c:ptCount val="5"/>
                <c:pt idx="0">
                  <c:v>0.22236813307069381</c:v>
                </c:pt>
                <c:pt idx="1">
                  <c:v>0.19556578121731855</c:v>
                </c:pt>
                <c:pt idx="2">
                  <c:v>0.17728365384615385</c:v>
                </c:pt>
                <c:pt idx="3">
                  <c:v>0.11264782521547405</c:v>
                </c:pt>
                <c:pt idx="4">
                  <c:v>9.0982449061932619E-2</c:v>
                </c:pt>
              </c:numCache>
            </c:numRef>
          </c:val>
          <c:extLst>
            <c:ext xmlns:c16="http://schemas.microsoft.com/office/drawing/2014/chart" uri="{C3380CC4-5D6E-409C-BE32-E72D297353CC}">
              <c16:uniqueId val="{00000001-3021-400D-ABEB-974BC680058F}"/>
            </c:ext>
          </c:extLst>
        </c:ser>
        <c:ser>
          <c:idx val="3"/>
          <c:order val="2"/>
          <c:tx>
            <c:strRef>
              <c:f>'Leadership over time'!$E$12</c:f>
              <c:strCache>
                <c:ptCount val="1"/>
                <c:pt idx="0">
                  <c:v>Pharmacist</c:v>
                </c:pt>
              </c:strCache>
            </c:strRef>
          </c:tx>
          <c:spPr>
            <a:solidFill>
              <a:srgbClr val="006A71"/>
            </a:solidFill>
            <a:ln>
              <a:noFill/>
            </a:ln>
            <a:effectLst/>
          </c:spPr>
          <c:invertIfNegative val="0"/>
          <c:val>
            <c:numRef>
              <c:f>'Leadership over time'!$E$13:$E$17</c:f>
              <c:numCache>
                <c:formatCode>0.0%</c:formatCode>
                <c:ptCount val="5"/>
                <c:pt idx="0">
                  <c:v>0.28540161961041804</c:v>
                </c:pt>
                <c:pt idx="1">
                  <c:v>0.30516628320435057</c:v>
                </c:pt>
                <c:pt idx="2">
                  <c:v>0.31951121794871795</c:v>
                </c:pt>
                <c:pt idx="3">
                  <c:v>0.25055121266786934</c:v>
                </c:pt>
                <c:pt idx="4">
                  <c:v>0.24228363929796248</c:v>
                </c:pt>
              </c:numCache>
            </c:numRef>
          </c:val>
          <c:extLst>
            <c:ext xmlns:c16="http://schemas.microsoft.com/office/drawing/2014/chart" uri="{C3380CC4-5D6E-409C-BE32-E72D297353CC}">
              <c16:uniqueId val="{00000002-3021-400D-ABEB-974BC680058F}"/>
            </c:ext>
          </c:extLst>
        </c:ser>
        <c:ser>
          <c:idx val="1"/>
          <c:order val="3"/>
          <c:tx>
            <c:strRef>
              <c:f>'Leadership over time'!$C$12</c:f>
              <c:strCache>
                <c:ptCount val="1"/>
                <c:pt idx="0">
                  <c:v>Co-led</c:v>
                </c:pt>
              </c:strCache>
            </c:strRef>
          </c:tx>
          <c:spPr>
            <a:solidFill>
              <a:srgbClr val="E25423"/>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'Leadership over time'!$C$13:$C$17</c:f>
              <c:numCache>
                <c:formatCode>0.0%</c:formatCode>
                <c:ptCount val="5"/>
                <c:pt idx="0">
                  <c:v>0.22871525497920769</c:v>
                </c:pt>
                <c:pt idx="1">
                  <c:v>0.37314369378791046</c:v>
                </c:pt>
                <c:pt idx="2">
                  <c:v>0.41646634615384615</c:v>
                </c:pt>
                <c:pt idx="3">
                  <c:v>0.56865103227099623</c:v>
                </c:pt>
                <c:pt idx="4">
                  <c:v>0.60944119427072829</c:v>
                </c:pt>
              </c:numCache>
            </c:numRef>
          </c:val>
          <c:extLst>
            <c:ext xmlns:c16="http://schemas.microsoft.com/office/drawing/2014/chart" uri="{C3380CC4-5D6E-409C-BE32-E72D297353CC}">
              <c16:uniqueId val="{00000003-3021-400D-ABEB-974BC680058F}"/>
            </c:ext>
          </c:extLst>
        </c:ser>
        <c:ser>
          <c:idx val="4"/>
          <c:order val="4"/>
          <c:tx>
            <c:strRef>
              <c:f>'Leadership over time'!$F$12</c:f>
              <c:strCache>
                <c:ptCount val="1"/>
                <c:pt idx="0">
                  <c:v>Other</c:v>
                </c:pt>
              </c:strCache>
            </c:strRef>
          </c:tx>
          <c:spPr>
            <a:solidFill>
              <a:srgbClr val="003D70"/>
            </a:solidFill>
            <a:ln>
              <a:noFill/>
            </a:ln>
            <a:effectLst/>
          </c:spPr>
          <c:invertIfNegative val="0"/>
          <c:val>
            <c:numRef>
              <c:f>'Leadership over time'!$F$13:$F$17</c:f>
              <c:numCache>
                <c:formatCode>0.0%</c:formatCode>
                <c:ptCount val="5"/>
                <c:pt idx="0">
                  <c:v>2.9328080542788355E-2</c:v>
                </c:pt>
                <c:pt idx="1">
                  <c:v>3.4929930976783097E-2</c:v>
                </c:pt>
                <c:pt idx="2">
                  <c:v>4.6073717948717952E-2</c:v>
                </c:pt>
                <c:pt idx="3">
                  <c:v>3.0066145520144319E-2</c:v>
                </c:pt>
                <c:pt idx="4">
                  <c:v>2.9856768206576557E-2</c:v>
                </c:pt>
              </c:numCache>
            </c:numRef>
          </c:val>
          <c:extLst>
            <c:ext xmlns:c16="http://schemas.microsoft.com/office/drawing/2014/chart" uri="{C3380CC4-5D6E-409C-BE32-E72D297353CC}">
              <c16:uniqueId val="{00000004-3021-400D-ABEB-974BC680058F}"/>
            </c:ext>
          </c:extLst>
        </c:ser>
        <c:dLbls>
          <c:showLegendKey val="0"/>
          <c:showVal val="0"/>
          <c:showCatName val="0"/>
          <c:showSerName val="0"/>
          <c:showPercent val="0"/>
          <c:showBubbleSize val="0"/>
        </c:dLbls>
        <c:gapWidth val="50"/>
        <c:overlap val="100"/>
        <c:axId val="1970299104"/>
        <c:axId val="1757205936"/>
      </c:barChart>
      <c:catAx>
        <c:axId val="197029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3F3F3F"/>
                </a:solidFill>
                <a:latin typeface="+mn-lt"/>
                <a:ea typeface="+mn-ea"/>
                <a:cs typeface="+mn-cs"/>
              </a:defRPr>
            </a:pPr>
            <a:endParaRPr lang="en-US"/>
          </a:p>
        </c:txPr>
        <c:crossAx val="1757205936"/>
        <c:crosses val="autoZero"/>
        <c:auto val="1"/>
        <c:lblAlgn val="ctr"/>
        <c:lblOffset val="100"/>
        <c:noMultiLvlLbl val="0"/>
      </c:catAx>
      <c:valAx>
        <c:axId val="1757205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3F3F3F"/>
                </a:solidFill>
                <a:latin typeface="+mn-lt"/>
                <a:ea typeface="+mn-ea"/>
                <a:cs typeface="+mn-cs"/>
              </a:defRPr>
            </a:pPr>
            <a:endParaRPr lang="en-US"/>
          </a:p>
        </c:txPr>
        <c:crossAx val="1970299104"/>
        <c:crosses val="autoZero"/>
        <c:crossBetween val="between"/>
      </c:valAx>
      <c:spPr>
        <a:solidFill>
          <a:srgbClr val="FFFFFF"/>
        </a:solidFill>
        <a:ln>
          <a:noFill/>
        </a:ln>
        <a:effectLst/>
      </c:spPr>
    </c:plotArea>
    <c:legend>
      <c:legendPos val="r"/>
      <c:layout>
        <c:manualLayout>
          <c:xMode val="edge"/>
          <c:yMode val="edge"/>
          <c:x val="0.84067008410967581"/>
          <c:y val="9.3269781900653867E-2"/>
          <c:w val="0.14572062957058593"/>
          <c:h val="0.73694562014345155"/>
        </c:manualLayout>
      </c:layout>
      <c:overlay val="0"/>
      <c:spPr>
        <a:noFill/>
        <a:ln>
          <a:noFill/>
        </a:ln>
        <a:effectLst/>
      </c:spPr>
      <c:txPr>
        <a:bodyPr rot="0" spcFirstLastPara="1" vertOverflow="ellipsis" vert="horz" wrap="square" anchor="ctr" anchorCtr="1"/>
        <a:lstStyle/>
        <a:p>
          <a:pPr>
            <a:defRPr sz="2000" b="0" i="0" u="none" strike="noStrike" kern="1200" baseline="0">
              <a:solidFill>
                <a:srgbClr val="3F3F3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sz="1800">
          <a:solidFill>
            <a:srgbClr val="3F3F3F"/>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rgbClr val="3F3F3F"/>
                </a:solidFill>
                <a:latin typeface="+mn-lt"/>
                <a:ea typeface="+mn-ea"/>
                <a:cs typeface="+mn-cs"/>
              </a:defRPr>
            </a:pPr>
            <a:r>
              <a:rPr lang="en-US" sz="1800" dirty="0">
                <a:solidFill>
                  <a:srgbClr val="3F3F3F"/>
                </a:solidFill>
              </a:rPr>
              <a:t>Select Adult</a:t>
            </a:r>
            <a:r>
              <a:rPr lang="en-US" sz="1800" baseline="0" dirty="0">
                <a:solidFill>
                  <a:srgbClr val="3F3F3F"/>
                </a:solidFill>
              </a:rPr>
              <a:t> SAARs, by SAAR antimicrobial agent category and location type, Hospital A, 2019</a:t>
            </a:r>
            <a:endParaRPr lang="en-US" sz="1800" dirty="0">
              <a:solidFill>
                <a:srgbClr val="3F3F3F"/>
              </a:solidFill>
            </a:endParaRPr>
          </a:p>
        </c:rich>
      </c:tx>
      <c:layout>
        <c:manualLayout>
          <c:xMode val="edge"/>
          <c:yMode val="edge"/>
          <c:x val="0.12992763925342665"/>
          <c:y val="3.774376678037347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3F3F3F"/>
              </a:solidFill>
              <a:latin typeface="+mn-lt"/>
              <a:ea typeface="+mn-ea"/>
              <a:cs typeface="+mn-cs"/>
            </a:defRPr>
          </a:pPr>
          <a:endParaRPr lang="en-US"/>
        </a:p>
      </c:txPr>
    </c:title>
    <c:autoTitleDeleted val="0"/>
    <c:plotArea>
      <c:layout>
        <c:manualLayout>
          <c:layoutTarget val="inner"/>
          <c:xMode val="edge"/>
          <c:yMode val="edge"/>
          <c:x val="0.11226377952755903"/>
          <c:y val="0.1965665654420449"/>
          <c:w val="0.85995844269466315"/>
          <c:h val="0.49931594999223228"/>
        </c:manualLayout>
      </c:layout>
      <c:barChart>
        <c:barDir val="col"/>
        <c:grouping val="clustered"/>
        <c:varyColors val="0"/>
        <c:ser>
          <c:idx val="0"/>
          <c:order val="0"/>
          <c:tx>
            <c:strRef>
              <c:f>Sheet1!$G$1</c:f>
              <c:strCache>
                <c:ptCount val="1"/>
                <c:pt idx="0">
                  <c:v>SAAR</c:v>
                </c:pt>
              </c:strCache>
            </c:strRef>
          </c:tx>
          <c:spPr>
            <a:solidFill>
              <a:srgbClr val="D9531E"/>
            </a:solidFill>
            <a:ln>
              <a:noFill/>
            </a:ln>
            <a:effectLst/>
          </c:spPr>
          <c:invertIfNegative val="0"/>
          <c:dPt>
            <c:idx val="4"/>
            <c:invertIfNegative val="0"/>
            <c:bubble3D val="0"/>
            <c:spPr>
              <a:solidFill>
                <a:srgbClr val="8D8B00"/>
              </a:solidFill>
              <a:ln>
                <a:noFill/>
              </a:ln>
              <a:effectLst/>
            </c:spPr>
            <c:extLst>
              <c:ext xmlns:c16="http://schemas.microsoft.com/office/drawing/2014/chart" uri="{C3380CC4-5D6E-409C-BE32-E72D297353CC}">
                <c16:uniqueId val="{00000001-2995-417B-BCB2-CF49B89BAEB5}"/>
              </c:ext>
            </c:extLst>
          </c:dPt>
          <c:dPt>
            <c:idx val="5"/>
            <c:invertIfNegative val="0"/>
            <c:bubble3D val="0"/>
            <c:spPr>
              <a:solidFill>
                <a:srgbClr val="8D8B00"/>
              </a:solidFill>
              <a:ln>
                <a:noFill/>
              </a:ln>
              <a:effectLst/>
            </c:spPr>
            <c:extLst>
              <c:ext xmlns:c16="http://schemas.microsoft.com/office/drawing/2014/chart" uri="{C3380CC4-5D6E-409C-BE32-E72D297353CC}">
                <c16:uniqueId val="{00000002-2995-417B-BCB2-CF49B89BAEB5}"/>
              </c:ext>
            </c:extLst>
          </c:dPt>
          <c:dPt>
            <c:idx val="6"/>
            <c:invertIfNegative val="0"/>
            <c:bubble3D val="0"/>
            <c:spPr>
              <a:solidFill>
                <a:srgbClr val="8D8B00"/>
              </a:solidFill>
              <a:ln>
                <a:noFill/>
              </a:ln>
              <a:effectLst/>
            </c:spPr>
            <c:extLst>
              <c:ext xmlns:c16="http://schemas.microsoft.com/office/drawing/2014/chart" uri="{C3380CC4-5D6E-409C-BE32-E72D297353CC}">
                <c16:uniqueId val="{00000003-2995-417B-BCB2-CF49B89BAEB5}"/>
              </c:ext>
            </c:extLst>
          </c:dPt>
          <c:dPt>
            <c:idx val="7"/>
            <c:invertIfNegative val="0"/>
            <c:bubble3D val="0"/>
            <c:spPr>
              <a:solidFill>
                <a:srgbClr val="8D8B00"/>
              </a:solidFill>
              <a:ln>
                <a:noFill/>
              </a:ln>
              <a:effectLst/>
            </c:spPr>
            <c:extLst>
              <c:ext xmlns:c16="http://schemas.microsoft.com/office/drawing/2014/chart" uri="{C3380CC4-5D6E-409C-BE32-E72D297353CC}">
                <c16:uniqueId val="{00000004-2995-417B-BCB2-CF49B89BAEB5}"/>
              </c:ext>
            </c:extLst>
          </c:dPt>
          <c:dPt>
            <c:idx val="8"/>
            <c:invertIfNegative val="0"/>
            <c:bubble3D val="0"/>
            <c:spPr>
              <a:solidFill>
                <a:srgbClr val="8B3102"/>
              </a:solidFill>
              <a:ln>
                <a:noFill/>
              </a:ln>
              <a:effectLst/>
            </c:spPr>
            <c:extLst>
              <c:ext xmlns:c16="http://schemas.microsoft.com/office/drawing/2014/chart" uri="{C3380CC4-5D6E-409C-BE32-E72D297353CC}">
                <c16:uniqueId val="{00000005-2995-417B-BCB2-CF49B89BAEB5}"/>
              </c:ext>
            </c:extLst>
          </c:dPt>
          <c:dPt>
            <c:idx val="9"/>
            <c:invertIfNegative val="0"/>
            <c:bubble3D val="0"/>
            <c:spPr>
              <a:solidFill>
                <a:srgbClr val="8B3102"/>
              </a:solidFill>
              <a:ln>
                <a:noFill/>
              </a:ln>
              <a:effectLst/>
            </c:spPr>
            <c:extLst>
              <c:ext xmlns:c16="http://schemas.microsoft.com/office/drawing/2014/chart" uri="{C3380CC4-5D6E-409C-BE32-E72D297353CC}">
                <c16:uniqueId val="{00000006-2995-417B-BCB2-CF49B89BAEB5}"/>
              </c:ext>
            </c:extLst>
          </c:dPt>
          <c:dPt>
            <c:idx val="10"/>
            <c:invertIfNegative val="0"/>
            <c:bubble3D val="0"/>
            <c:spPr>
              <a:solidFill>
                <a:srgbClr val="8B3102"/>
              </a:solidFill>
              <a:ln>
                <a:noFill/>
              </a:ln>
              <a:effectLst/>
            </c:spPr>
            <c:extLst>
              <c:ext xmlns:c16="http://schemas.microsoft.com/office/drawing/2014/chart" uri="{C3380CC4-5D6E-409C-BE32-E72D297353CC}">
                <c16:uniqueId val="{00000007-2995-417B-BCB2-CF49B89BAEB5}"/>
              </c:ext>
            </c:extLst>
          </c:dPt>
          <c:dPt>
            <c:idx val="11"/>
            <c:invertIfNegative val="0"/>
            <c:bubble3D val="0"/>
            <c:spPr>
              <a:solidFill>
                <a:srgbClr val="8B3102"/>
              </a:solidFill>
              <a:ln>
                <a:noFill/>
              </a:ln>
              <a:effectLst/>
            </c:spPr>
            <c:extLst>
              <c:ext xmlns:c16="http://schemas.microsoft.com/office/drawing/2014/chart" uri="{C3380CC4-5D6E-409C-BE32-E72D297353CC}">
                <c16:uniqueId val="{00000008-2995-417B-BCB2-CF49B89BAEB5}"/>
              </c:ext>
            </c:extLst>
          </c:dPt>
          <c:dPt>
            <c:idx val="12"/>
            <c:invertIfNegative val="0"/>
            <c:bubble3D val="0"/>
            <c:spPr>
              <a:solidFill>
                <a:srgbClr val="006A71"/>
              </a:solidFill>
              <a:ln>
                <a:noFill/>
              </a:ln>
              <a:effectLst/>
            </c:spPr>
            <c:extLst>
              <c:ext xmlns:c16="http://schemas.microsoft.com/office/drawing/2014/chart" uri="{C3380CC4-5D6E-409C-BE32-E72D297353CC}">
                <c16:uniqueId val="{00000009-2995-417B-BCB2-CF49B89BAEB5}"/>
              </c:ext>
            </c:extLst>
          </c:dPt>
          <c:dPt>
            <c:idx val="13"/>
            <c:invertIfNegative val="0"/>
            <c:bubble3D val="0"/>
            <c:spPr>
              <a:solidFill>
                <a:srgbClr val="006A71"/>
              </a:solidFill>
              <a:ln>
                <a:noFill/>
              </a:ln>
              <a:effectLst/>
            </c:spPr>
            <c:extLst>
              <c:ext xmlns:c16="http://schemas.microsoft.com/office/drawing/2014/chart" uri="{C3380CC4-5D6E-409C-BE32-E72D297353CC}">
                <c16:uniqueId val="{0000000A-2995-417B-BCB2-CF49B89BAEB5}"/>
              </c:ext>
            </c:extLst>
          </c:dPt>
          <c:dPt>
            <c:idx val="14"/>
            <c:invertIfNegative val="0"/>
            <c:bubble3D val="0"/>
            <c:spPr>
              <a:solidFill>
                <a:srgbClr val="006A71"/>
              </a:solidFill>
              <a:ln>
                <a:noFill/>
              </a:ln>
              <a:effectLst/>
            </c:spPr>
            <c:extLst>
              <c:ext xmlns:c16="http://schemas.microsoft.com/office/drawing/2014/chart" uri="{C3380CC4-5D6E-409C-BE32-E72D297353CC}">
                <c16:uniqueId val="{0000000B-2995-417B-BCB2-CF49B89BAEB5}"/>
              </c:ext>
            </c:extLst>
          </c:dPt>
          <c:dPt>
            <c:idx val="15"/>
            <c:invertIfNegative val="0"/>
            <c:bubble3D val="0"/>
            <c:spPr>
              <a:solidFill>
                <a:srgbClr val="006A71"/>
              </a:solidFill>
              <a:ln>
                <a:noFill/>
              </a:ln>
              <a:effectLst/>
            </c:spPr>
            <c:extLst>
              <c:ext xmlns:c16="http://schemas.microsoft.com/office/drawing/2014/chart" uri="{C3380CC4-5D6E-409C-BE32-E72D297353CC}">
                <c16:uniqueId val="{0000000C-2995-417B-BCB2-CF49B89BAEB5}"/>
              </c:ext>
            </c:extLst>
          </c:dPt>
          <c:cat>
            <c:multiLvlStrRef>
              <c:f>Sheet1!$E$2:$F$17</c:f>
              <c:multiLvlStrCache>
                <c:ptCount val="16"/>
                <c:lvl>
                  <c:pt idx="0">
                    <c:v>ICU</c:v>
                  </c:pt>
                  <c:pt idx="1">
                    <c:v>Ward</c:v>
                  </c:pt>
                  <c:pt idx="2">
                    <c:v>Step</c:v>
                  </c:pt>
                  <c:pt idx="3">
                    <c:v>Onc</c:v>
                  </c:pt>
                  <c:pt idx="4">
                    <c:v>ICU</c:v>
                  </c:pt>
                  <c:pt idx="5">
                    <c:v>Ward</c:v>
                  </c:pt>
                  <c:pt idx="6">
                    <c:v>Step</c:v>
                  </c:pt>
                  <c:pt idx="7">
                    <c:v>Onc</c:v>
                  </c:pt>
                  <c:pt idx="8">
                    <c:v>ICU</c:v>
                  </c:pt>
                  <c:pt idx="9">
                    <c:v>Ward</c:v>
                  </c:pt>
                  <c:pt idx="10">
                    <c:v>Step</c:v>
                  </c:pt>
                  <c:pt idx="11">
                    <c:v>Onc</c:v>
                  </c:pt>
                  <c:pt idx="12">
                    <c:v>ICU</c:v>
                  </c:pt>
                  <c:pt idx="13">
                    <c:v>Ward</c:v>
                  </c:pt>
                  <c:pt idx="14">
                    <c:v>Step</c:v>
                  </c:pt>
                  <c:pt idx="15">
                    <c:v>Onc</c:v>
                  </c:pt>
                </c:lvl>
                <c:lvl>
                  <c:pt idx="0">
                    <c:v>BSHO</c:v>
                  </c:pt>
                  <c:pt idx="4">
                    <c:v>BSCA</c:v>
                  </c:pt>
                  <c:pt idx="8">
                    <c:v>GramPos</c:v>
                  </c:pt>
                  <c:pt idx="12">
                    <c:v>NSBL</c:v>
                  </c:pt>
                </c:lvl>
              </c:multiLvlStrCache>
            </c:multiLvlStrRef>
          </c:cat>
          <c:val>
            <c:numRef>
              <c:f>Sheet1!$G$2:$G$17</c:f>
              <c:numCache>
                <c:formatCode>General</c:formatCode>
                <c:ptCount val="16"/>
                <c:pt idx="0">
                  <c:v>1.02</c:v>
                </c:pt>
                <c:pt idx="1">
                  <c:v>0.96</c:v>
                </c:pt>
                <c:pt idx="2">
                  <c:v>0.92</c:v>
                </c:pt>
                <c:pt idx="3">
                  <c:v>0.93</c:v>
                </c:pt>
                <c:pt idx="4">
                  <c:v>0.96</c:v>
                </c:pt>
                <c:pt idx="5">
                  <c:v>0.95</c:v>
                </c:pt>
                <c:pt idx="6">
                  <c:v>1.1000000000000001</c:v>
                </c:pt>
                <c:pt idx="7">
                  <c:v>1.2</c:v>
                </c:pt>
                <c:pt idx="8">
                  <c:v>1.2</c:v>
                </c:pt>
                <c:pt idx="9">
                  <c:v>1.3</c:v>
                </c:pt>
                <c:pt idx="10">
                  <c:v>1.6</c:v>
                </c:pt>
                <c:pt idx="11">
                  <c:v>1.7</c:v>
                </c:pt>
                <c:pt idx="12">
                  <c:v>0.84</c:v>
                </c:pt>
                <c:pt idx="13">
                  <c:v>0.92</c:v>
                </c:pt>
                <c:pt idx="14">
                  <c:v>0.81</c:v>
                </c:pt>
                <c:pt idx="15">
                  <c:v>0.9</c:v>
                </c:pt>
              </c:numCache>
            </c:numRef>
          </c:val>
          <c:extLst>
            <c:ext xmlns:c16="http://schemas.microsoft.com/office/drawing/2014/chart" uri="{C3380CC4-5D6E-409C-BE32-E72D297353CC}">
              <c16:uniqueId val="{00000000-2995-417B-BCB2-CF49B89BAEB5}"/>
            </c:ext>
          </c:extLst>
        </c:ser>
        <c:dLbls>
          <c:showLegendKey val="0"/>
          <c:showVal val="0"/>
          <c:showCatName val="0"/>
          <c:showSerName val="0"/>
          <c:showPercent val="0"/>
          <c:showBubbleSize val="0"/>
        </c:dLbls>
        <c:gapWidth val="50"/>
        <c:overlap val="-27"/>
        <c:axId val="139931296"/>
        <c:axId val="1070632048"/>
      </c:barChart>
      <c:catAx>
        <c:axId val="139931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3F3F3F"/>
                </a:solidFill>
                <a:latin typeface="+mn-lt"/>
                <a:ea typeface="+mn-ea"/>
                <a:cs typeface="+mn-cs"/>
              </a:defRPr>
            </a:pPr>
            <a:endParaRPr lang="en-US"/>
          </a:p>
        </c:txPr>
        <c:crossAx val="1070632048"/>
        <c:crossesAt val="1"/>
        <c:auto val="1"/>
        <c:lblAlgn val="ctr"/>
        <c:lblOffset val="100"/>
        <c:noMultiLvlLbl val="0"/>
      </c:catAx>
      <c:valAx>
        <c:axId val="1070632048"/>
        <c:scaling>
          <c:orientation val="minMax"/>
          <c:min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rgbClr val="3F3F3F"/>
                    </a:solidFill>
                    <a:latin typeface="+mn-lt"/>
                    <a:ea typeface="+mn-ea"/>
                    <a:cs typeface="+mn-cs"/>
                  </a:defRPr>
                </a:pPr>
                <a:r>
                  <a:rPr lang="en-US" sz="1600" dirty="0">
                    <a:solidFill>
                      <a:srgbClr val="3F3F3F"/>
                    </a:solidFill>
                  </a:rPr>
                  <a:t>SAAR value</a:t>
                </a:r>
              </a:p>
            </c:rich>
          </c:tx>
          <c:layout>
            <c:manualLayout>
              <c:xMode val="edge"/>
              <c:yMode val="edge"/>
              <c:x val="2.4334445173519976E-2"/>
              <c:y val="0.2935112550183563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rgbClr val="3F3F3F"/>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3F3F3F"/>
                </a:solidFill>
                <a:latin typeface="+mn-lt"/>
                <a:ea typeface="+mn-ea"/>
                <a:cs typeface="+mn-cs"/>
              </a:defRPr>
            </a:pPr>
            <a:endParaRPr lang="en-US"/>
          </a:p>
        </c:txPr>
        <c:crossAx val="139931296"/>
        <c:crosses val="autoZero"/>
        <c:crossBetween val="between"/>
      </c:valAx>
      <c:spPr>
        <a:solidFill>
          <a:srgbClr val="FFFFFF"/>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lumMod val="95000"/>
      </a:srgbClr>
    </a:solidFill>
    <a:ln w="19050">
      <a:solidFill>
        <a:srgbClr val="3F3F3F"/>
      </a:solidFill>
    </a:ln>
    <a:effectLst/>
  </c:spPr>
  <c:txPr>
    <a:bodyPr/>
    <a:lstStyle/>
    <a:p>
      <a:pPr>
        <a:defRPr sz="1400">
          <a:solidFill>
            <a:srgbClr val="5F5F5F"/>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6CEEB4-947F-45F8-B19D-5C3E8C293691}" type="doc">
      <dgm:prSet loTypeId="urn:microsoft.com/office/officeart/2005/8/layout/hProcess11" loCatId="process" qsTypeId="urn:microsoft.com/office/officeart/2005/8/quickstyle/simple1" qsCatId="simple" csTypeId="urn:microsoft.com/office/officeart/2005/8/colors/accent1_2" csCatId="accent1" phldr="1"/>
      <dgm:spPr/>
    </dgm:pt>
    <dgm:pt modelId="{9E376C01-7BB1-4090-BF75-F2755B20326F}">
      <dgm:prSet phldrT="[Text]" custT="1"/>
      <dgm:spPr/>
      <dgm:t>
        <a:bodyPr/>
        <a:lstStyle/>
        <a:p>
          <a:pPr>
            <a:lnSpc>
              <a:spcPct val="100000"/>
            </a:lnSpc>
            <a:spcAft>
              <a:spcPts val="0"/>
            </a:spcAft>
          </a:pPr>
          <a:r>
            <a:rPr lang="en-US" sz="1600" b="1" dirty="0"/>
            <a:t>2014</a:t>
          </a:r>
        </a:p>
        <a:p>
          <a:pPr>
            <a:lnSpc>
              <a:spcPct val="100000"/>
            </a:lnSpc>
            <a:spcAft>
              <a:spcPts val="0"/>
            </a:spcAft>
          </a:pPr>
          <a:r>
            <a:rPr lang="en-US" sz="1600" dirty="0"/>
            <a:t>CDC releases Vital Signs Report</a:t>
          </a:r>
        </a:p>
      </dgm:t>
    </dgm:pt>
    <dgm:pt modelId="{D73D4CDF-7F64-4C02-B5A6-06CC6D004BFF}" type="parTrans" cxnId="{7381D95A-94ED-45F0-9ACC-8ACBF21376A3}">
      <dgm:prSet/>
      <dgm:spPr/>
      <dgm:t>
        <a:bodyPr/>
        <a:lstStyle/>
        <a:p>
          <a:endParaRPr lang="en-US"/>
        </a:p>
      </dgm:t>
    </dgm:pt>
    <dgm:pt modelId="{EB24089D-ADB1-46EF-A9FE-E1DD9EFD3313}" type="sibTrans" cxnId="{7381D95A-94ED-45F0-9ACC-8ACBF21376A3}">
      <dgm:prSet/>
      <dgm:spPr/>
      <dgm:t>
        <a:bodyPr/>
        <a:lstStyle/>
        <a:p>
          <a:endParaRPr lang="en-US"/>
        </a:p>
      </dgm:t>
    </dgm:pt>
    <dgm:pt modelId="{63844FA7-B27B-42B4-9CA9-F5C39A78038D}">
      <dgm:prSet phldrT="[Text]" custT="1"/>
      <dgm:spPr/>
      <dgm:t>
        <a:bodyPr/>
        <a:lstStyle/>
        <a:p>
          <a:pPr>
            <a:lnSpc>
              <a:spcPct val="100000"/>
            </a:lnSpc>
            <a:spcAft>
              <a:spcPts val="0"/>
            </a:spcAft>
          </a:pPr>
          <a:r>
            <a:rPr lang="en-US" sz="1600" b="1" dirty="0"/>
            <a:t>2016</a:t>
          </a:r>
        </a:p>
        <a:p>
          <a:pPr>
            <a:lnSpc>
              <a:spcPct val="100000"/>
            </a:lnSpc>
            <a:spcAft>
              <a:spcPts val="0"/>
            </a:spcAft>
          </a:pPr>
          <a:r>
            <a:rPr lang="en-US" sz="1600" dirty="0"/>
            <a:t>HHS establishes  National Action Plan (i.e., CARB)</a:t>
          </a:r>
        </a:p>
      </dgm:t>
    </dgm:pt>
    <dgm:pt modelId="{0E122811-8394-4104-A51E-98F38DE887EF}" type="parTrans" cxnId="{1C4BFEBE-6A60-4208-AC42-0533374E6297}">
      <dgm:prSet/>
      <dgm:spPr/>
      <dgm:t>
        <a:bodyPr/>
        <a:lstStyle/>
        <a:p>
          <a:endParaRPr lang="en-US"/>
        </a:p>
      </dgm:t>
    </dgm:pt>
    <dgm:pt modelId="{CFDEA5BF-4699-453C-95D5-B4EAA74FB138}" type="sibTrans" cxnId="{1C4BFEBE-6A60-4208-AC42-0533374E6297}">
      <dgm:prSet/>
      <dgm:spPr/>
      <dgm:t>
        <a:bodyPr/>
        <a:lstStyle/>
        <a:p>
          <a:endParaRPr lang="en-US"/>
        </a:p>
      </dgm:t>
    </dgm:pt>
    <dgm:pt modelId="{EA71EA91-A9B2-452C-AB24-8AFD43A8C80D}">
      <dgm:prSet phldrT="[Text]" custT="1"/>
      <dgm:spPr/>
      <dgm:t>
        <a:bodyPr/>
        <a:lstStyle/>
        <a:p>
          <a:pPr>
            <a:lnSpc>
              <a:spcPct val="100000"/>
            </a:lnSpc>
            <a:spcAft>
              <a:spcPts val="0"/>
            </a:spcAft>
          </a:pPr>
          <a:r>
            <a:rPr lang="en-US" sz="1600" b="1" dirty="0"/>
            <a:t>2018 </a:t>
          </a:r>
        </a:p>
        <a:p>
          <a:pPr>
            <a:lnSpc>
              <a:spcPct val="100000"/>
            </a:lnSpc>
            <a:spcAft>
              <a:spcPts val="0"/>
            </a:spcAft>
          </a:pPr>
          <a:r>
            <a:rPr lang="en-US" sz="1600" dirty="0"/>
            <a:t>FORHP establishes          policy for ASP implementation in CAHs</a:t>
          </a:r>
        </a:p>
      </dgm:t>
    </dgm:pt>
    <dgm:pt modelId="{F3484284-978C-4117-8889-80E2653C90C5}" type="parTrans" cxnId="{9F7FC5CE-AA26-45E1-89F6-C489AC2A1D13}">
      <dgm:prSet/>
      <dgm:spPr/>
      <dgm:t>
        <a:bodyPr/>
        <a:lstStyle/>
        <a:p>
          <a:endParaRPr lang="en-US"/>
        </a:p>
      </dgm:t>
    </dgm:pt>
    <dgm:pt modelId="{8724B995-C10C-4E32-A8AC-AC519D5A4CB0}" type="sibTrans" cxnId="{9F7FC5CE-AA26-45E1-89F6-C489AC2A1D13}">
      <dgm:prSet/>
      <dgm:spPr/>
      <dgm:t>
        <a:bodyPr/>
        <a:lstStyle/>
        <a:p>
          <a:endParaRPr lang="en-US"/>
        </a:p>
      </dgm:t>
    </dgm:pt>
    <dgm:pt modelId="{BBA084EB-B1E1-4679-AB63-459B43F2312D}">
      <dgm:prSet phldrT="[Text]" custT="1"/>
      <dgm:spPr/>
      <dgm:t>
        <a:bodyPr/>
        <a:lstStyle/>
        <a:p>
          <a:r>
            <a:rPr lang="en-US" sz="1600" b="1" dirty="0"/>
            <a:t>2019</a:t>
          </a:r>
          <a:r>
            <a:rPr lang="en-US" sz="1600" b="0" dirty="0"/>
            <a:t>   </a:t>
          </a:r>
          <a:r>
            <a:rPr lang="en-US" sz="1600" dirty="0"/>
            <a:t>                                    FORHP/CDC track over 70% of CAHs reporting</a:t>
          </a:r>
        </a:p>
      </dgm:t>
    </dgm:pt>
    <dgm:pt modelId="{46990EB2-F762-470D-B219-F7D982937132}" type="parTrans" cxnId="{A34D9D14-8101-4296-B08A-1471667BAE9B}">
      <dgm:prSet/>
      <dgm:spPr/>
      <dgm:t>
        <a:bodyPr/>
        <a:lstStyle/>
        <a:p>
          <a:endParaRPr lang="en-US"/>
        </a:p>
      </dgm:t>
    </dgm:pt>
    <dgm:pt modelId="{CB06FD00-7EAA-440F-AD93-D0452A6DDD2D}" type="sibTrans" cxnId="{A34D9D14-8101-4296-B08A-1471667BAE9B}">
      <dgm:prSet/>
      <dgm:spPr/>
      <dgm:t>
        <a:bodyPr/>
        <a:lstStyle/>
        <a:p>
          <a:endParaRPr lang="en-US"/>
        </a:p>
      </dgm:t>
    </dgm:pt>
    <dgm:pt modelId="{77908526-6C31-4A98-A27D-BADA90791653}">
      <dgm:prSet phldrT="[Text]" custT="1"/>
      <dgm:spPr/>
      <dgm:t>
        <a:bodyPr/>
        <a:lstStyle/>
        <a:p>
          <a:r>
            <a:rPr lang="en-US" sz="1600" b="1" dirty="0"/>
            <a:t>2017 </a:t>
          </a:r>
          <a:r>
            <a:rPr lang="en-US" sz="1600" dirty="0"/>
            <a:t>                                    FORHP/CDC implement ASP measure</a:t>
          </a:r>
        </a:p>
      </dgm:t>
    </dgm:pt>
    <dgm:pt modelId="{4E5C7424-4F0E-42A8-BC8E-915062F4DD4A}" type="parTrans" cxnId="{F01F3218-27B0-46C6-BF64-688D1EE89545}">
      <dgm:prSet/>
      <dgm:spPr/>
      <dgm:t>
        <a:bodyPr/>
        <a:lstStyle/>
        <a:p>
          <a:endParaRPr lang="en-US"/>
        </a:p>
      </dgm:t>
    </dgm:pt>
    <dgm:pt modelId="{BE2893DB-131C-4AA4-9354-90F5BD7F77B5}" type="sibTrans" cxnId="{F01F3218-27B0-46C6-BF64-688D1EE89545}">
      <dgm:prSet/>
      <dgm:spPr/>
      <dgm:t>
        <a:bodyPr/>
        <a:lstStyle/>
        <a:p>
          <a:endParaRPr lang="en-US"/>
        </a:p>
      </dgm:t>
    </dgm:pt>
    <dgm:pt modelId="{E17DCE41-88AE-4C83-92FA-EF4BCF00D531}">
      <dgm:prSet phldrT="[Text]" custT="1"/>
      <dgm:spPr/>
      <dgm:t>
        <a:bodyPr/>
        <a:lstStyle/>
        <a:p>
          <a:pPr>
            <a:lnSpc>
              <a:spcPct val="100000"/>
            </a:lnSpc>
            <a:spcAft>
              <a:spcPts val="0"/>
            </a:spcAft>
          </a:pPr>
          <a:r>
            <a:rPr lang="en-US" sz="1600" b="1" dirty="0"/>
            <a:t>2020    </a:t>
          </a:r>
          <a:r>
            <a:rPr lang="en-US" sz="1600" dirty="0"/>
            <a:t>           GAO releases antibiotic resistance report</a:t>
          </a:r>
        </a:p>
      </dgm:t>
    </dgm:pt>
    <dgm:pt modelId="{4286A818-AC32-4C87-B164-727BAD46D5E7}" type="parTrans" cxnId="{330DC358-ECCD-48AB-825F-ED5D07CFB6A5}">
      <dgm:prSet/>
      <dgm:spPr/>
      <dgm:t>
        <a:bodyPr/>
        <a:lstStyle/>
        <a:p>
          <a:endParaRPr lang="en-US"/>
        </a:p>
      </dgm:t>
    </dgm:pt>
    <dgm:pt modelId="{7F417AE2-163F-44D3-B98B-D29F11B80C67}" type="sibTrans" cxnId="{330DC358-ECCD-48AB-825F-ED5D07CFB6A5}">
      <dgm:prSet/>
      <dgm:spPr/>
      <dgm:t>
        <a:bodyPr/>
        <a:lstStyle/>
        <a:p>
          <a:endParaRPr lang="en-US"/>
        </a:p>
      </dgm:t>
    </dgm:pt>
    <dgm:pt modelId="{4C09358F-96C3-45F5-B71E-82BD3C244A89}" type="pres">
      <dgm:prSet presAssocID="{916CEEB4-947F-45F8-B19D-5C3E8C293691}" presName="Name0" presStyleCnt="0">
        <dgm:presLayoutVars>
          <dgm:dir/>
          <dgm:resizeHandles val="exact"/>
        </dgm:presLayoutVars>
      </dgm:prSet>
      <dgm:spPr/>
    </dgm:pt>
    <dgm:pt modelId="{17E3CF51-DEF2-4BF0-BF62-D1E8E724D428}" type="pres">
      <dgm:prSet presAssocID="{916CEEB4-947F-45F8-B19D-5C3E8C293691}" presName="arrow" presStyleLbl="bgShp" presStyleIdx="0" presStyleCnt="1"/>
      <dgm:spPr/>
    </dgm:pt>
    <dgm:pt modelId="{E0D8A5DA-D671-44C7-8AB0-37ECC4B257B2}" type="pres">
      <dgm:prSet presAssocID="{916CEEB4-947F-45F8-B19D-5C3E8C293691}" presName="points" presStyleCnt="0"/>
      <dgm:spPr/>
    </dgm:pt>
    <dgm:pt modelId="{BC8ED2F4-F9A8-45BA-B088-4F77A23F7CAF}" type="pres">
      <dgm:prSet presAssocID="{9E376C01-7BB1-4090-BF75-F2755B20326F}" presName="compositeA" presStyleCnt="0"/>
      <dgm:spPr/>
    </dgm:pt>
    <dgm:pt modelId="{859C0B07-D988-4CE3-9F67-803C625B0BBC}" type="pres">
      <dgm:prSet presAssocID="{9E376C01-7BB1-4090-BF75-F2755B20326F}" presName="textA" presStyleLbl="revTx" presStyleIdx="0" presStyleCnt="6" custScaleX="167653">
        <dgm:presLayoutVars>
          <dgm:bulletEnabled val="1"/>
        </dgm:presLayoutVars>
      </dgm:prSet>
      <dgm:spPr/>
    </dgm:pt>
    <dgm:pt modelId="{8F8994AE-C2DE-4393-8943-6B870EB7FBCB}" type="pres">
      <dgm:prSet presAssocID="{9E376C01-7BB1-4090-BF75-F2755B20326F}" presName="circleA" presStyleLbl="node1" presStyleIdx="0" presStyleCnt="6"/>
      <dgm:spPr/>
    </dgm:pt>
    <dgm:pt modelId="{6DC956C9-D318-41F5-B1B6-EF6E0F8C2AC0}" type="pres">
      <dgm:prSet presAssocID="{9E376C01-7BB1-4090-BF75-F2755B20326F}" presName="spaceA" presStyleCnt="0"/>
      <dgm:spPr/>
    </dgm:pt>
    <dgm:pt modelId="{5F89C3DC-E300-46C7-A7E4-AFA95B0253FF}" type="pres">
      <dgm:prSet presAssocID="{EB24089D-ADB1-46EF-A9FE-E1DD9EFD3313}" presName="space" presStyleCnt="0"/>
      <dgm:spPr/>
    </dgm:pt>
    <dgm:pt modelId="{57949B69-4C12-4430-969C-CE39F8C383CE}" type="pres">
      <dgm:prSet presAssocID="{63844FA7-B27B-42B4-9CA9-F5C39A78038D}" presName="compositeB" presStyleCnt="0"/>
      <dgm:spPr/>
    </dgm:pt>
    <dgm:pt modelId="{7FBA7D8A-00BB-4F74-98A5-8B85DDBDDCDC}" type="pres">
      <dgm:prSet presAssocID="{63844FA7-B27B-42B4-9CA9-F5C39A78038D}" presName="textB" presStyleLbl="revTx" presStyleIdx="1" presStyleCnt="6" custScaleX="218939">
        <dgm:presLayoutVars>
          <dgm:bulletEnabled val="1"/>
        </dgm:presLayoutVars>
      </dgm:prSet>
      <dgm:spPr/>
    </dgm:pt>
    <dgm:pt modelId="{96BBD751-B9B7-4E5A-96AB-F654D1421675}" type="pres">
      <dgm:prSet presAssocID="{63844FA7-B27B-42B4-9CA9-F5C39A78038D}" presName="circleB" presStyleLbl="node1" presStyleIdx="1" presStyleCnt="6"/>
      <dgm:spPr/>
    </dgm:pt>
    <dgm:pt modelId="{B1E6EDD6-68D1-426F-9461-F9FC50C37314}" type="pres">
      <dgm:prSet presAssocID="{63844FA7-B27B-42B4-9CA9-F5C39A78038D}" presName="spaceB" presStyleCnt="0"/>
      <dgm:spPr/>
    </dgm:pt>
    <dgm:pt modelId="{5CA3F08E-25FC-4E10-84D0-B89BE325E429}" type="pres">
      <dgm:prSet presAssocID="{CFDEA5BF-4699-453C-95D5-B4EAA74FB138}" presName="space" presStyleCnt="0"/>
      <dgm:spPr/>
    </dgm:pt>
    <dgm:pt modelId="{916DB084-0B33-439B-8BF0-F52F72F52C2E}" type="pres">
      <dgm:prSet presAssocID="{77908526-6C31-4A98-A27D-BADA90791653}" presName="compositeA" presStyleCnt="0"/>
      <dgm:spPr/>
    </dgm:pt>
    <dgm:pt modelId="{D5EC69BB-5612-4505-900F-73F24E221FF2}" type="pres">
      <dgm:prSet presAssocID="{77908526-6C31-4A98-A27D-BADA90791653}" presName="textA" presStyleLbl="revTx" presStyleIdx="2" presStyleCnt="6" custScaleX="204601">
        <dgm:presLayoutVars>
          <dgm:bulletEnabled val="1"/>
        </dgm:presLayoutVars>
      </dgm:prSet>
      <dgm:spPr/>
    </dgm:pt>
    <dgm:pt modelId="{26D12C8F-15F8-4392-8FFF-FEE97F42DAB3}" type="pres">
      <dgm:prSet presAssocID="{77908526-6C31-4A98-A27D-BADA90791653}" presName="circleA" presStyleLbl="node1" presStyleIdx="2" presStyleCnt="6"/>
      <dgm:spPr/>
    </dgm:pt>
    <dgm:pt modelId="{B6B1EBE9-D96B-492B-BCEF-E818589DA42A}" type="pres">
      <dgm:prSet presAssocID="{77908526-6C31-4A98-A27D-BADA90791653}" presName="spaceA" presStyleCnt="0"/>
      <dgm:spPr/>
    </dgm:pt>
    <dgm:pt modelId="{B0FB13B8-0E6B-4D30-8467-038E53218590}" type="pres">
      <dgm:prSet presAssocID="{BE2893DB-131C-4AA4-9354-90F5BD7F77B5}" presName="space" presStyleCnt="0"/>
      <dgm:spPr/>
    </dgm:pt>
    <dgm:pt modelId="{0A199224-F6FF-45C0-B897-5D9CB9235077}" type="pres">
      <dgm:prSet presAssocID="{EA71EA91-A9B2-452C-AB24-8AFD43A8C80D}" presName="compositeB" presStyleCnt="0"/>
      <dgm:spPr/>
    </dgm:pt>
    <dgm:pt modelId="{8AE0A431-EEB8-428B-B58E-50A6534BB253}" type="pres">
      <dgm:prSet presAssocID="{EA71EA91-A9B2-452C-AB24-8AFD43A8C80D}" presName="textB" presStyleLbl="revTx" presStyleIdx="3" presStyleCnt="6" custScaleX="293179">
        <dgm:presLayoutVars>
          <dgm:bulletEnabled val="1"/>
        </dgm:presLayoutVars>
      </dgm:prSet>
      <dgm:spPr/>
    </dgm:pt>
    <dgm:pt modelId="{CD05A390-A4E7-4D38-8AC8-13F94A24B170}" type="pres">
      <dgm:prSet presAssocID="{EA71EA91-A9B2-452C-AB24-8AFD43A8C80D}" presName="circleB" presStyleLbl="node1" presStyleIdx="3" presStyleCnt="6"/>
      <dgm:spPr/>
    </dgm:pt>
    <dgm:pt modelId="{5C1427A1-7AE5-435A-BBF7-7A2CC2566873}" type="pres">
      <dgm:prSet presAssocID="{EA71EA91-A9B2-452C-AB24-8AFD43A8C80D}" presName="spaceB" presStyleCnt="0"/>
      <dgm:spPr/>
    </dgm:pt>
    <dgm:pt modelId="{CD997F24-F0CF-46A5-9CDB-412E5FB47DAD}" type="pres">
      <dgm:prSet presAssocID="{8724B995-C10C-4E32-A8AC-AC519D5A4CB0}" presName="space" presStyleCnt="0"/>
      <dgm:spPr/>
    </dgm:pt>
    <dgm:pt modelId="{7BBBFE87-D7C0-48B4-A4A1-C9FDE19DA318}" type="pres">
      <dgm:prSet presAssocID="{BBA084EB-B1E1-4679-AB63-459B43F2312D}" presName="compositeA" presStyleCnt="0"/>
      <dgm:spPr/>
    </dgm:pt>
    <dgm:pt modelId="{DCC831DC-B218-4F54-8000-95C38C7A9AEC}" type="pres">
      <dgm:prSet presAssocID="{BBA084EB-B1E1-4679-AB63-459B43F2312D}" presName="textA" presStyleLbl="revTx" presStyleIdx="4" presStyleCnt="6" custScaleX="230079">
        <dgm:presLayoutVars>
          <dgm:bulletEnabled val="1"/>
        </dgm:presLayoutVars>
      </dgm:prSet>
      <dgm:spPr/>
    </dgm:pt>
    <dgm:pt modelId="{4B0F3C60-F519-4A33-B91C-46D4C25978FC}" type="pres">
      <dgm:prSet presAssocID="{BBA084EB-B1E1-4679-AB63-459B43F2312D}" presName="circleA" presStyleLbl="node1" presStyleIdx="4" presStyleCnt="6"/>
      <dgm:spPr/>
    </dgm:pt>
    <dgm:pt modelId="{CF2E96B5-A438-4F63-BDBF-5805B35B121C}" type="pres">
      <dgm:prSet presAssocID="{BBA084EB-B1E1-4679-AB63-459B43F2312D}" presName="spaceA" presStyleCnt="0"/>
      <dgm:spPr/>
    </dgm:pt>
    <dgm:pt modelId="{E9B23F4A-E0E8-48A8-B892-48731AB0EADA}" type="pres">
      <dgm:prSet presAssocID="{CB06FD00-7EAA-440F-AD93-D0452A6DDD2D}" presName="space" presStyleCnt="0"/>
      <dgm:spPr/>
    </dgm:pt>
    <dgm:pt modelId="{715442F1-D436-4E1E-9D60-5CB707953968}" type="pres">
      <dgm:prSet presAssocID="{E17DCE41-88AE-4C83-92FA-EF4BCF00D531}" presName="compositeB" presStyleCnt="0"/>
      <dgm:spPr/>
    </dgm:pt>
    <dgm:pt modelId="{B586490A-0D07-4200-A6D5-6C32E95845D6}" type="pres">
      <dgm:prSet presAssocID="{E17DCE41-88AE-4C83-92FA-EF4BCF00D531}" presName="textB" presStyleLbl="revTx" presStyleIdx="5" presStyleCnt="6" custScaleX="220055">
        <dgm:presLayoutVars>
          <dgm:bulletEnabled val="1"/>
        </dgm:presLayoutVars>
      </dgm:prSet>
      <dgm:spPr/>
    </dgm:pt>
    <dgm:pt modelId="{CF39A679-EE9B-4122-9A6E-662AEE0F97DE}" type="pres">
      <dgm:prSet presAssocID="{E17DCE41-88AE-4C83-92FA-EF4BCF00D531}" presName="circleB" presStyleLbl="node1" presStyleIdx="5" presStyleCnt="6"/>
      <dgm:spPr/>
    </dgm:pt>
    <dgm:pt modelId="{0398370D-F59E-45FC-958F-2EBDE1D3F545}" type="pres">
      <dgm:prSet presAssocID="{E17DCE41-88AE-4C83-92FA-EF4BCF00D531}" presName="spaceB" presStyleCnt="0"/>
      <dgm:spPr/>
    </dgm:pt>
  </dgm:ptLst>
  <dgm:cxnLst>
    <dgm:cxn modelId="{DC876C0A-278B-4C1D-96B3-CB0C7521DD4E}" type="presOf" srcId="{E17DCE41-88AE-4C83-92FA-EF4BCF00D531}" destId="{B586490A-0D07-4200-A6D5-6C32E95845D6}" srcOrd="0" destOrd="0" presId="urn:microsoft.com/office/officeart/2005/8/layout/hProcess11"/>
    <dgm:cxn modelId="{A34D9D14-8101-4296-B08A-1471667BAE9B}" srcId="{916CEEB4-947F-45F8-B19D-5C3E8C293691}" destId="{BBA084EB-B1E1-4679-AB63-459B43F2312D}" srcOrd="4" destOrd="0" parTransId="{46990EB2-F762-470D-B219-F7D982937132}" sibTransId="{CB06FD00-7EAA-440F-AD93-D0452A6DDD2D}"/>
    <dgm:cxn modelId="{F01F3218-27B0-46C6-BF64-688D1EE89545}" srcId="{916CEEB4-947F-45F8-B19D-5C3E8C293691}" destId="{77908526-6C31-4A98-A27D-BADA90791653}" srcOrd="2" destOrd="0" parTransId="{4E5C7424-4F0E-42A8-BC8E-915062F4DD4A}" sibTransId="{BE2893DB-131C-4AA4-9354-90F5BD7F77B5}"/>
    <dgm:cxn modelId="{83A14E47-4527-4041-BFDB-A2B2ACF4D4C1}" type="presOf" srcId="{9E376C01-7BB1-4090-BF75-F2755B20326F}" destId="{859C0B07-D988-4CE3-9F67-803C625B0BBC}" srcOrd="0" destOrd="0" presId="urn:microsoft.com/office/officeart/2005/8/layout/hProcess11"/>
    <dgm:cxn modelId="{330DC358-ECCD-48AB-825F-ED5D07CFB6A5}" srcId="{916CEEB4-947F-45F8-B19D-5C3E8C293691}" destId="{E17DCE41-88AE-4C83-92FA-EF4BCF00D531}" srcOrd="5" destOrd="0" parTransId="{4286A818-AC32-4C87-B164-727BAD46D5E7}" sibTransId="{7F417AE2-163F-44D3-B98B-D29F11B80C67}"/>
    <dgm:cxn modelId="{57C61479-D721-47CB-AB73-82D06C206576}" type="presOf" srcId="{EA71EA91-A9B2-452C-AB24-8AFD43A8C80D}" destId="{8AE0A431-EEB8-428B-B58E-50A6534BB253}" srcOrd="0" destOrd="0" presId="urn:microsoft.com/office/officeart/2005/8/layout/hProcess11"/>
    <dgm:cxn modelId="{7381D95A-94ED-45F0-9ACC-8ACBF21376A3}" srcId="{916CEEB4-947F-45F8-B19D-5C3E8C293691}" destId="{9E376C01-7BB1-4090-BF75-F2755B20326F}" srcOrd="0" destOrd="0" parTransId="{D73D4CDF-7F64-4C02-B5A6-06CC6D004BFF}" sibTransId="{EB24089D-ADB1-46EF-A9FE-E1DD9EFD3313}"/>
    <dgm:cxn modelId="{944B0285-FF8D-417B-9B66-973B55A21E0E}" type="presOf" srcId="{916CEEB4-947F-45F8-B19D-5C3E8C293691}" destId="{4C09358F-96C3-45F5-B71E-82BD3C244A89}" srcOrd="0" destOrd="0" presId="urn:microsoft.com/office/officeart/2005/8/layout/hProcess11"/>
    <dgm:cxn modelId="{5ACB7F94-228A-45FC-8641-87CE89BA28C3}" type="presOf" srcId="{77908526-6C31-4A98-A27D-BADA90791653}" destId="{D5EC69BB-5612-4505-900F-73F24E221FF2}" srcOrd="0" destOrd="0" presId="urn:microsoft.com/office/officeart/2005/8/layout/hProcess11"/>
    <dgm:cxn modelId="{A110B2A8-FA4A-404C-B39F-5A611419AC26}" type="presOf" srcId="{BBA084EB-B1E1-4679-AB63-459B43F2312D}" destId="{DCC831DC-B218-4F54-8000-95C38C7A9AEC}" srcOrd="0" destOrd="0" presId="urn:microsoft.com/office/officeart/2005/8/layout/hProcess11"/>
    <dgm:cxn modelId="{75D1B3B9-9A38-42D6-BBF4-9350A406DA47}" type="presOf" srcId="{63844FA7-B27B-42B4-9CA9-F5C39A78038D}" destId="{7FBA7D8A-00BB-4F74-98A5-8B85DDBDDCDC}" srcOrd="0" destOrd="0" presId="urn:microsoft.com/office/officeart/2005/8/layout/hProcess11"/>
    <dgm:cxn modelId="{1C4BFEBE-6A60-4208-AC42-0533374E6297}" srcId="{916CEEB4-947F-45F8-B19D-5C3E8C293691}" destId="{63844FA7-B27B-42B4-9CA9-F5C39A78038D}" srcOrd="1" destOrd="0" parTransId="{0E122811-8394-4104-A51E-98F38DE887EF}" sibTransId="{CFDEA5BF-4699-453C-95D5-B4EAA74FB138}"/>
    <dgm:cxn modelId="{9F7FC5CE-AA26-45E1-89F6-C489AC2A1D13}" srcId="{916CEEB4-947F-45F8-B19D-5C3E8C293691}" destId="{EA71EA91-A9B2-452C-AB24-8AFD43A8C80D}" srcOrd="3" destOrd="0" parTransId="{F3484284-978C-4117-8889-80E2653C90C5}" sibTransId="{8724B995-C10C-4E32-A8AC-AC519D5A4CB0}"/>
    <dgm:cxn modelId="{DB14F08D-B46F-462D-ABDB-9902EC1EE628}" type="presParOf" srcId="{4C09358F-96C3-45F5-B71E-82BD3C244A89}" destId="{17E3CF51-DEF2-4BF0-BF62-D1E8E724D428}" srcOrd="0" destOrd="0" presId="urn:microsoft.com/office/officeart/2005/8/layout/hProcess11"/>
    <dgm:cxn modelId="{4C57D5AB-6A30-4E93-A76D-BC6B9F43EC9A}" type="presParOf" srcId="{4C09358F-96C3-45F5-B71E-82BD3C244A89}" destId="{E0D8A5DA-D671-44C7-8AB0-37ECC4B257B2}" srcOrd="1" destOrd="0" presId="urn:microsoft.com/office/officeart/2005/8/layout/hProcess11"/>
    <dgm:cxn modelId="{FBA8ED62-C32C-4E58-BDF5-5BB61F0515AE}" type="presParOf" srcId="{E0D8A5DA-D671-44C7-8AB0-37ECC4B257B2}" destId="{BC8ED2F4-F9A8-45BA-B088-4F77A23F7CAF}" srcOrd="0" destOrd="0" presId="urn:microsoft.com/office/officeart/2005/8/layout/hProcess11"/>
    <dgm:cxn modelId="{9D1B94CF-4E6A-485E-84FE-15009316B495}" type="presParOf" srcId="{BC8ED2F4-F9A8-45BA-B088-4F77A23F7CAF}" destId="{859C0B07-D988-4CE3-9F67-803C625B0BBC}" srcOrd="0" destOrd="0" presId="urn:microsoft.com/office/officeart/2005/8/layout/hProcess11"/>
    <dgm:cxn modelId="{1709B0FD-BEE4-4E85-8916-D55A39D32466}" type="presParOf" srcId="{BC8ED2F4-F9A8-45BA-B088-4F77A23F7CAF}" destId="{8F8994AE-C2DE-4393-8943-6B870EB7FBCB}" srcOrd="1" destOrd="0" presId="urn:microsoft.com/office/officeart/2005/8/layout/hProcess11"/>
    <dgm:cxn modelId="{35C037B1-9D50-4289-98E0-F60B8BA41DE1}" type="presParOf" srcId="{BC8ED2F4-F9A8-45BA-B088-4F77A23F7CAF}" destId="{6DC956C9-D318-41F5-B1B6-EF6E0F8C2AC0}" srcOrd="2" destOrd="0" presId="urn:microsoft.com/office/officeart/2005/8/layout/hProcess11"/>
    <dgm:cxn modelId="{845CDF7D-0E5D-4B7F-9DB3-289C4D802B18}" type="presParOf" srcId="{E0D8A5DA-D671-44C7-8AB0-37ECC4B257B2}" destId="{5F89C3DC-E300-46C7-A7E4-AFA95B0253FF}" srcOrd="1" destOrd="0" presId="urn:microsoft.com/office/officeart/2005/8/layout/hProcess11"/>
    <dgm:cxn modelId="{F039D825-F962-449B-8B66-11ED081EA595}" type="presParOf" srcId="{E0D8A5DA-D671-44C7-8AB0-37ECC4B257B2}" destId="{57949B69-4C12-4430-969C-CE39F8C383CE}" srcOrd="2" destOrd="0" presId="urn:microsoft.com/office/officeart/2005/8/layout/hProcess11"/>
    <dgm:cxn modelId="{C01255B9-C636-4548-9C23-E8D91C4909CD}" type="presParOf" srcId="{57949B69-4C12-4430-969C-CE39F8C383CE}" destId="{7FBA7D8A-00BB-4F74-98A5-8B85DDBDDCDC}" srcOrd="0" destOrd="0" presId="urn:microsoft.com/office/officeart/2005/8/layout/hProcess11"/>
    <dgm:cxn modelId="{E1162E05-ADB0-42B5-B781-1BEE39A699D7}" type="presParOf" srcId="{57949B69-4C12-4430-969C-CE39F8C383CE}" destId="{96BBD751-B9B7-4E5A-96AB-F654D1421675}" srcOrd="1" destOrd="0" presId="urn:microsoft.com/office/officeart/2005/8/layout/hProcess11"/>
    <dgm:cxn modelId="{29D72C0A-DE26-4869-BE9F-FA397A47738D}" type="presParOf" srcId="{57949B69-4C12-4430-969C-CE39F8C383CE}" destId="{B1E6EDD6-68D1-426F-9461-F9FC50C37314}" srcOrd="2" destOrd="0" presId="urn:microsoft.com/office/officeart/2005/8/layout/hProcess11"/>
    <dgm:cxn modelId="{41008383-E1F8-4595-9B3E-32C3D682C791}" type="presParOf" srcId="{E0D8A5DA-D671-44C7-8AB0-37ECC4B257B2}" destId="{5CA3F08E-25FC-4E10-84D0-B89BE325E429}" srcOrd="3" destOrd="0" presId="urn:microsoft.com/office/officeart/2005/8/layout/hProcess11"/>
    <dgm:cxn modelId="{C53DABA3-DD3B-404C-B740-510A3E55CBC4}" type="presParOf" srcId="{E0D8A5DA-D671-44C7-8AB0-37ECC4B257B2}" destId="{916DB084-0B33-439B-8BF0-F52F72F52C2E}" srcOrd="4" destOrd="0" presId="urn:microsoft.com/office/officeart/2005/8/layout/hProcess11"/>
    <dgm:cxn modelId="{0211F856-0A4B-4A38-9B88-DAE69B727BB0}" type="presParOf" srcId="{916DB084-0B33-439B-8BF0-F52F72F52C2E}" destId="{D5EC69BB-5612-4505-900F-73F24E221FF2}" srcOrd="0" destOrd="0" presId="urn:microsoft.com/office/officeart/2005/8/layout/hProcess11"/>
    <dgm:cxn modelId="{79442523-B30E-409B-99AD-FB21973767F3}" type="presParOf" srcId="{916DB084-0B33-439B-8BF0-F52F72F52C2E}" destId="{26D12C8F-15F8-4392-8FFF-FEE97F42DAB3}" srcOrd="1" destOrd="0" presId="urn:microsoft.com/office/officeart/2005/8/layout/hProcess11"/>
    <dgm:cxn modelId="{C15585F8-B24B-4958-A7E5-1C75361573AB}" type="presParOf" srcId="{916DB084-0B33-439B-8BF0-F52F72F52C2E}" destId="{B6B1EBE9-D96B-492B-BCEF-E818589DA42A}" srcOrd="2" destOrd="0" presId="urn:microsoft.com/office/officeart/2005/8/layout/hProcess11"/>
    <dgm:cxn modelId="{DE7FC156-C4D1-410B-A0CE-1F855A3EC9B5}" type="presParOf" srcId="{E0D8A5DA-D671-44C7-8AB0-37ECC4B257B2}" destId="{B0FB13B8-0E6B-4D30-8467-038E53218590}" srcOrd="5" destOrd="0" presId="urn:microsoft.com/office/officeart/2005/8/layout/hProcess11"/>
    <dgm:cxn modelId="{8D26B85B-196D-4CC9-837C-2668A6F3CAA7}" type="presParOf" srcId="{E0D8A5DA-D671-44C7-8AB0-37ECC4B257B2}" destId="{0A199224-F6FF-45C0-B897-5D9CB9235077}" srcOrd="6" destOrd="0" presId="urn:microsoft.com/office/officeart/2005/8/layout/hProcess11"/>
    <dgm:cxn modelId="{6AD3BFA5-F32D-47D1-BEC7-E18CD330C09C}" type="presParOf" srcId="{0A199224-F6FF-45C0-B897-5D9CB9235077}" destId="{8AE0A431-EEB8-428B-B58E-50A6534BB253}" srcOrd="0" destOrd="0" presId="urn:microsoft.com/office/officeart/2005/8/layout/hProcess11"/>
    <dgm:cxn modelId="{E3DF394D-60CF-41C4-B1B9-26D95423044E}" type="presParOf" srcId="{0A199224-F6FF-45C0-B897-5D9CB9235077}" destId="{CD05A390-A4E7-4D38-8AC8-13F94A24B170}" srcOrd="1" destOrd="0" presId="urn:microsoft.com/office/officeart/2005/8/layout/hProcess11"/>
    <dgm:cxn modelId="{C601EC30-F1FA-41B2-8F3C-668CDB37F70A}" type="presParOf" srcId="{0A199224-F6FF-45C0-B897-5D9CB9235077}" destId="{5C1427A1-7AE5-435A-BBF7-7A2CC2566873}" srcOrd="2" destOrd="0" presId="urn:microsoft.com/office/officeart/2005/8/layout/hProcess11"/>
    <dgm:cxn modelId="{7F7F6C17-7C9E-4E27-8885-1D66BCB56EFD}" type="presParOf" srcId="{E0D8A5DA-D671-44C7-8AB0-37ECC4B257B2}" destId="{CD997F24-F0CF-46A5-9CDB-412E5FB47DAD}" srcOrd="7" destOrd="0" presId="urn:microsoft.com/office/officeart/2005/8/layout/hProcess11"/>
    <dgm:cxn modelId="{086F4AF2-CE80-42EA-88DC-6187BEBF3C5C}" type="presParOf" srcId="{E0D8A5DA-D671-44C7-8AB0-37ECC4B257B2}" destId="{7BBBFE87-D7C0-48B4-A4A1-C9FDE19DA318}" srcOrd="8" destOrd="0" presId="urn:microsoft.com/office/officeart/2005/8/layout/hProcess11"/>
    <dgm:cxn modelId="{6241CF25-10B4-479B-893F-9E417378BC77}" type="presParOf" srcId="{7BBBFE87-D7C0-48B4-A4A1-C9FDE19DA318}" destId="{DCC831DC-B218-4F54-8000-95C38C7A9AEC}" srcOrd="0" destOrd="0" presId="urn:microsoft.com/office/officeart/2005/8/layout/hProcess11"/>
    <dgm:cxn modelId="{DA923053-0615-401A-9CB6-2D848A6D7BA1}" type="presParOf" srcId="{7BBBFE87-D7C0-48B4-A4A1-C9FDE19DA318}" destId="{4B0F3C60-F519-4A33-B91C-46D4C25978FC}" srcOrd="1" destOrd="0" presId="urn:microsoft.com/office/officeart/2005/8/layout/hProcess11"/>
    <dgm:cxn modelId="{441A8B59-396E-4ED3-ADF0-51DE9259B058}" type="presParOf" srcId="{7BBBFE87-D7C0-48B4-A4A1-C9FDE19DA318}" destId="{CF2E96B5-A438-4F63-BDBF-5805B35B121C}" srcOrd="2" destOrd="0" presId="urn:microsoft.com/office/officeart/2005/8/layout/hProcess11"/>
    <dgm:cxn modelId="{EC412652-A067-43DC-9149-E03C92C3846B}" type="presParOf" srcId="{E0D8A5DA-D671-44C7-8AB0-37ECC4B257B2}" destId="{E9B23F4A-E0E8-48A8-B892-48731AB0EADA}" srcOrd="9" destOrd="0" presId="urn:microsoft.com/office/officeart/2005/8/layout/hProcess11"/>
    <dgm:cxn modelId="{ADEBA86B-5076-4613-98A8-EEF6B00FFFDB}" type="presParOf" srcId="{E0D8A5DA-D671-44C7-8AB0-37ECC4B257B2}" destId="{715442F1-D436-4E1E-9D60-5CB707953968}" srcOrd="10" destOrd="0" presId="urn:microsoft.com/office/officeart/2005/8/layout/hProcess11"/>
    <dgm:cxn modelId="{4EEFFCD9-CACD-4936-9D80-FBA2D2944F98}" type="presParOf" srcId="{715442F1-D436-4E1E-9D60-5CB707953968}" destId="{B586490A-0D07-4200-A6D5-6C32E95845D6}" srcOrd="0" destOrd="0" presId="urn:microsoft.com/office/officeart/2005/8/layout/hProcess11"/>
    <dgm:cxn modelId="{DEE50A7C-1FD8-4A99-B864-1424BDA9DE56}" type="presParOf" srcId="{715442F1-D436-4E1E-9D60-5CB707953968}" destId="{CF39A679-EE9B-4122-9A6E-662AEE0F97DE}" srcOrd="1" destOrd="0" presId="urn:microsoft.com/office/officeart/2005/8/layout/hProcess11"/>
    <dgm:cxn modelId="{9187A3A1-F525-4AA5-AFC6-371866D1F654}" type="presParOf" srcId="{715442F1-D436-4E1E-9D60-5CB707953968}" destId="{0398370D-F59E-45FC-958F-2EBDE1D3F545}"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147921-94F3-4105-95C9-90E9CE167AC4}" type="doc">
      <dgm:prSet loTypeId="urn:microsoft.com/office/officeart/2005/8/layout/hierarchy1" loCatId="hierarchy" qsTypeId="urn:microsoft.com/office/officeart/2005/8/quickstyle/3d4" qsCatId="3D" csTypeId="urn:microsoft.com/office/officeart/2005/8/colors/accent1_2" csCatId="accent1" phldr="1"/>
      <dgm:spPr/>
      <dgm:t>
        <a:bodyPr/>
        <a:lstStyle/>
        <a:p>
          <a:endParaRPr lang="en-US"/>
        </a:p>
      </dgm:t>
    </dgm:pt>
    <dgm:pt modelId="{81A610C1-ACCC-4E80-A231-4D9BA85AB94D}">
      <dgm:prSet phldrT="[Text]"/>
      <dgm:spPr/>
      <dgm:t>
        <a:bodyPr/>
        <a:lstStyle/>
        <a:p>
          <a:r>
            <a:rPr lang="en-US" dirty="0"/>
            <a:t>Priority Interventions </a:t>
          </a:r>
        </a:p>
        <a:p>
          <a:r>
            <a:rPr lang="en-US" dirty="0"/>
            <a:t>(Prospective Audit &amp; Feedback,  Preauthorization, and Facility Specific Treatment Guidelines) </a:t>
          </a:r>
        </a:p>
      </dgm:t>
    </dgm:pt>
    <dgm:pt modelId="{CDFDF4E3-7572-4E81-97BA-B82FDB16EB90}" type="parTrans" cxnId="{5418E57B-C276-4F03-A566-0826FF1DA506}">
      <dgm:prSet/>
      <dgm:spPr/>
      <dgm:t>
        <a:bodyPr/>
        <a:lstStyle/>
        <a:p>
          <a:endParaRPr lang="en-US"/>
        </a:p>
      </dgm:t>
    </dgm:pt>
    <dgm:pt modelId="{AE97CA85-BE96-46E3-9A8D-7AF1133B8264}" type="sibTrans" cxnId="{5418E57B-C276-4F03-A566-0826FF1DA506}">
      <dgm:prSet/>
      <dgm:spPr/>
      <dgm:t>
        <a:bodyPr/>
        <a:lstStyle/>
        <a:p>
          <a:endParaRPr lang="en-US"/>
        </a:p>
      </dgm:t>
    </dgm:pt>
    <dgm:pt modelId="{4B902DB3-22D8-455D-AD2E-03663F53D81B}">
      <dgm:prSet phldrT="[Text]"/>
      <dgm:spPr/>
      <dgm:t>
        <a:bodyPr/>
        <a:lstStyle/>
        <a:p>
          <a:r>
            <a:rPr lang="en-US" dirty="0"/>
            <a:t>Infection-based Interventions </a:t>
          </a:r>
        </a:p>
      </dgm:t>
    </dgm:pt>
    <dgm:pt modelId="{52129FB8-11F4-451F-A038-9BAE81578963}" type="parTrans" cxnId="{F062C883-53A2-4A60-AFD3-B7645218FA6A}">
      <dgm:prSet/>
      <dgm:spPr/>
      <dgm:t>
        <a:bodyPr/>
        <a:lstStyle/>
        <a:p>
          <a:endParaRPr lang="en-US"/>
        </a:p>
      </dgm:t>
    </dgm:pt>
    <dgm:pt modelId="{03BF8ABB-958F-4D47-AEAC-63AC25C8E721}" type="sibTrans" cxnId="{F062C883-53A2-4A60-AFD3-B7645218FA6A}">
      <dgm:prSet/>
      <dgm:spPr/>
      <dgm:t>
        <a:bodyPr/>
        <a:lstStyle/>
        <a:p>
          <a:endParaRPr lang="en-US"/>
        </a:p>
      </dgm:t>
    </dgm:pt>
    <dgm:pt modelId="{A8411EBA-584B-459E-BA44-DFFD6C72E0E3}">
      <dgm:prSet phldrT="[Text]"/>
      <dgm:spPr/>
      <dgm:t>
        <a:bodyPr/>
        <a:lstStyle/>
        <a:p>
          <a:r>
            <a:rPr lang="en-US" dirty="0"/>
            <a:t>Nursing-based Inventions </a:t>
          </a:r>
        </a:p>
      </dgm:t>
    </dgm:pt>
    <dgm:pt modelId="{4E2B4D83-4F44-463B-93B9-0DA51CAA3ADF}" type="parTrans" cxnId="{A676C5CA-0B57-4DF4-9596-4E0DAFC2C76F}">
      <dgm:prSet/>
      <dgm:spPr/>
      <dgm:t>
        <a:bodyPr/>
        <a:lstStyle/>
        <a:p>
          <a:endParaRPr lang="en-US"/>
        </a:p>
      </dgm:t>
    </dgm:pt>
    <dgm:pt modelId="{E639924F-3FC3-4255-B759-D43B2978583E}" type="sibTrans" cxnId="{A676C5CA-0B57-4DF4-9596-4E0DAFC2C76F}">
      <dgm:prSet/>
      <dgm:spPr/>
      <dgm:t>
        <a:bodyPr/>
        <a:lstStyle/>
        <a:p>
          <a:endParaRPr lang="en-US"/>
        </a:p>
      </dgm:t>
    </dgm:pt>
    <dgm:pt modelId="{72AC9C35-AF88-4B77-A41E-8C4EEC25626B}">
      <dgm:prSet phldrT="[Text]"/>
      <dgm:spPr/>
      <dgm:t>
        <a:bodyPr/>
        <a:lstStyle/>
        <a:p>
          <a:r>
            <a:rPr lang="en-US" dirty="0"/>
            <a:t>Microbiology-based Interventions </a:t>
          </a:r>
        </a:p>
      </dgm:t>
    </dgm:pt>
    <dgm:pt modelId="{7A505D9E-EFC3-47F7-B214-7292DD55E3F3}" type="parTrans" cxnId="{D6EAE4EF-7E5C-4CE2-A57A-641E7282A03B}">
      <dgm:prSet/>
      <dgm:spPr/>
      <dgm:t>
        <a:bodyPr/>
        <a:lstStyle/>
        <a:p>
          <a:endParaRPr lang="en-US"/>
        </a:p>
      </dgm:t>
    </dgm:pt>
    <dgm:pt modelId="{2A1EACCE-EF86-499D-9342-861360D6ADBF}" type="sibTrans" cxnId="{D6EAE4EF-7E5C-4CE2-A57A-641E7282A03B}">
      <dgm:prSet/>
      <dgm:spPr/>
      <dgm:t>
        <a:bodyPr/>
        <a:lstStyle/>
        <a:p>
          <a:endParaRPr lang="en-US"/>
        </a:p>
      </dgm:t>
    </dgm:pt>
    <dgm:pt modelId="{F9671E55-BE84-40D3-850F-413D2EAA3F85}">
      <dgm:prSet phldrT="[Text]"/>
      <dgm:spPr/>
      <dgm:t>
        <a:bodyPr/>
        <a:lstStyle/>
        <a:p>
          <a:r>
            <a:rPr lang="en-US" dirty="0"/>
            <a:t>Provider-based Interventions </a:t>
          </a:r>
        </a:p>
      </dgm:t>
    </dgm:pt>
    <dgm:pt modelId="{934DA589-2075-43F1-93EC-353638A7EA63}" type="parTrans" cxnId="{958067B5-FCFF-46E5-981F-62B669F04503}">
      <dgm:prSet/>
      <dgm:spPr/>
      <dgm:t>
        <a:bodyPr/>
        <a:lstStyle/>
        <a:p>
          <a:endParaRPr lang="en-US"/>
        </a:p>
      </dgm:t>
    </dgm:pt>
    <dgm:pt modelId="{919FD4E6-7373-48C5-9426-22A3C7FB4363}" type="sibTrans" cxnId="{958067B5-FCFF-46E5-981F-62B669F04503}">
      <dgm:prSet/>
      <dgm:spPr/>
      <dgm:t>
        <a:bodyPr/>
        <a:lstStyle/>
        <a:p>
          <a:endParaRPr lang="en-US"/>
        </a:p>
      </dgm:t>
    </dgm:pt>
    <dgm:pt modelId="{13F8C570-E600-402B-88EC-8C63063BBF01}">
      <dgm:prSet phldrT="[Text]"/>
      <dgm:spPr/>
      <dgm:t>
        <a:bodyPr/>
        <a:lstStyle/>
        <a:p>
          <a:r>
            <a:rPr lang="en-US" dirty="0"/>
            <a:t>Pharmacy-based Interventions </a:t>
          </a:r>
        </a:p>
      </dgm:t>
    </dgm:pt>
    <dgm:pt modelId="{0B34FD69-7554-482F-9AAD-7EF6AE8E945E}" type="parTrans" cxnId="{90371A8E-31E3-498D-8EAA-5EDF5C9B739D}">
      <dgm:prSet/>
      <dgm:spPr/>
      <dgm:t>
        <a:bodyPr/>
        <a:lstStyle/>
        <a:p>
          <a:endParaRPr lang="en-US"/>
        </a:p>
      </dgm:t>
    </dgm:pt>
    <dgm:pt modelId="{5C023DCC-4464-42FF-8ED0-C1B08734E371}" type="sibTrans" cxnId="{90371A8E-31E3-498D-8EAA-5EDF5C9B739D}">
      <dgm:prSet/>
      <dgm:spPr/>
      <dgm:t>
        <a:bodyPr/>
        <a:lstStyle/>
        <a:p>
          <a:endParaRPr lang="en-US"/>
        </a:p>
      </dgm:t>
    </dgm:pt>
    <dgm:pt modelId="{1620EF3E-99EA-4A3C-AB23-3ED0946C7429}" type="pres">
      <dgm:prSet presAssocID="{A6147921-94F3-4105-95C9-90E9CE167AC4}" presName="hierChild1" presStyleCnt="0">
        <dgm:presLayoutVars>
          <dgm:chPref val="1"/>
          <dgm:dir/>
          <dgm:animOne val="branch"/>
          <dgm:animLvl val="lvl"/>
          <dgm:resizeHandles/>
        </dgm:presLayoutVars>
      </dgm:prSet>
      <dgm:spPr/>
    </dgm:pt>
    <dgm:pt modelId="{EC4D3E5D-19CB-4847-AF71-4DCA8281932F}" type="pres">
      <dgm:prSet presAssocID="{81A610C1-ACCC-4E80-A231-4D9BA85AB94D}" presName="hierRoot1" presStyleCnt="0"/>
      <dgm:spPr/>
    </dgm:pt>
    <dgm:pt modelId="{8CB027F7-1BBD-46F9-A6F4-2B48CA2AE07F}" type="pres">
      <dgm:prSet presAssocID="{81A610C1-ACCC-4E80-A231-4D9BA85AB94D}" presName="composite" presStyleCnt="0"/>
      <dgm:spPr/>
    </dgm:pt>
    <dgm:pt modelId="{BEBDB38A-1A61-442B-B16F-2EE39576BE11}" type="pres">
      <dgm:prSet presAssocID="{81A610C1-ACCC-4E80-A231-4D9BA85AB94D}" presName="background" presStyleLbl="node0" presStyleIdx="0" presStyleCnt="1"/>
      <dgm:spPr/>
    </dgm:pt>
    <dgm:pt modelId="{17378254-F345-4374-ADF9-818FCB72FCA5}" type="pres">
      <dgm:prSet presAssocID="{81A610C1-ACCC-4E80-A231-4D9BA85AB94D}" presName="text" presStyleLbl="fgAcc0" presStyleIdx="0" presStyleCnt="1" custScaleX="271548" custScaleY="163128" custLinFactNeighborX="-4123" custLinFactNeighborY="-5795">
        <dgm:presLayoutVars>
          <dgm:chPref val="3"/>
        </dgm:presLayoutVars>
      </dgm:prSet>
      <dgm:spPr/>
    </dgm:pt>
    <dgm:pt modelId="{61344B3C-A157-440D-B642-3F44DFF1BB8F}" type="pres">
      <dgm:prSet presAssocID="{81A610C1-ACCC-4E80-A231-4D9BA85AB94D}" presName="hierChild2" presStyleCnt="0"/>
      <dgm:spPr/>
    </dgm:pt>
    <dgm:pt modelId="{6BDFDF50-D4C5-45BC-B4DF-975D30392CC1}" type="pres">
      <dgm:prSet presAssocID="{52129FB8-11F4-451F-A038-9BAE81578963}" presName="Name10" presStyleLbl="parChTrans1D2" presStyleIdx="0" presStyleCnt="5"/>
      <dgm:spPr/>
    </dgm:pt>
    <dgm:pt modelId="{E857F123-84BD-4D54-99C6-6B462BBE7679}" type="pres">
      <dgm:prSet presAssocID="{4B902DB3-22D8-455D-AD2E-03663F53D81B}" presName="hierRoot2" presStyleCnt="0"/>
      <dgm:spPr/>
    </dgm:pt>
    <dgm:pt modelId="{B3AC1145-323A-434D-A629-7DCD374E2970}" type="pres">
      <dgm:prSet presAssocID="{4B902DB3-22D8-455D-AD2E-03663F53D81B}" presName="composite2" presStyleCnt="0"/>
      <dgm:spPr/>
    </dgm:pt>
    <dgm:pt modelId="{8D45C0A2-FF5A-4AD7-8B9C-45E764561EFB}" type="pres">
      <dgm:prSet presAssocID="{4B902DB3-22D8-455D-AD2E-03663F53D81B}" presName="background2" presStyleLbl="node2" presStyleIdx="0" presStyleCnt="5"/>
      <dgm:spPr/>
    </dgm:pt>
    <dgm:pt modelId="{81503C73-4860-4F4E-9CA8-3670FE2E492E}" type="pres">
      <dgm:prSet presAssocID="{4B902DB3-22D8-455D-AD2E-03663F53D81B}" presName="text2" presStyleLbl="fgAcc2" presStyleIdx="0" presStyleCnt="5">
        <dgm:presLayoutVars>
          <dgm:chPref val="3"/>
        </dgm:presLayoutVars>
      </dgm:prSet>
      <dgm:spPr/>
    </dgm:pt>
    <dgm:pt modelId="{C38CD40C-4612-4FB9-9E70-603D741FCD0B}" type="pres">
      <dgm:prSet presAssocID="{4B902DB3-22D8-455D-AD2E-03663F53D81B}" presName="hierChild3" presStyleCnt="0"/>
      <dgm:spPr/>
    </dgm:pt>
    <dgm:pt modelId="{EA3ABB90-E8FF-4DA8-9580-4645B792296A}" type="pres">
      <dgm:prSet presAssocID="{934DA589-2075-43F1-93EC-353638A7EA63}" presName="Name10" presStyleLbl="parChTrans1D2" presStyleIdx="1" presStyleCnt="5"/>
      <dgm:spPr/>
    </dgm:pt>
    <dgm:pt modelId="{3EFDF1D7-26E2-4509-803B-EA40D776377F}" type="pres">
      <dgm:prSet presAssocID="{F9671E55-BE84-40D3-850F-413D2EAA3F85}" presName="hierRoot2" presStyleCnt="0"/>
      <dgm:spPr/>
    </dgm:pt>
    <dgm:pt modelId="{6E9E3CA5-0972-40F5-9E96-E0A5769FC311}" type="pres">
      <dgm:prSet presAssocID="{F9671E55-BE84-40D3-850F-413D2EAA3F85}" presName="composite2" presStyleCnt="0"/>
      <dgm:spPr/>
    </dgm:pt>
    <dgm:pt modelId="{D1B6BAE2-3777-4224-84A7-6C580C7CA048}" type="pres">
      <dgm:prSet presAssocID="{F9671E55-BE84-40D3-850F-413D2EAA3F85}" presName="background2" presStyleLbl="node2" presStyleIdx="1" presStyleCnt="5"/>
      <dgm:spPr/>
    </dgm:pt>
    <dgm:pt modelId="{254FBD29-98A6-46EE-9268-2E1532EC4B29}" type="pres">
      <dgm:prSet presAssocID="{F9671E55-BE84-40D3-850F-413D2EAA3F85}" presName="text2" presStyleLbl="fgAcc2" presStyleIdx="1" presStyleCnt="5">
        <dgm:presLayoutVars>
          <dgm:chPref val="3"/>
        </dgm:presLayoutVars>
      </dgm:prSet>
      <dgm:spPr/>
    </dgm:pt>
    <dgm:pt modelId="{0CD6BC55-FA7F-441B-90D3-C121AB32B7C6}" type="pres">
      <dgm:prSet presAssocID="{F9671E55-BE84-40D3-850F-413D2EAA3F85}" presName="hierChild3" presStyleCnt="0"/>
      <dgm:spPr/>
    </dgm:pt>
    <dgm:pt modelId="{9CE85B5A-92B0-429B-B6CE-A379D8095D98}" type="pres">
      <dgm:prSet presAssocID="{0B34FD69-7554-482F-9AAD-7EF6AE8E945E}" presName="Name10" presStyleLbl="parChTrans1D2" presStyleIdx="2" presStyleCnt="5"/>
      <dgm:spPr/>
    </dgm:pt>
    <dgm:pt modelId="{D3219F49-34D8-4A2A-9F5E-E40836AB8315}" type="pres">
      <dgm:prSet presAssocID="{13F8C570-E600-402B-88EC-8C63063BBF01}" presName="hierRoot2" presStyleCnt="0"/>
      <dgm:spPr/>
    </dgm:pt>
    <dgm:pt modelId="{4CCC5F0A-F653-4C9B-B371-683477C1CBB3}" type="pres">
      <dgm:prSet presAssocID="{13F8C570-E600-402B-88EC-8C63063BBF01}" presName="composite2" presStyleCnt="0"/>
      <dgm:spPr/>
    </dgm:pt>
    <dgm:pt modelId="{CAF960C4-0DBA-4C6F-B02B-B426FF6714FD}" type="pres">
      <dgm:prSet presAssocID="{13F8C570-E600-402B-88EC-8C63063BBF01}" presName="background2" presStyleLbl="node2" presStyleIdx="2" presStyleCnt="5"/>
      <dgm:spPr/>
    </dgm:pt>
    <dgm:pt modelId="{3812B3FB-DCF0-46C5-82D1-E7AF1BE36E51}" type="pres">
      <dgm:prSet presAssocID="{13F8C570-E600-402B-88EC-8C63063BBF01}" presName="text2" presStyleLbl="fgAcc2" presStyleIdx="2" presStyleCnt="5">
        <dgm:presLayoutVars>
          <dgm:chPref val="3"/>
        </dgm:presLayoutVars>
      </dgm:prSet>
      <dgm:spPr/>
    </dgm:pt>
    <dgm:pt modelId="{A2DFD7D1-2333-42F8-9601-4250868A4C3A}" type="pres">
      <dgm:prSet presAssocID="{13F8C570-E600-402B-88EC-8C63063BBF01}" presName="hierChild3" presStyleCnt="0"/>
      <dgm:spPr/>
    </dgm:pt>
    <dgm:pt modelId="{22AC4A71-858C-4FA7-86D1-57186A682016}" type="pres">
      <dgm:prSet presAssocID="{7A505D9E-EFC3-47F7-B214-7292DD55E3F3}" presName="Name10" presStyleLbl="parChTrans1D2" presStyleIdx="3" presStyleCnt="5"/>
      <dgm:spPr/>
    </dgm:pt>
    <dgm:pt modelId="{0C57E964-C26A-4E64-9D6C-12CA94E28720}" type="pres">
      <dgm:prSet presAssocID="{72AC9C35-AF88-4B77-A41E-8C4EEC25626B}" presName="hierRoot2" presStyleCnt="0"/>
      <dgm:spPr/>
    </dgm:pt>
    <dgm:pt modelId="{C327E6DE-AE79-4B5B-9D0A-1216AE87DB50}" type="pres">
      <dgm:prSet presAssocID="{72AC9C35-AF88-4B77-A41E-8C4EEC25626B}" presName="composite2" presStyleCnt="0"/>
      <dgm:spPr/>
    </dgm:pt>
    <dgm:pt modelId="{394F7309-7684-4805-91F4-CDAA8818FB0A}" type="pres">
      <dgm:prSet presAssocID="{72AC9C35-AF88-4B77-A41E-8C4EEC25626B}" presName="background2" presStyleLbl="node2" presStyleIdx="3" presStyleCnt="5"/>
      <dgm:spPr/>
    </dgm:pt>
    <dgm:pt modelId="{288293C4-5E51-4B5A-8E21-400F09C5D2F2}" type="pres">
      <dgm:prSet presAssocID="{72AC9C35-AF88-4B77-A41E-8C4EEC25626B}" presName="text2" presStyleLbl="fgAcc2" presStyleIdx="3" presStyleCnt="5">
        <dgm:presLayoutVars>
          <dgm:chPref val="3"/>
        </dgm:presLayoutVars>
      </dgm:prSet>
      <dgm:spPr/>
    </dgm:pt>
    <dgm:pt modelId="{644E0D55-C9DC-47CB-8EEF-C8396117A9FF}" type="pres">
      <dgm:prSet presAssocID="{72AC9C35-AF88-4B77-A41E-8C4EEC25626B}" presName="hierChild3" presStyleCnt="0"/>
      <dgm:spPr/>
    </dgm:pt>
    <dgm:pt modelId="{4B223AE4-82DE-4F77-BDDD-A0D9B5E62261}" type="pres">
      <dgm:prSet presAssocID="{4E2B4D83-4F44-463B-93B9-0DA51CAA3ADF}" presName="Name10" presStyleLbl="parChTrans1D2" presStyleIdx="4" presStyleCnt="5"/>
      <dgm:spPr/>
    </dgm:pt>
    <dgm:pt modelId="{7BF86E40-0857-4CBA-9227-8086ACB9464D}" type="pres">
      <dgm:prSet presAssocID="{A8411EBA-584B-459E-BA44-DFFD6C72E0E3}" presName="hierRoot2" presStyleCnt="0"/>
      <dgm:spPr/>
    </dgm:pt>
    <dgm:pt modelId="{10BB080E-6CFE-46B9-AE2D-3677EE5AB54D}" type="pres">
      <dgm:prSet presAssocID="{A8411EBA-584B-459E-BA44-DFFD6C72E0E3}" presName="composite2" presStyleCnt="0"/>
      <dgm:spPr/>
    </dgm:pt>
    <dgm:pt modelId="{4484221F-A303-46ED-9B07-7B01CBDC1B82}" type="pres">
      <dgm:prSet presAssocID="{A8411EBA-584B-459E-BA44-DFFD6C72E0E3}" presName="background2" presStyleLbl="node2" presStyleIdx="4" presStyleCnt="5"/>
      <dgm:spPr/>
    </dgm:pt>
    <dgm:pt modelId="{A2085BE0-B6DE-4386-9A37-D6924F7A1B16}" type="pres">
      <dgm:prSet presAssocID="{A8411EBA-584B-459E-BA44-DFFD6C72E0E3}" presName="text2" presStyleLbl="fgAcc2" presStyleIdx="4" presStyleCnt="5">
        <dgm:presLayoutVars>
          <dgm:chPref val="3"/>
        </dgm:presLayoutVars>
      </dgm:prSet>
      <dgm:spPr/>
    </dgm:pt>
    <dgm:pt modelId="{988882AF-8E5F-42DE-9AE4-56BB7739B93E}" type="pres">
      <dgm:prSet presAssocID="{A8411EBA-584B-459E-BA44-DFFD6C72E0E3}" presName="hierChild3" presStyleCnt="0"/>
      <dgm:spPr/>
    </dgm:pt>
  </dgm:ptLst>
  <dgm:cxnLst>
    <dgm:cxn modelId="{195B1204-947F-41E9-9438-88349AC58413}" type="presOf" srcId="{13F8C570-E600-402B-88EC-8C63063BBF01}" destId="{3812B3FB-DCF0-46C5-82D1-E7AF1BE36E51}" srcOrd="0" destOrd="0" presId="urn:microsoft.com/office/officeart/2005/8/layout/hierarchy1"/>
    <dgm:cxn modelId="{22ADA31A-6EF5-405D-BD5A-C41113573913}" type="presOf" srcId="{4E2B4D83-4F44-463B-93B9-0DA51CAA3ADF}" destId="{4B223AE4-82DE-4F77-BDDD-A0D9B5E62261}" srcOrd="0" destOrd="0" presId="urn:microsoft.com/office/officeart/2005/8/layout/hierarchy1"/>
    <dgm:cxn modelId="{33CE8C28-3776-480E-B1A9-81BA8700C1A6}" type="presOf" srcId="{934DA589-2075-43F1-93EC-353638A7EA63}" destId="{EA3ABB90-E8FF-4DA8-9580-4645B792296A}" srcOrd="0" destOrd="0" presId="urn:microsoft.com/office/officeart/2005/8/layout/hierarchy1"/>
    <dgm:cxn modelId="{464F9B5E-8D21-45DC-98A7-D009112553FE}" type="presOf" srcId="{52129FB8-11F4-451F-A038-9BAE81578963}" destId="{6BDFDF50-D4C5-45BC-B4DF-975D30392CC1}" srcOrd="0" destOrd="0" presId="urn:microsoft.com/office/officeart/2005/8/layout/hierarchy1"/>
    <dgm:cxn modelId="{B56EDD62-C759-42FC-B52B-F0EACD4AF68E}" type="presOf" srcId="{7A505D9E-EFC3-47F7-B214-7292DD55E3F3}" destId="{22AC4A71-858C-4FA7-86D1-57186A682016}" srcOrd="0" destOrd="0" presId="urn:microsoft.com/office/officeart/2005/8/layout/hierarchy1"/>
    <dgm:cxn modelId="{006C2544-367E-4228-A9DF-8B710D73B04C}" type="presOf" srcId="{0B34FD69-7554-482F-9AAD-7EF6AE8E945E}" destId="{9CE85B5A-92B0-429B-B6CE-A379D8095D98}" srcOrd="0" destOrd="0" presId="urn:microsoft.com/office/officeart/2005/8/layout/hierarchy1"/>
    <dgm:cxn modelId="{DD05BE5A-C7AC-48E3-93B0-2D4C70AB1AD4}" type="presOf" srcId="{81A610C1-ACCC-4E80-A231-4D9BA85AB94D}" destId="{17378254-F345-4374-ADF9-818FCB72FCA5}" srcOrd="0" destOrd="0" presId="urn:microsoft.com/office/officeart/2005/8/layout/hierarchy1"/>
    <dgm:cxn modelId="{5418E57B-C276-4F03-A566-0826FF1DA506}" srcId="{A6147921-94F3-4105-95C9-90E9CE167AC4}" destId="{81A610C1-ACCC-4E80-A231-4D9BA85AB94D}" srcOrd="0" destOrd="0" parTransId="{CDFDF4E3-7572-4E81-97BA-B82FDB16EB90}" sibTransId="{AE97CA85-BE96-46E3-9A8D-7AF1133B8264}"/>
    <dgm:cxn modelId="{C3779B83-57A1-42ED-AC1B-9EC03A9CA5EB}" type="presOf" srcId="{72AC9C35-AF88-4B77-A41E-8C4EEC25626B}" destId="{288293C4-5E51-4B5A-8E21-400F09C5D2F2}" srcOrd="0" destOrd="0" presId="urn:microsoft.com/office/officeart/2005/8/layout/hierarchy1"/>
    <dgm:cxn modelId="{F062C883-53A2-4A60-AFD3-B7645218FA6A}" srcId="{81A610C1-ACCC-4E80-A231-4D9BA85AB94D}" destId="{4B902DB3-22D8-455D-AD2E-03663F53D81B}" srcOrd="0" destOrd="0" parTransId="{52129FB8-11F4-451F-A038-9BAE81578963}" sibTransId="{03BF8ABB-958F-4D47-AEAC-63AC25C8E721}"/>
    <dgm:cxn modelId="{90371A8E-31E3-498D-8EAA-5EDF5C9B739D}" srcId="{81A610C1-ACCC-4E80-A231-4D9BA85AB94D}" destId="{13F8C570-E600-402B-88EC-8C63063BBF01}" srcOrd="2" destOrd="0" parTransId="{0B34FD69-7554-482F-9AAD-7EF6AE8E945E}" sibTransId="{5C023DCC-4464-42FF-8ED0-C1B08734E371}"/>
    <dgm:cxn modelId="{7918579C-AEE2-4945-8A9A-9F089D4C7291}" type="presOf" srcId="{F9671E55-BE84-40D3-850F-413D2EAA3F85}" destId="{254FBD29-98A6-46EE-9268-2E1532EC4B29}" srcOrd="0" destOrd="0" presId="urn:microsoft.com/office/officeart/2005/8/layout/hierarchy1"/>
    <dgm:cxn modelId="{DC9BED9C-F492-425F-82A6-98ACBE2FA11D}" type="presOf" srcId="{A8411EBA-584B-459E-BA44-DFFD6C72E0E3}" destId="{A2085BE0-B6DE-4386-9A37-D6924F7A1B16}" srcOrd="0" destOrd="0" presId="urn:microsoft.com/office/officeart/2005/8/layout/hierarchy1"/>
    <dgm:cxn modelId="{AE0441A5-BFA2-4F16-8239-2A449F263D9E}" type="presOf" srcId="{4B902DB3-22D8-455D-AD2E-03663F53D81B}" destId="{81503C73-4860-4F4E-9CA8-3670FE2E492E}" srcOrd="0" destOrd="0" presId="urn:microsoft.com/office/officeart/2005/8/layout/hierarchy1"/>
    <dgm:cxn modelId="{958067B5-FCFF-46E5-981F-62B669F04503}" srcId="{81A610C1-ACCC-4E80-A231-4D9BA85AB94D}" destId="{F9671E55-BE84-40D3-850F-413D2EAA3F85}" srcOrd="1" destOrd="0" parTransId="{934DA589-2075-43F1-93EC-353638A7EA63}" sibTransId="{919FD4E6-7373-48C5-9426-22A3C7FB4363}"/>
    <dgm:cxn modelId="{A676C5CA-0B57-4DF4-9596-4E0DAFC2C76F}" srcId="{81A610C1-ACCC-4E80-A231-4D9BA85AB94D}" destId="{A8411EBA-584B-459E-BA44-DFFD6C72E0E3}" srcOrd="4" destOrd="0" parTransId="{4E2B4D83-4F44-463B-93B9-0DA51CAA3ADF}" sibTransId="{E639924F-3FC3-4255-B759-D43B2978583E}"/>
    <dgm:cxn modelId="{D6EAE4EF-7E5C-4CE2-A57A-641E7282A03B}" srcId="{81A610C1-ACCC-4E80-A231-4D9BA85AB94D}" destId="{72AC9C35-AF88-4B77-A41E-8C4EEC25626B}" srcOrd="3" destOrd="0" parTransId="{7A505D9E-EFC3-47F7-B214-7292DD55E3F3}" sibTransId="{2A1EACCE-EF86-499D-9342-861360D6ADBF}"/>
    <dgm:cxn modelId="{FC4359F3-413E-4BA3-89F7-ED065BFA316A}" type="presOf" srcId="{A6147921-94F3-4105-95C9-90E9CE167AC4}" destId="{1620EF3E-99EA-4A3C-AB23-3ED0946C7429}" srcOrd="0" destOrd="0" presId="urn:microsoft.com/office/officeart/2005/8/layout/hierarchy1"/>
    <dgm:cxn modelId="{E2B907A9-5ED9-449D-8419-0461F21CE028}" type="presParOf" srcId="{1620EF3E-99EA-4A3C-AB23-3ED0946C7429}" destId="{EC4D3E5D-19CB-4847-AF71-4DCA8281932F}" srcOrd="0" destOrd="0" presId="urn:microsoft.com/office/officeart/2005/8/layout/hierarchy1"/>
    <dgm:cxn modelId="{612E701E-5EFA-47DF-BB49-949C58908116}" type="presParOf" srcId="{EC4D3E5D-19CB-4847-AF71-4DCA8281932F}" destId="{8CB027F7-1BBD-46F9-A6F4-2B48CA2AE07F}" srcOrd="0" destOrd="0" presId="urn:microsoft.com/office/officeart/2005/8/layout/hierarchy1"/>
    <dgm:cxn modelId="{63577FCB-2DAD-4039-BA16-DE455CA6BDCE}" type="presParOf" srcId="{8CB027F7-1BBD-46F9-A6F4-2B48CA2AE07F}" destId="{BEBDB38A-1A61-442B-B16F-2EE39576BE11}" srcOrd="0" destOrd="0" presId="urn:microsoft.com/office/officeart/2005/8/layout/hierarchy1"/>
    <dgm:cxn modelId="{60259AAA-0A89-4954-8D67-6721F2063DD5}" type="presParOf" srcId="{8CB027F7-1BBD-46F9-A6F4-2B48CA2AE07F}" destId="{17378254-F345-4374-ADF9-818FCB72FCA5}" srcOrd="1" destOrd="0" presId="urn:microsoft.com/office/officeart/2005/8/layout/hierarchy1"/>
    <dgm:cxn modelId="{1674F4F3-4E1D-47E0-9301-1018B2F05741}" type="presParOf" srcId="{EC4D3E5D-19CB-4847-AF71-4DCA8281932F}" destId="{61344B3C-A157-440D-B642-3F44DFF1BB8F}" srcOrd="1" destOrd="0" presId="urn:microsoft.com/office/officeart/2005/8/layout/hierarchy1"/>
    <dgm:cxn modelId="{839CFBE4-2A5C-4E57-96C0-A46A0AED5094}" type="presParOf" srcId="{61344B3C-A157-440D-B642-3F44DFF1BB8F}" destId="{6BDFDF50-D4C5-45BC-B4DF-975D30392CC1}" srcOrd="0" destOrd="0" presId="urn:microsoft.com/office/officeart/2005/8/layout/hierarchy1"/>
    <dgm:cxn modelId="{BFB722E5-B577-4401-A063-884155C449EA}" type="presParOf" srcId="{61344B3C-A157-440D-B642-3F44DFF1BB8F}" destId="{E857F123-84BD-4D54-99C6-6B462BBE7679}" srcOrd="1" destOrd="0" presId="urn:microsoft.com/office/officeart/2005/8/layout/hierarchy1"/>
    <dgm:cxn modelId="{CA659521-AB79-4A71-BB75-8BD99B7271E0}" type="presParOf" srcId="{E857F123-84BD-4D54-99C6-6B462BBE7679}" destId="{B3AC1145-323A-434D-A629-7DCD374E2970}" srcOrd="0" destOrd="0" presId="urn:microsoft.com/office/officeart/2005/8/layout/hierarchy1"/>
    <dgm:cxn modelId="{ADA28C6C-32AB-4002-BDBF-DB60423E8A1C}" type="presParOf" srcId="{B3AC1145-323A-434D-A629-7DCD374E2970}" destId="{8D45C0A2-FF5A-4AD7-8B9C-45E764561EFB}" srcOrd="0" destOrd="0" presId="urn:microsoft.com/office/officeart/2005/8/layout/hierarchy1"/>
    <dgm:cxn modelId="{C8471627-8F3D-4DC6-9570-DE31DE9467BB}" type="presParOf" srcId="{B3AC1145-323A-434D-A629-7DCD374E2970}" destId="{81503C73-4860-4F4E-9CA8-3670FE2E492E}" srcOrd="1" destOrd="0" presId="urn:microsoft.com/office/officeart/2005/8/layout/hierarchy1"/>
    <dgm:cxn modelId="{397C0454-A5FA-4B4A-9479-9D7D32551B5C}" type="presParOf" srcId="{E857F123-84BD-4D54-99C6-6B462BBE7679}" destId="{C38CD40C-4612-4FB9-9E70-603D741FCD0B}" srcOrd="1" destOrd="0" presId="urn:microsoft.com/office/officeart/2005/8/layout/hierarchy1"/>
    <dgm:cxn modelId="{1C8166BA-8CCB-46F9-A655-45C970E945E9}" type="presParOf" srcId="{61344B3C-A157-440D-B642-3F44DFF1BB8F}" destId="{EA3ABB90-E8FF-4DA8-9580-4645B792296A}" srcOrd="2" destOrd="0" presId="urn:microsoft.com/office/officeart/2005/8/layout/hierarchy1"/>
    <dgm:cxn modelId="{9F57D6D0-72F2-47CF-A8BA-766564AE0F5A}" type="presParOf" srcId="{61344B3C-A157-440D-B642-3F44DFF1BB8F}" destId="{3EFDF1D7-26E2-4509-803B-EA40D776377F}" srcOrd="3" destOrd="0" presId="urn:microsoft.com/office/officeart/2005/8/layout/hierarchy1"/>
    <dgm:cxn modelId="{E3C267A9-D349-4AC2-887C-ED9CB8E8B366}" type="presParOf" srcId="{3EFDF1D7-26E2-4509-803B-EA40D776377F}" destId="{6E9E3CA5-0972-40F5-9E96-E0A5769FC311}" srcOrd="0" destOrd="0" presId="urn:microsoft.com/office/officeart/2005/8/layout/hierarchy1"/>
    <dgm:cxn modelId="{345AB083-9CC0-44F7-A1D0-2FA74248222E}" type="presParOf" srcId="{6E9E3CA5-0972-40F5-9E96-E0A5769FC311}" destId="{D1B6BAE2-3777-4224-84A7-6C580C7CA048}" srcOrd="0" destOrd="0" presId="urn:microsoft.com/office/officeart/2005/8/layout/hierarchy1"/>
    <dgm:cxn modelId="{11ED3853-5B47-4FD9-920D-B09CB43BE950}" type="presParOf" srcId="{6E9E3CA5-0972-40F5-9E96-E0A5769FC311}" destId="{254FBD29-98A6-46EE-9268-2E1532EC4B29}" srcOrd="1" destOrd="0" presId="urn:microsoft.com/office/officeart/2005/8/layout/hierarchy1"/>
    <dgm:cxn modelId="{425A11CC-05B2-4726-A372-21917B332716}" type="presParOf" srcId="{3EFDF1D7-26E2-4509-803B-EA40D776377F}" destId="{0CD6BC55-FA7F-441B-90D3-C121AB32B7C6}" srcOrd="1" destOrd="0" presId="urn:microsoft.com/office/officeart/2005/8/layout/hierarchy1"/>
    <dgm:cxn modelId="{FA6AC5EA-C480-4971-AFE1-C55066EE9ABB}" type="presParOf" srcId="{61344B3C-A157-440D-B642-3F44DFF1BB8F}" destId="{9CE85B5A-92B0-429B-B6CE-A379D8095D98}" srcOrd="4" destOrd="0" presId="urn:microsoft.com/office/officeart/2005/8/layout/hierarchy1"/>
    <dgm:cxn modelId="{D7F1CC37-7C25-48FF-A857-3E9AB1D7AF5C}" type="presParOf" srcId="{61344B3C-A157-440D-B642-3F44DFF1BB8F}" destId="{D3219F49-34D8-4A2A-9F5E-E40836AB8315}" srcOrd="5" destOrd="0" presId="urn:microsoft.com/office/officeart/2005/8/layout/hierarchy1"/>
    <dgm:cxn modelId="{9E3FFBC4-0B26-4EDA-95DE-3918C17ADF56}" type="presParOf" srcId="{D3219F49-34D8-4A2A-9F5E-E40836AB8315}" destId="{4CCC5F0A-F653-4C9B-B371-683477C1CBB3}" srcOrd="0" destOrd="0" presId="urn:microsoft.com/office/officeart/2005/8/layout/hierarchy1"/>
    <dgm:cxn modelId="{5FA1B8E6-9712-4B9C-BCF6-DC3BC9E82204}" type="presParOf" srcId="{4CCC5F0A-F653-4C9B-B371-683477C1CBB3}" destId="{CAF960C4-0DBA-4C6F-B02B-B426FF6714FD}" srcOrd="0" destOrd="0" presId="urn:microsoft.com/office/officeart/2005/8/layout/hierarchy1"/>
    <dgm:cxn modelId="{8540A009-3D96-485C-B22A-9E008429265B}" type="presParOf" srcId="{4CCC5F0A-F653-4C9B-B371-683477C1CBB3}" destId="{3812B3FB-DCF0-46C5-82D1-E7AF1BE36E51}" srcOrd="1" destOrd="0" presId="urn:microsoft.com/office/officeart/2005/8/layout/hierarchy1"/>
    <dgm:cxn modelId="{23F05D1A-A361-44B7-AB32-32A908D84BD5}" type="presParOf" srcId="{D3219F49-34D8-4A2A-9F5E-E40836AB8315}" destId="{A2DFD7D1-2333-42F8-9601-4250868A4C3A}" srcOrd="1" destOrd="0" presId="urn:microsoft.com/office/officeart/2005/8/layout/hierarchy1"/>
    <dgm:cxn modelId="{A136B63E-2B82-47B4-A2BB-D5D0D8124E29}" type="presParOf" srcId="{61344B3C-A157-440D-B642-3F44DFF1BB8F}" destId="{22AC4A71-858C-4FA7-86D1-57186A682016}" srcOrd="6" destOrd="0" presId="urn:microsoft.com/office/officeart/2005/8/layout/hierarchy1"/>
    <dgm:cxn modelId="{CF59D17E-1466-45F2-AAE5-16A23FC6C3A2}" type="presParOf" srcId="{61344B3C-A157-440D-B642-3F44DFF1BB8F}" destId="{0C57E964-C26A-4E64-9D6C-12CA94E28720}" srcOrd="7" destOrd="0" presId="urn:microsoft.com/office/officeart/2005/8/layout/hierarchy1"/>
    <dgm:cxn modelId="{40558196-6B62-4794-BC1C-F4E27AD2AF8A}" type="presParOf" srcId="{0C57E964-C26A-4E64-9D6C-12CA94E28720}" destId="{C327E6DE-AE79-4B5B-9D0A-1216AE87DB50}" srcOrd="0" destOrd="0" presId="urn:microsoft.com/office/officeart/2005/8/layout/hierarchy1"/>
    <dgm:cxn modelId="{2D0B1745-5276-412F-804C-E3B403BBF585}" type="presParOf" srcId="{C327E6DE-AE79-4B5B-9D0A-1216AE87DB50}" destId="{394F7309-7684-4805-91F4-CDAA8818FB0A}" srcOrd="0" destOrd="0" presId="urn:microsoft.com/office/officeart/2005/8/layout/hierarchy1"/>
    <dgm:cxn modelId="{3112EA4C-0362-46D1-A0A0-88E9808DAFC4}" type="presParOf" srcId="{C327E6DE-AE79-4B5B-9D0A-1216AE87DB50}" destId="{288293C4-5E51-4B5A-8E21-400F09C5D2F2}" srcOrd="1" destOrd="0" presId="urn:microsoft.com/office/officeart/2005/8/layout/hierarchy1"/>
    <dgm:cxn modelId="{AE30C86C-0C4B-499A-A98E-D52266696654}" type="presParOf" srcId="{0C57E964-C26A-4E64-9D6C-12CA94E28720}" destId="{644E0D55-C9DC-47CB-8EEF-C8396117A9FF}" srcOrd="1" destOrd="0" presId="urn:microsoft.com/office/officeart/2005/8/layout/hierarchy1"/>
    <dgm:cxn modelId="{1A80F5AD-3FB9-44A6-8A60-646B524418ED}" type="presParOf" srcId="{61344B3C-A157-440D-B642-3F44DFF1BB8F}" destId="{4B223AE4-82DE-4F77-BDDD-A0D9B5E62261}" srcOrd="8" destOrd="0" presId="urn:microsoft.com/office/officeart/2005/8/layout/hierarchy1"/>
    <dgm:cxn modelId="{9D6B4BC9-B018-40EC-91F0-26D5E3F5438D}" type="presParOf" srcId="{61344B3C-A157-440D-B642-3F44DFF1BB8F}" destId="{7BF86E40-0857-4CBA-9227-8086ACB9464D}" srcOrd="9" destOrd="0" presId="urn:microsoft.com/office/officeart/2005/8/layout/hierarchy1"/>
    <dgm:cxn modelId="{9C7EFB63-7A7E-4CD6-9523-95AF1CC9AD0C}" type="presParOf" srcId="{7BF86E40-0857-4CBA-9227-8086ACB9464D}" destId="{10BB080E-6CFE-46B9-AE2D-3677EE5AB54D}" srcOrd="0" destOrd="0" presId="urn:microsoft.com/office/officeart/2005/8/layout/hierarchy1"/>
    <dgm:cxn modelId="{61C7E82F-E281-4534-9AA4-5E3A28AE5DB1}" type="presParOf" srcId="{10BB080E-6CFE-46B9-AE2D-3677EE5AB54D}" destId="{4484221F-A303-46ED-9B07-7B01CBDC1B82}" srcOrd="0" destOrd="0" presId="urn:microsoft.com/office/officeart/2005/8/layout/hierarchy1"/>
    <dgm:cxn modelId="{4809C5B9-009B-41DB-AC58-869F7DBB7FB2}" type="presParOf" srcId="{10BB080E-6CFE-46B9-AE2D-3677EE5AB54D}" destId="{A2085BE0-B6DE-4386-9A37-D6924F7A1B16}" srcOrd="1" destOrd="0" presId="urn:microsoft.com/office/officeart/2005/8/layout/hierarchy1"/>
    <dgm:cxn modelId="{C85C1B40-1B5F-4A2C-A7D7-4690E896975D}" type="presParOf" srcId="{7BF86E40-0857-4CBA-9227-8086ACB9464D}" destId="{988882AF-8E5F-42DE-9AE4-56BB7739B93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3CF51-DEF2-4BF0-BF62-D1E8E724D428}">
      <dsp:nvSpPr>
        <dsp:cNvPr id="0" name=""/>
        <dsp:cNvSpPr/>
      </dsp:nvSpPr>
      <dsp:spPr>
        <a:xfrm>
          <a:off x="0" y="1063517"/>
          <a:ext cx="11652584" cy="141802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9C0B07-D988-4CE3-9F67-803C625B0BBC}">
      <dsp:nvSpPr>
        <dsp:cNvPr id="0" name=""/>
        <dsp:cNvSpPr/>
      </dsp:nvSpPr>
      <dsp:spPr>
        <a:xfrm>
          <a:off x="4976" y="0"/>
          <a:ext cx="1292059" cy="141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100000"/>
            </a:lnSpc>
            <a:spcBef>
              <a:spcPct val="0"/>
            </a:spcBef>
            <a:spcAft>
              <a:spcPts val="0"/>
            </a:spcAft>
            <a:buNone/>
          </a:pPr>
          <a:r>
            <a:rPr lang="en-US" sz="1600" b="1" kern="1200" dirty="0"/>
            <a:t>2014</a:t>
          </a:r>
        </a:p>
        <a:p>
          <a:pPr marL="0" lvl="0" indent="0" algn="ctr" defTabSz="711200">
            <a:lnSpc>
              <a:spcPct val="100000"/>
            </a:lnSpc>
            <a:spcBef>
              <a:spcPct val="0"/>
            </a:spcBef>
            <a:spcAft>
              <a:spcPts val="0"/>
            </a:spcAft>
            <a:buNone/>
          </a:pPr>
          <a:r>
            <a:rPr lang="en-US" sz="1600" kern="1200" dirty="0"/>
            <a:t>CDC releases Vital Signs Report</a:t>
          </a:r>
        </a:p>
      </dsp:txBody>
      <dsp:txXfrm>
        <a:off x="4976" y="0"/>
        <a:ext cx="1292059" cy="1418023"/>
      </dsp:txXfrm>
    </dsp:sp>
    <dsp:sp modelId="{8F8994AE-C2DE-4393-8943-6B870EB7FBCB}">
      <dsp:nvSpPr>
        <dsp:cNvPr id="0" name=""/>
        <dsp:cNvSpPr/>
      </dsp:nvSpPr>
      <dsp:spPr>
        <a:xfrm>
          <a:off x="473753" y="1595276"/>
          <a:ext cx="354505" cy="3545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BA7D8A-00BB-4F74-98A5-8B85DDBDDCDC}">
      <dsp:nvSpPr>
        <dsp:cNvPr id="0" name=""/>
        <dsp:cNvSpPr/>
      </dsp:nvSpPr>
      <dsp:spPr>
        <a:xfrm>
          <a:off x="1335569" y="2127034"/>
          <a:ext cx="1687308" cy="141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100000"/>
            </a:lnSpc>
            <a:spcBef>
              <a:spcPct val="0"/>
            </a:spcBef>
            <a:spcAft>
              <a:spcPts val="0"/>
            </a:spcAft>
            <a:buNone/>
          </a:pPr>
          <a:r>
            <a:rPr lang="en-US" sz="1600" b="1" kern="1200" dirty="0"/>
            <a:t>2016</a:t>
          </a:r>
        </a:p>
        <a:p>
          <a:pPr marL="0" lvl="0" indent="0" algn="ctr" defTabSz="711200">
            <a:lnSpc>
              <a:spcPct val="100000"/>
            </a:lnSpc>
            <a:spcBef>
              <a:spcPct val="0"/>
            </a:spcBef>
            <a:spcAft>
              <a:spcPts val="0"/>
            </a:spcAft>
            <a:buNone/>
          </a:pPr>
          <a:r>
            <a:rPr lang="en-US" sz="1600" kern="1200" dirty="0"/>
            <a:t>HHS establishes  National Action Plan (i.e., CARB)</a:t>
          </a:r>
        </a:p>
      </dsp:txBody>
      <dsp:txXfrm>
        <a:off x="1335569" y="2127034"/>
        <a:ext cx="1687308" cy="1418023"/>
      </dsp:txXfrm>
    </dsp:sp>
    <dsp:sp modelId="{96BBD751-B9B7-4E5A-96AB-F654D1421675}">
      <dsp:nvSpPr>
        <dsp:cNvPr id="0" name=""/>
        <dsp:cNvSpPr/>
      </dsp:nvSpPr>
      <dsp:spPr>
        <a:xfrm>
          <a:off x="2001970" y="1595276"/>
          <a:ext cx="354505" cy="3545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EC69BB-5612-4505-900F-73F24E221FF2}">
      <dsp:nvSpPr>
        <dsp:cNvPr id="0" name=""/>
        <dsp:cNvSpPr/>
      </dsp:nvSpPr>
      <dsp:spPr>
        <a:xfrm>
          <a:off x="3061411" y="0"/>
          <a:ext cx="1576808" cy="141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dirty="0"/>
            <a:t>2017 </a:t>
          </a:r>
          <a:r>
            <a:rPr lang="en-US" sz="1600" kern="1200" dirty="0"/>
            <a:t>                                    FORHP/CDC implement ASP measure</a:t>
          </a:r>
        </a:p>
      </dsp:txBody>
      <dsp:txXfrm>
        <a:off x="3061411" y="0"/>
        <a:ext cx="1576808" cy="1418023"/>
      </dsp:txXfrm>
    </dsp:sp>
    <dsp:sp modelId="{26D12C8F-15F8-4392-8FFF-FEE97F42DAB3}">
      <dsp:nvSpPr>
        <dsp:cNvPr id="0" name=""/>
        <dsp:cNvSpPr/>
      </dsp:nvSpPr>
      <dsp:spPr>
        <a:xfrm>
          <a:off x="3672563" y="1595276"/>
          <a:ext cx="354505" cy="3545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0A431-EEB8-428B-B58E-50A6534BB253}">
      <dsp:nvSpPr>
        <dsp:cNvPr id="0" name=""/>
        <dsp:cNvSpPr/>
      </dsp:nvSpPr>
      <dsp:spPr>
        <a:xfrm>
          <a:off x="4676754" y="2127034"/>
          <a:ext cx="2259457" cy="141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100000"/>
            </a:lnSpc>
            <a:spcBef>
              <a:spcPct val="0"/>
            </a:spcBef>
            <a:spcAft>
              <a:spcPts val="0"/>
            </a:spcAft>
            <a:buNone/>
          </a:pPr>
          <a:r>
            <a:rPr lang="en-US" sz="1600" b="1" kern="1200" dirty="0"/>
            <a:t>2018 </a:t>
          </a:r>
        </a:p>
        <a:p>
          <a:pPr marL="0" lvl="0" indent="0" algn="ctr" defTabSz="711200">
            <a:lnSpc>
              <a:spcPct val="100000"/>
            </a:lnSpc>
            <a:spcBef>
              <a:spcPct val="0"/>
            </a:spcBef>
            <a:spcAft>
              <a:spcPts val="0"/>
            </a:spcAft>
            <a:buNone/>
          </a:pPr>
          <a:r>
            <a:rPr lang="en-US" sz="1600" kern="1200" dirty="0"/>
            <a:t>FORHP establishes          policy for ASP implementation in CAHs</a:t>
          </a:r>
        </a:p>
      </dsp:txBody>
      <dsp:txXfrm>
        <a:off x="4676754" y="2127034"/>
        <a:ext cx="2259457" cy="1418023"/>
      </dsp:txXfrm>
    </dsp:sp>
    <dsp:sp modelId="{CD05A390-A4E7-4D38-8AC8-13F94A24B170}">
      <dsp:nvSpPr>
        <dsp:cNvPr id="0" name=""/>
        <dsp:cNvSpPr/>
      </dsp:nvSpPr>
      <dsp:spPr>
        <a:xfrm>
          <a:off x="5629230" y="1595276"/>
          <a:ext cx="354505" cy="3545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C831DC-B218-4F54-8000-95C38C7A9AEC}">
      <dsp:nvSpPr>
        <dsp:cNvPr id="0" name=""/>
        <dsp:cNvSpPr/>
      </dsp:nvSpPr>
      <dsp:spPr>
        <a:xfrm>
          <a:off x="6974745" y="0"/>
          <a:ext cx="1773161" cy="141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1" kern="1200" dirty="0"/>
            <a:t>2019</a:t>
          </a:r>
          <a:r>
            <a:rPr lang="en-US" sz="1600" b="0" kern="1200" dirty="0"/>
            <a:t>   </a:t>
          </a:r>
          <a:r>
            <a:rPr lang="en-US" sz="1600" kern="1200" dirty="0"/>
            <a:t>                                    FORHP/CDC track over 70% of CAHs reporting</a:t>
          </a:r>
        </a:p>
      </dsp:txBody>
      <dsp:txXfrm>
        <a:off x="6974745" y="0"/>
        <a:ext cx="1773161" cy="1418023"/>
      </dsp:txXfrm>
    </dsp:sp>
    <dsp:sp modelId="{4B0F3C60-F519-4A33-B91C-46D4C25978FC}">
      <dsp:nvSpPr>
        <dsp:cNvPr id="0" name=""/>
        <dsp:cNvSpPr/>
      </dsp:nvSpPr>
      <dsp:spPr>
        <a:xfrm>
          <a:off x="7684073" y="1595276"/>
          <a:ext cx="354505" cy="3545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86490A-0D07-4200-A6D5-6C32E95845D6}">
      <dsp:nvSpPr>
        <dsp:cNvPr id="0" name=""/>
        <dsp:cNvSpPr/>
      </dsp:nvSpPr>
      <dsp:spPr>
        <a:xfrm>
          <a:off x="8786440" y="2127034"/>
          <a:ext cx="1695908" cy="1418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100000"/>
            </a:lnSpc>
            <a:spcBef>
              <a:spcPct val="0"/>
            </a:spcBef>
            <a:spcAft>
              <a:spcPts val="0"/>
            </a:spcAft>
            <a:buNone/>
          </a:pPr>
          <a:r>
            <a:rPr lang="en-US" sz="1600" b="1" kern="1200" dirty="0"/>
            <a:t>2020    </a:t>
          </a:r>
          <a:r>
            <a:rPr lang="en-US" sz="1600" kern="1200" dirty="0"/>
            <a:t>           GAO releases antibiotic resistance report</a:t>
          </a:r>
        </a:p>
      </dsp:txBody>
      <dsp:txXfrm>
        <a:off x="8786440" y="2127034"/>
        <a:ext cx="1695908" cy="1418023"/>
      </dsp:txXfrm>
    </dsp:sp>
    <dsp:sp modelId="{CF39A679-EE9B-4122-9A6E-662AEE0F97DE}">
      <dsp:nvSpPr>
        <dsp:cNvPr id="0" name=""/>
        <dsp:cNvSpPr/>
      </dsp:nvSpPr>
      <dsp:spPr>
        <a:xfrm>
          <a:off x="9457142" y="1595276"/>
          <a:ext cx="354505" cy="3545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23AE4-82DE-4F77-BDDD-A0D9B5E62261}">
      <dsp:nvSpPr>
        <dsp:cNvPr id="0" name=""/>
        <dsp:cNvSpPr/>
      </dsp:nvSpPr>
      <dsp:spPr>
        <a:xfrm>
          <a:off x="5695236" y="2703094"/>
          <a:ext cx="4872704" cy="642261"/>
        </a:xfrm>
        <a:custGeom>
          <a:avLst/>
          <a:gdLst/>
          <a:ahLst/>
          <a:cxnLst/>
          <a:rect l="0" t="0" r="0" b="0"/>
          <a:pathLst>
            <a:path>
              <a:moveTo>
                <a:pt x="0" y="0"/>
              </a:moveTo>
              <a:lnTo>
                <a:pt x="0" y="460659"/>
              </a:lnTo>
              <a:lnTo>
                <a:pt x="4872704" y="460659"/>
              </a:lnTo>
              <a:lnTo>
                <a:pt x="4872704" y="64226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2AC4A71-858C-4FA7-86D1-57186A682016}">
      <dsp:nvSpPr>
        <dsp:cNvPr id="0" name=""/>
        <dsp:cNvSpPr/>
      </dsp:nvSpPr>
      <dsp:spPr>
        <a:xfrm>
          <a:off x="5695236" y="2703094"/>
          <a:ext cx="2476763" cy="642261"/>
        </a:xfrm>
        <a:custGeom>
          <a:avLst/>
          <a:gdLst/>
          <a:ahLst/>
          <a:cxnLst/>
          <a:rect l="0" t="0" r="0" b="0"/>
          <a:pathLst>
            <a:path>
              <a:moveTo>
                <a:pt x="0" y="0"/>
              </a:moveTo>
              <a:lnTo>
                <a:pt x="0" y="460659"/>
              </a:lnTo>
              <a:lnTo>
                <a:pt x="2476763" y="460659"/>
              </a:lnTo>
              <a:lnTo>
                <a:pt x="2476763" y="64226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9CE85B5A-92B0-429B-B6CE-A379D8095D98}">
      <dsp:nvSpPr>
        <dsp:cNvPr id="0" name=""/>
        <dsp:cNvSpPr/>
      </dsp:nvSpPr>
      <dsp:spPr>
        <a:xfrm>
          <a:off x="5649516" y="2703094"/>
          <a:ext cx="91440" cy="642261"/>
        </a:xfrm>
        <a:custGeom>
          <a:avLst/>
          <a:gdLst/>
          <a:ahLst/>
          <a:cxnLst/>
          <a:rect l="0" t="0" r="0" b="0"/>
          <a:pathLst>
            <a:path>
              <a:moveTo>
                <a:pt x="45720" y="0"/>
              </a:moveTo>
              <a:lnTo>
                <a:pt x="45720" y="460659"/>
              </a:lnTo>
              <a:lnTo>
                <a:pt x="126543" y="460659"/>
              </a:lnTo>
              <a:lnTo>
                <a:pt x="126543" y="64226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A3ABB90-E8FF-4DA8-9580-4645B792296A}">
      <dsp:nvSpPr>
        <dsp:cNvPr id="0" name=""/>
        <dsp:cNvSpPr/>
      </dsp:nvSpPr>
      <dsp:spPr>
        <a:xfrm>
          <a:off x="3380120" y="2703094"/>
          <a:ext cx="2315116" cy="642261"/>
        </a:xfrm>
        <a:custGeom>
          <a:avLst/>
          <a:gdLst/>
          <a:ahLst/>
          <a:cxnLst/>
          <a:rect l="0" t="0" r="0" b="0"/>
          <a:pathLst>
            <a:path>
              <a:moveTo>
                <a:pt x="2315116" y="0"/>
              </a:moveTo>
              <a:lnTo>
                <a:pt x="2315116" y="460659"/>
              </a:lnTo>
              <a:lnTo>
                <a:pt x="0" y="460659"/>
              </a:lnTo>
              <a:lnTo>
                <a:pt x="0" y="64226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6BDFDF50-D4C5-45BC-B4DF-975D30392CC1}">
      <dsp:nvSpPr>
        <dsp:cNvPr id="0" name=""/>
        <dsp:cNvSpPr/>
      </dsp:nvSpPr>
      <dsp:spPr>
        <a:xfrm>
          <a:off x="984180" y="2703094"/>
          <a:ext cx="4711056" cy="642261"/>
        </a:xfrm>
        <a:custGeom>
          <a:avLst/>
          <a:gdLst/>
          <a:ahLst/>
          <a:cxnLst/>
          <a:rect l="0" t="0" r="0" b="0"/>
          <a:pathLst>
            <a:path>
              <a:moveTo>
                <a:pt x="4711056" y="0"/>
              </a:moveTo>
              <a:lnTo>
                <a:pt x="4711056" y="460659"/>
              </a:lnTo>
              <a:lnTo>
                <a:pt x="0" y="460659"/>
              </a:lnTo>
              <a:lnTo>
                <a:pt x="0" y="64226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EBDB38A-1A61-442B-B16F-2EE39576BE11}">
      <dsp:nvSpPr>
        <dsp:cNvPr id="0" name=""/>
        <dsp:cNvSpPr/>
      </dsp:nvSpPr>
      <dsp:spPr>
        <a:xfrm>
          <a:off x="3033639" y="672477"/>
          <a:ext cx="5323195" cy="2030617"/>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7378254-F345-4374-ADF9-818FCB72FCA5}">
      <dsp:nvSpPr>
        <dsp:cNvPr id="0" name=""/>
        <dsp:cNvSpPr/>
      </dsp:nvSpPr>
      <dsp:spPr>
        <a:xfrm>
          <a:off x="3251451" y="879400"/>
          <a:ext cx="5323195" cy="203061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Priority Interventions </a:t>
          </a:r>
        </a:p>
        <a:p>
          <a:pPr marL="0" lvl="0" indent="0" algn="ctr" defTabSz="1022350">
            <a:lnSpc>
              <a:spcPct val="90000"/>
            </a:lnSpc>
            <a:spcBef>
              <a:spcPct val="0"/>
            </a:spcBef>
            <a:spcAft>
              <a:spcPct val="35000"/>
            </a:spcAft>
            <a:buNone/>
          </a:pPr>
          <a:r>
            <a:rPr lang="en-US" sz="2300" kern="1200" dirty="0"/>
            <a:t>(Prospective Audit &amp; Feedback,  Preauthorization, and Facility Specific Treatment Guidelines) </a:t>
          </a:r>
        </a:p>
      </dsp:txBody>
      <dsp:txXfrm>
        <a:off x="3310926" y="938875"/>
        <a:ext cx="5204245" cy="1911667"/>
      </dsp:txXfrm>
    </dsp:sp>
    <dsp:sp modelId="{8D45C0A2-FF5A-4AD7-8B9C-45E764561EFB}">
      <dsp:nvSpPr>
        <dsp:cNvPr id="0" name=""/>
        <dsp:cNvSpPr/>
      </dsp:nvSpPr>
      <dsp:spPr>
        <a:xfrm>
          <a:off x="4022" y="3345355"/>
          <a:ext cx="1960314" cy="12447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1503C73-4860-4F4E-9CA8-3670FE2E492E}">
      <dsp:nvSpPr>
        <dsp:cNvPr id="0" name=""/>
        <dsp:cNvSpPr/>
      </dsp:nvSpPr>
      <dsp:spPr>
        <a:xfrm>
          <a:off x="221835" y="3552278"/>
          <a:ext cx="1960314" cy="12447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Infection-based Interventions </a:t>
          </a:r>
        </a:p>
      </dsp:txBody>
      <dsp:txXfrm>
        <a:off x="258294" y="3588737"/>
        <a:ext cx="1887396" cy="1171881"/>
      </dsp:txXfrm>
    </dsp:sp>
    <dsp:sp modelId="{D1B6BAE2-3777-4224-84A7-6C580C7CA048}">
      <dsp:nvSpPr>
        <dsp:cNvPr id="0" name=""/>
        <dsp:cNvSpPr/>
      </dsp:nvSpPr>
      <dsp:spPr>
        <a:xfrm>
          <a:off x="2399963" y="3345355"/>
          <a:ext cx="1960314" cy="12447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54FBD29-98A6-46EE-9268-2E1532EC4B29}">
      <dsp:nvSpPr>
        <dsp:cNvPr id="0" name=""/>
        <dsp:cNvSpPr/>
      </dsp:nvSpPr>
      <dsp:spPr>
        <a:xfrm>
          <a:off x="2617775" y="3552278"/>
          <a:ext cx="1960314" cy="12447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Provider-based Interventions </a:t>
          </a:r>
        </a:p>
      </dsp:txBody>
      <dsp:txXfrm>
        <a:off x="2654234" y="3588737"/>
        <a:ext cx="1887396" cy="1171881"/>
      </dsp:txXfrm>
    </dsp:sp>
    <dsp:sp modelId="{CAF960C4-0DBA-4C6F-B02B-B426FF6714FD}">
      <dsp:nvSpPr>
        <dsp:cNvPr id="0" name=""/>
        <dsp:cNvSpPr/>
      </dsp:nvSpPr>
      <dsp:spPr>
        <a:xfrm>
          <a:off x="4795903" y="3345355"/>
          <a:ext cx="1960314" cy="12447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812B3FB-DCF0-46C5-82D1-E7AF1BE36E51}">
      <dsp:nvSpPr>
        <dsp:cNvPr id="0" name=""/>
        <dsp:cNvSpPr/>
      </dsp:nvSpPr>
      <dsp:spPr>
        <a:xfrm>
          <a:off x="5013716" y="3552278"/>
          <a:ext cx="1960314" cy="12447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Pharmacy-based Interventions </a:t>
          </a:r>
        </a:p>
      </dsp:txBody>
      <dsp:txXfrm>
        <a:off x="5050175" y="3588737"/>
        <a:ext cx="1887396" cy="1171881"/>
      </dsp:txXfrm>
    </dsp:sp>
    <dsp:sp modelId="{394F7309-7684-4805-91F4-CDAA8818FB0A}">
      <dsp:nvSpPr>
        <dsp:cNvPr id="0" name=""/>
        <dsp:cNvSpPr/>
      </dsp:nvSpPr>
      <dsp:spPr>
        <a:xfrm>
          <a:off x="7191843" y="3345355"/>
          <a:ext cx="1960314" cy="12447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88293C4-5E51-4B5A-8E21-400F09C5D2F2}">
      <dsp:nvSpPr>
        <dsp:cNvPr id="0" name=""/>
        <dsp:cNvSpPr/>
      </dsp:nvSpPr>
      <dsp:spPr>
        <a:xfrm>
          <a:off x="7409656" y="3552278"/>
          <a:ext cx="1960314" cy="12447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Microbiology-based Interventions </a:t>
          </a:r>
        </a:p>
      </dsp:txBody>
      <dsp:txXfrm>
        <a:off x="7446115" y="3588737"/>
        <a:ext cx="1887396" cy="1171881"/>
      </dsp:txXfrm>
    </dsp:sp>
    <dsp:sp modelId="{4484221F-A303-46ED-9B07-7B01CBDC1B82}">
      <dsp:nvSpPr>
        <dsp:cNvPr id="0" name=""/>
        <dsp:cNvSpPr/>
      </dsp:nvSpPr>
      <dsp:spPr>
        <a:xfrm>
          <a:off x="9587783" y="3345355"/>
          <a:ext cx="1960314" cy="1244799"/>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2085BE0-B6DE-4386-9A37-D6924F7A1B16}">
      <dsp:nvSpPr>
        <dsp:cNvPr id="0" name=""/>
        <dsp:cNvSpPr/>
      </dsp:nvSpPr>
      <dsp:spPr>
        <a:xfrm>
          <a:off x="9805596" y="3552278"/>
          <a:ext cx="1960314" cy="124479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Nursing-based Inventions </a:t>
          </a:r>
        </a:p>
      </dsp:txBody>
      <dsp:txXfrm>
        <a:off x="9842055" y="3588737"/>
        <a:ext cx="1887396" cy="117188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B064AE40-1BB0-48F9-9B3C-30DD3C231A96}" type="datetimeFigureOut">
              <a:rPr lang="en-US" smtClean="0"/>
              <a:t>11/20/2020</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64C663F-1127-4321-9EEC-6242B7940BC5}" type="slidenum">
              <a:rPr lang="en-US" smtClean="0"/>
              <a:t>‹#›</a:t>
            </a:fld>
            <a:endParaRPr lang="en-US" dirty="0"/>
          </a:p>
        </p:txBody>
      </p:sp>
    </p:spTree>
    <p:extLst>
      <p:ext uri="{BB962C8B-B14F-4D97-AF65-F5344CB8AC3E}">
        <p14:creationId xmlns:p14="http://schemas.microsoft.com/office/powerpoint/2010/main" val="274652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hrsa.gov/"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Tune in to Safe Healthcare website: https://www.cdc.gov/infectioncontrol/training/safe-healthcare-webinars.html </a:t>
            </a:r>
          </a:p>
        </p:txBody>
      </p:sp>
      <p:sp>
        <p:nvSpPr>
          <p:cNvPr id="4" name="Slide Number Placeholder 3"/>
          <p:cNvSpPr>
            <a:spLocks noGrp="1"/>
          </p:cNvSpPr>
          <p:nvPr>
            <p:ph type="sldNum" sz="quarter" idx="10"/>
          </p:nvPr>
        </p:nvSpPr>
        <p:spPr/>
        <p:txBody>
          <a:bodyPr/>
          <a:lstStyle/>
          <a:p>
            <a:fld id="{064C663F-1127-4321-9EEC-6242B7940BC5}" type="slidenum">
              <a:rPr lang="en-US" smtClean="0"/>
              <a:t>1</a:t>
            </a:fld>
            <a:endParaRPr lang="en-US" dirty="0"/>
          </a:p>
        </p:txBody>
      </p:sp>
    </p:spTree>
    <p:extLst>
      <p:ext uri="{BB962C8B-B14F-4D97-AF65-F5344CB8AC3E}">
        <p14:creationId xmlns:p14="http://schemas.microsoft.com/office/powerpoint/2010/main" val="74042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C663F-1127-4321-9EEC-6242B7940BC5}" type="slidenum">
              <a:rPr lang="en-US" smtClean="0"/>
              <a:t>16</a:t>
            </a:fld>
            <a:endParaRPr lang="en-US" dirty="0"/>
          </a:p>
        </p:txBody>
      </p:sp>
    </p:spTree>
    <p:extLst>
      <p:ext uri="{BB962C8B-B14F-4D97-AF65-F5344CB8AC3E}">
        <p14:creationId xmlns:p14="http://schemas.microsoft.com/office/powerpoint/2010/main" val="4231755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B8994-2266-4848-B17A-023FA29DD7ED}" type="slidenum">
              <a:rPr lang="en-US" smtClean="0"/>
              <a:t>17</a:t>
            </a:fld>
            <a:endParaRPr lang="en-US"/>
          </a:p>
        </p:txBody>
      </p:sp>
    </p:spTree>
    <p:extLst>
      <p:ext uri="{BB962C8B-B14F-4D97-AF65-F5344CB8AC3E}">
        <p14:creationId xmlns:p14="http://schemas.microsoft.com/office/powerpoint/2010/main" val="695905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7C585-A3F8-488A-82D8-308C731DB447}" type="slidenum">
              <a:rPr lang="en-US" smtClean="0"/>
              <a:t>18</a:t>
            </a:fld>
            <a:endParaRPr lang="en-US" dirty="0"/>
          </a:p>
        </p:txBody>
      </p:sp>
    </p:spTree>
    <p:extLst>
      <p:ext uri="{BB962C8B-B14F-4D97-AF65-F5344CB8AC3E}">
        <p14:creationId xmlns:p14="http://schemas.microsoft.com/office/powerpoint/2010/main" val="4207093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1733397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4C663F-1127-4321-9EEC-6242B7940BC5}" type="slidenum">
              <a:rPr lang="en-US" smtClean="0"/>
              <a:t>20</a:t>
            </a:fld>
            <a:endParaRPr lang="en-US" dirty="0"/>
          </a:p>
        </p:txBody>
      </p:sp>
    </p:spTree>
    <p:extLst>
      <p:ext uri="{BB962C8B-B14F-4D97-AF65-F5344CB8AC3E}">
        <p14:creationId xmlns:p14="http://schemas.microsoft.com/office/powerpoint/2010/main" val="3776978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4C663F-1127-4321-9EEC-6242B7940BC5}" type="slidenum">
              <a:rPr lang="en-US" smtClean="0"/>
              <a:t>21</a:t>
            </a:fld>
            <a:endParaRPr lang="en-US" dirty="0"/>
          </a:p>
        </p:txBody>
      </p:sp>
    </p:spTree>
    <p:extLst>
      <p:ext uri="{BB962C8B-B14F-4D97-AF65-F5344CB8AC3E}">
        <p14:creationId xmlns:p14="http://schemas.microsoft.com/office/powerpoint/2010/main" val="2103304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989736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3293019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6949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09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67128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B8994-2266-4848-B17A-023FA29DD7ED}" type="slidenum">
              <a:rPr lang="en-US" smtClean="0"/>
              <a:t>34</a:t>
            </a:fld>
            <a:endParaRPr lang="en-US"/>
          </a:p>
        </p:txBody>
      </p:sp>
    </p:spTree>
    <p:extLst>
      <p:ext uri="{BB962C8B-B14F-4D97-AF65-F5344CB8AC3E}">
        <p14:creationId xmlns:p14="http://schemas.microsoft.com/office/powerpoint/2010/main" val="1745965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15073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2019 update has additional examples of interventions which are stratified to “priority” and “other”.   The “other” interventions are categorized as infection-based, provider-based, pharmacy-based, microbiology-based, and nursing-based interventions.</a:t>
            </a:r>
          </a:p>
          <a:p>
            <a:pPr lvl="0"/>
            <a:endParaRPr lang="en-US" dirty="0"/>
          </a:p>
          <a:p>
            <a:pPr lvl="0"/>
            <a:r>
              <a:rPr lang="en-US" dirty="0"/>
              <a:t>Priority interventions include prospective audit and feedback, preauthorization, and facility-specific treatment recommendations.  Evidence demonstrates that prospective audit and feedback and preauthorization improve antibiotic use and are recommended in guidelines as “core components of any stewardship program”.  Facility-specific treatment guidelines can be important in enhancing the effectiveness of prospective audit and feedback and preauthorization.</a:t>
            </a:r>
          </a:p>
          <a:p>
            <a:pPr lvl="0"/>
            <a:endParaRPr lang="en-US" dirty="0"/>
          </a:p>
          <a:p>
            <a:pPr lvl="0"/>
            <a:r>
              <a:rPr lang="en-US" dirty="0"/>
              <a:t>The 2019 update emphasizes the importance of actions focused on the most common indications for hospital antibiotic use:  lower respiratory tract infection (e.g., community-acquired pneumonia), urinary tract infection, and skin and soft tissue infection.</a:t>
            </a:r>
          </a:p>
          <a:p>
            <a:pPr lvl="0"/>
            <a:endParaRPr lang="en-US" dirty="0"/>
          </a:p>
          <a:p>
            <a:pPr lvl="0"/>
            <a:r>
              <a:rPr lang="en-US" dirty="0"/>
              <a:t>The antibiotic timeout has been reframed as a useful supplemental intervention, but it should not be a substitute for prospective audit and feedback.</a:t>
            </a:r>
          </a:p>
          <a:p>
            <a:pPr lvl="0"/>
            <a:endParaRPr lang="en-US" dirty="0"/>
          </a:p>
          <a:p>
            <a:pPr lvl="0"/>
            <a:r>
              <a:rPr lang="en-US" dirty="0"/>
              <a:t>A new category of nursing-based actions was added to reflect the important role that nurses can play in hospital antibiotic stewardship efforts.</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43</a:t>
            </a:fld>
            <a:endParaRPr lang="en-US"/>
          </a:p>
        </p:txBody>
      </p:sp>
    </p:spTree>
    <p:extLst>
      <p:ext uri="{BB962C8B-B14F-4D97-AF65-F5344CB8AC3E}">
        <p14:creationId xmlns:p14="http://schemas.microsoft.com/office/powerpoint/2010/main" val="1758314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68</a:t>
            </a:fld>
            <a:endParaRPr lang="en-US"/>
          </a:p>
        </p:txBody>
      </p:sp>
    </p:spTree>
    <p:extLst>
      <p:ext uri="{BB962C8B-B14F-4D97-AF65-F5344CB8AC3E}">
        <p14:creationId xmlns:p14="http://schemas.microsoft.com/office/powerpoint/2010/main" val="1631064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69</a:t>
            </a:fld>
            <a:endParaRPr lang="en-US"/>
          </a:p>
        </p:txBody>
      </p:sp>
    </p:spTree>
    <p:extLst>
      <p:ext uri="{BB962C8B-B14F-4D97-AF65-F5344CB8AC3E}">
        <p14:creationId xmlns:p14="http://schemas.microsoft.com/office/powerpoint/2010/main" val="791906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dirty="0">
                <a:solidFill>
                  <a:schemeClr val="accent4">
                    <a:lumMod val="50000"/>
                  </a:schemeClr>
                </a:solidFill>
              </a:rPr>
              <a:t>Recommendations “from small and critical access hospitals for small and critical access hospitals”</a:t>
            </a:r>
            <a:endParaRPr lang="en-US" dirty="0"/>
          </a:p>
        </p:txBody>
      </p:sp>
      <p:sp>
        <p:nvSpPr>
          <p:cNvPr id="4" name="Slide Number Placeholder 3"/>
          <p:cNvSpPr>
            <a:spLocks noGrp="1"/>
          </p:cNvSpPr>
          <p:nvPr>
            <p:ph type="sldNum" sz="quarter" idx="10"/>
          </p:nvPr>
        </p:nvSpPr>
        <p:spPr/>
        <p:txBody>
          <a:bodyPr/>
          <a:lstStyle/>
          <a:p>
            <a:pPr defTabSz="931774">
              <a:defRPr/>
            </a:pPr>
            <a:fld id="{89AE7EF3-CDE5-4C9D-93DB-A7FF794AD688}" type="slidenum">
              <a:rPr lang="en-US">
                <a:solidFill>
                  <a:prstClr val="black"/>
                </a:solidFill>
                <a:latin typeface="Calibri" panose="020F0502020204030204"/>
              </a:rPr>
              <a:pPr defTabSz="931774">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404506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87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National Organization of State Offices of Rural Health sets aside the third Thursday of every November to celebrate National Rural Health Day. National Rural Health Day is an opportunity to “Celebrate the Power of Rural” by honoring the selfless, community-minded, “can do” spirit that prevails in rural America, gives us a chance to bring to light the unique healthcare challenges that rural citizens face, and showcase the efforts of rural healthcare providers, State Offices of Rural Health and other rural stakeholders to address those challenges.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BEAA9-50E5-4FE1-BEDD-25BC7D8F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81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Federal Office of Rural Health Policy (FORHP) was created in 1987 to advise the Secretary of the U.S. Department of Health and Human Services on health care issues impacting rural communities, including: Access to quality health care and health professionals; Viability of rural hospitals; and Effect of the Department’s proposed rules and regulations, including Medicare and Medicaid, on access to and financing of health care in rural areas. </a:t>
            </a:r>
          </a:p>
          <a:p>
            <a:pPr fontAlgn="base"/>
            <a:r>
              <a:rPr lang="en-US" sz="1200" b="0" i="0" kern="1200" dirty="0">
                <a:solidFill>
                  <a:schemeClr val="tx1"/>
                </a:solidFill>
                <a:effectLst/>
                <a:latin typeface="+mn-lt"/>
                <a:ea typeface="+mn-ea"/>
                <a:cs typeface="+mn-cs"/>
              </a:rPr>
              <a:t>In line with the mission of the Health Resources and Services Administration (HRSA), FORHP helps increase access to care for underserved populations and build health care capacity through several programs,</a:t>
            </a:r>
            <a:r>
              <a:rPr lang="en-US" sz="1200" b="0" i="0" kern="1200" baseline="0" dirty="0">
                <a:solidFill>
                  <a:schemeClr val="tx1"/>
                </a:solidFill>
                <a:effectLst/>
                <a:latin typeface="+mn-lt"/>
                <a:ea typeface="+mn-ea"/>
                <a:cs typeface="+mn-cs"/>
              </a:rPr>
              <a:t> including The Hospital State Division’s MBQIP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solidFill>
                  <a:schemeClr val="tx1"/>
                </a:solidFill>
              </a:rPr>
              <a:t>FORHP provides affordable, accessible, high quality, sustainable, and innovative services that serve rural America</a:t>
            </a:r>
            <a:r>
              <a:rPr lang="en-US" sz="1200" dirty="0">
                <a:solidFill>
                  <a:schemeClr val="tx1"/>
                </a:solidFill>
                <a:latin typeface="Calibri" panose="020F0502020204030204" pitchFamily="34" charset="0"/>
                <a:cs typeface="Calibri" panose="020F0502020204030204" pitchFamily="34" charset="0"/>
              </a:rPr>
              <a:t> through the initiatives that we support</a:t>
            </a: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BEAA9-50E5-4FE1-BEDD-25BC7D8F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613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cs typeface="Calibri" panose="020F0502020204030204" pitchFamily="34" charset="0"/>
              </a:rPr>
              <a:t>What do we do? Support 1,351 Critical Access Hospitals (CAHs) participate in MBQIP (99% of CAHs nationwide)</a:t>
            </a:r>
            <a:r>
              <a:rPr lang="en-US" sz="1200" dirty="0">
                <a:solidFill>
                  <a:schemeClr val="tx1"/>
                </a:solidFill>
                <a:latin typeface="+mn-lt"/>
                <a:cs typeface="+mn-cs"/>
              </a:rPr>
              <a:t>.</a:t>
            </a:r>
            <a:r>
              <a:rPr lang="en-US" sz="1200" baseline="0" dirty="0">
                <a:solidFill>
                  <a:schemeClr val="tx1"/>
                </a:solidFill>
                <a:latin typeface="+mn-lt"/>
                <a:cs typeface="+mn-cs"/>
              </a:rPr>
              <a:t> </a:t>
            </a:r>
            <a:r>
              <a:rPr lang="en-US" dirty="0"/>
              <a:t>Margaret</a:t>
            </a:r>
            <a:r>
              <a:rPr lang="en-US" baseline="0" dirty="0"/>
              <a:t> Hospital is a 15-bed CAH in NY; Canola fields in ID (picture below). </a:t>
            </a:r>
            <a:r>
              <a:rPr lang="en-US" dirty="0">
                <a:solidFill>
                  <a:schemeClr val="tx1"/>
                </a:solidFill>
              </a:rPr>
              <a:t>In alignment with the goals outlined in the 2020 HHS Rural Action Plan, FORHP seeks to provide affordable, accessible, high quality, sustainable, and innovative services that serve rural </a:t>
            </a:r>
            <a:r>
              <a:rPr lang="en-US" dirty="0" err="1">
                <a:solidFill>
                  <a:schemeClr val="tx1"/>
                </a:solidFill>
              </a:rPr>
              <a:t>America</a:t>
            </a:r>
            <a:r>
              <a:rPr lang="en-US" sz="1200" b="1" dirty="0" err="1">
                <a:solidFill>
                  <a:prstClr val="black"/>
                </a:solidFill>
                <a:latin typeface="Calibri" panose="020F0502020204030204" pitchFamily="34" charset="0"/>
                <a:cs typeface="Calibri" panose="020F0502020204030204" pitchFamily="34" charset="0"/>
              </a:rPr>
              <a:t>Program</a:t>
            </a:r>
            <a:r>
              <a:rPr lang="en-US" sz="1200" b="1" dirty="0">
                <a:solidFill>
                  <a:prstClr val="black"/>
                </a:solidFill>
                <a:latin typeface="Calibri" panose="020F0502020204030204" pitchFamily="34" charset="0"/>
                <a:cs typeface="Calibri" panose="020F0502020204030204" pitchFamily="34" charset="0"/>
              </a:rPr>
              <a:t> Participation: </a:t>
            </a:r>
            <a:r>
              <a:rPr lang="en-US" sz="1200" dirty="0">
                <a:solidFill>
                  <a:prstClr val="black"/>
                </a:solidFill>
                <a:latin typeface="Calibri" panose="020F0502020204030204" pitchFamily="34" charset="0"/>
                <a:cs typeface="Calibri" panose="020F0502020204030204" pitchFamily="34" charset="0"/>
              </a:rPr>
              <a:t>Launched </a:t>
            </a:r>
            <a:r>
              <a:rPr lang="en-US" sz="1200" spc="-10" dirty="0">
                <a:solidFill>
                  <a:prstClr val="black"/>
                </a:solidFill>
                <a:latin typeface="Calibri" panose="020F0502020204030204" pitchFamily="34" charset="0"/>
                <a:cs typeface="Calibri" panose="020F0502020204030204" pitchFamily="34" charset="0"/>
              </a:rPr>
              <a:t>reporting in </a:t>
            </a:r>
            <a:r>
              <a:rPr lang="en-US" sz="1200" dirty="0">
                <a:solidFill>
                  <a:prstClr val="black"/>
                </a:solidFill>
                <a:latin typeface="Calibri" panose="020F0502020204030204" pitchFamily="34" charset="0"/>
                <a:cs typeface="Calibri" panose="020F0502020204030204" pitchFamily="34" charset="0"/>
              </a:rPr>
              <a:t>2011, </a:t>
            </a:r>
            <a:r>
              <a:rPr lang="en-US" sz="1200" spc="-10" dirty="0">
                <a:solidFill>
                  <a:prstClr val="black"/>
                </a:solidFill>
                <a:latin typeface="Calibri" panose="020F0502020204030204" pitchFamily="34" charset="0"/>
                <a:cs typeface="Calibri" panose="020F0502020204030204" pitchFamily="34" charset="0"/>
              </a:rPr>
              <a:t>required in </a:t>
            </a:r>
            <a:r>
              <a:rPr lang="en-US" sz="1200" dirty="0">
                <a:solidFill>
                  <a:prstClr val="black"/>
                </a:solidFill>
                <a:latin typeface="Calibri" panose="020F0502020204030204" pitchFamily="34" charset="0"/>
                <a:cs typeface="Calibri" panose="020F0502020204030204" pitchFamily="34" charset="0"/>
              </a:rPr>
              <a:t>FY</a:t>
            </a:r>
            <a:r>
              <a:rPr lang="en-US" sz="1200" spc="-457" dirty="0">
                <a:solidFill>
                  <a:prstClr val="black"/>
                </a:solidFill>
                <a:latin typeface="Calibri" panose="020F0502020204030204" pitchFamily="34" charset="0"/>
                <a:cs typeface="Calibri" panose="020F0502020204030204" pitchFamily="34" charset="0"/>
              </a:rPr>
              <a:t> </a:t>
            </a:r>
            <a:r>
              <a:rPr lang="en-US" sz="1200" dirty="0">
                <a:solidFill>
                  <a:prstClr val="black"/>
                </a:solidFill>
                <a:latin typeface="Calibri" panose="020F0502020204030204" pitchFamily="34" charset="0"/>
                <a:cs typeface="Calibri" panose="020F0502020204030204" pitchFamily="34" charset="0"/>
              </a:rPr>
              <a:t>2015;</a:t>
            </a:r>
            <a:r>
              <a:rPr lang="en-US" sz="1200" baseline="0" dirty="0">
                <a:solidFill>
                  <a:prstClr val="black"/>
                </a:solidFill>
                <a:latin typeface="Calibri" panose="020F0502020204030204" pitchFamily="34" charset="0"/>
                <a:cs typeface="Calibri" panose="020F0502020204030204" pitchFamily="34" charset="0"/>
              </a:rPr>
              <a:t> </a:t>
            </a:r>
            <a:r>
              <a:rPr lang="en-US" sz="1200" dirty="0">
                <a:solidFill>
                  <a:prstClr val="black"/>
                </a:solidFill>
                <a:latin typeface="Calibri" panose="020F0502020204030204" pitchFamily="34" charset="0"/>
                <a:cs typeface="Calibri" panose="020F0502020204030204" pitchFamily="34" charset="0"/>
              </a:rPr>
              <a:t>99% of </a:t>
            </a:r>
            <a:r>
              <a:rPr lang="en-US" sz="1200" spc="-10" dirty="0">
                <a:solidFill>
                  <a:prstClr val="black"/>
                </a:solidFill>
                <a:latin typeface="Calibri" panose="020F0502020204030204" pitchFamily="34" charset="0"/>
                <a:cs typeface="Calibri" panose="020F0502020204030204" pitchFamily="34" charset="0"/>
              </a:rPr>
              <a:t>CAHs </a:t>
            </a:r>
            <a:r>
              <a:rPr lang="en-US" sz="1200" dirty="0">
                <a:solidFill>
                  <a:prstClr val="black"/>
                </a:solidFill>
                <a:latin typeface="Calibri" panose="020F0502020204030204" pitchFamily="34" charset="0"/>
                <a:cs typeface="Calibri" panose="020F0502020204030204" pitchFamily="34" charset="0"/>
              </a:rPr>
              <a:t>signed an MOU by FY2019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BEAA9-50E5-4FE1-BEDD-25BC7D8F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43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In 2014, the CDC issued a report encouraging all US hospitals to implement ASPs and released the Core Elements of Hospital Antibiotic Stewardship Programs (ASPs) to support this implementation</a:t>
            </a:r>
          </a:p>
          <a:p>
            <a:pPr marL="342900" indent="-342900">
              <a:buFont typeface="Arial" panose="020B0604020202020204" pitchFamily="34" charset="0"/>
              <a:buChar char="•"/>
            </a:pPr>
            <a:r>
              <a:rPr lang="en-US" dirty="0"/>
              <a:t>In 2016, the National Action Plan for Combating Antibiotic Resistant Bacteria (CARB) set a goal for all acute care hospitals to have ASPs in place by 2020 </a:t>
            </a:r>
          </a:p>
          <a:p>
            <a:pPr marL="342900" indent="-342900">
              <a:buFont typeface="Arial" panose="020B0604020202020204" pitchFamily="34" charset="0"/>
              <a:buChar char="•"/>
            </a:pPr>
            <a:r>
              <a:rPr lang="en-US" dirty="0"/>
              <a:t>In 2018, FORHP followed suit by requiring Critical Access Hospitals participating in MBQIP to implement ASPs and report on the CDC’s 7 Core Elements of Antibiotic Stewardship by August 31, 2022</a:t>
            </a:r>
          </a:p>
          <a:p>
            <a:pPr marL="741363" lvl="1" indent="-342900">
              <a:buFont typeface="Courier New" panose="02070309020205020404" pitchFamily="49" charset="0"/>
              <a:buChar char="o"/>
            </a:pPr>
            <a:r>
              <a:rPr lang="en-US" dirty="0"/>
              <a:t>Antibiotic Stewardship is reported under the MBQIP Patient Safety/Inpatient Domain</a:t>
            </a:r>
          </a:p>
          <a:p>
            <a:pPr marL="342900" indent="-342900">
              <a:buFont typeface="Arial" panose="020B0604020202020204" pitchFamily="34" charset="0"/>
              <a:buChar char="•"/>
            </a:pPr>
            <a:r>
              <a:rPr lang="en-US" dirty="0"/>
              <a:t>In collaboration with CDC,  FORHP monitors uptake of Critical Access Hospital ASPs with the National Healthcare Safety Network (NHSN) Annual Hospital Survey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BEAA9-50E5-4FE1-BEDD-25BC7D8F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17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BEAA9-50E5-4FE1-BEDD-25BC7D8F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98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HRSA is on four social media platforms. We encourage you to follow along and share our content on Twitter, Facebook, LinkedIn and Instagram to stay up-to-date on the latest HRSA news.  Our account/handle on each platform is @</a:t>
            </a:r>
            <a:r>
              <a:rPr lang="en-US" sz="1200" i="1" kern="1200" dirty="0" err="1">
                <a:solidFill>
                  <a:schemeClr val="tx1"/>
                </a:solidFill>
                <a:effectLst/>
                <a:latin typeface="+mn-lt"/>
                <a:ea typeface="+mn-ea"/>
                <a:cs typeface="+mn-cs"/>
              </a:rPr>
              <a:t>HRSAgov</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Additionally, we also encourage you to sign up for HRSA’s e-News, a biweekly email of comprehensive HRSA news, and to sign up for HRSA press releases.  You can also  visit our website </a:t>
            </a:r>
            <a:r>
              <a:rPr lang="en-US" sz="1200" i="1" u="sng" kern="1200" dirty="0">
                <a:solidFill>
                  <a:schemeClr val="tx1"/>
                </a:solidFill>
                <a:effectLst/>
                <a:latin typeface="+mn-lt"/>
                <a:ea typeface="+mn-ea"/>
                <a:cs typeface="+mn-cs"/>
                <a:hlinkClick r:id="rId3"/>
              </a:rPr>
              <a:t>www.HRSA.gov</a:t>
            </a:r>
            <a:r>
              <a:rPr lang="en-US" sz="1200" i="1" kern="1200" dirty="0">
                <a:solidFill>
                  <a:schemeClr val="tx1"/>
                </a:solidFill>
                <a:effectLst/>
                <a:latin typeface="+mn-lt"/>
                <a:ea typeface="+mn-ea"/>
                <a:cs typeface="+mn-cs"/>
              </a:rPr>
              <a:t> for more detailed information about all of our programs. </a:t>
            </a:r>
            <a:endParaRPr lang="en-US" sz="1200" kern="1200" dirty="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308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EZI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b="15918"/>
          <a:stretch/>
        </p:blipFill>
        <p:spPr>
          <a:xfrm>
            <a:off x="0" y="-52439"/>
            <a:ext cx="12192000" cy="1211539"/>
          </a:xfrm>
          <a:prstGeom prst="rect">
            <a:avLst/>
          </a:prstGeom>
        </p:spPr>
      </p:pic>
      <p:sp>
        <p:nvSpPr>
          <p:cNvPr id="7" name="Title 1"/>
          <p:cNvSpPr>
            <a:spLocks noGrp="1"/>
          </p:cNvSpPr>
          <p:nvPr>
            <p:ph type="title"/>
          </p:nvPr>
        </p:nvSpPr>
        <p:spPr>
          <a:xfrm>
            <a:off x="609600" y="1368900"/>
            <a:ext cx="10972800" cy="1155779"/>
          </a:xfrm>
          <a:prstGeom prst="rect">
            <a:avLst/>
          </a:prstGeom>
        </p:spPr>
        <p:txBody>
          <a:bodyPr/>
          <a:lstStyle>
            <a:lvl1pPr algn="l">
              <a:lnSpc>
                <a:spcPts val="4000"/>
              </a:lnSpc>
              <a:defRPr sz="3733" b="1" baseline="0">
                <a:solidFill>
                  <a:srgbClr val="E25423"/>
                </a:solidFill>
                <a:effectLst/>
                <a:latin typeface="Calibri"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D9531E"/>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D9531E"/>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6" name="TextBox 5"/>
          <p:cNvSpPr txBox="1"/>
          <p:nvPr userDrawn="1"/>
        </p:nvSpPr>
        <p:spPr>
          <a:xfrm>
            <a:off x="609600" y="120203"/>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303255270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E2542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0230398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9359503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0" name="TextBox 9"/>
          <p:cNvSpPr txBox="1"/>
          <p:nvPr userDrawn="1"/>
        </p:nvSpPr>
        <p:spPr>
          <a:xfrm>
            <a:off x="609600" y="216724"/>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839" y="108699"/>
            <a:ext cx="2527397" cy="968596"/>
          </a:xfrm>
          <a:prstGeom prst="rect">
            <a:avLst/>
          </a:prstGeom>
        </p:spPr>
      </p:pic>
    </p:spTree>
    <p:extLst>
      <p:ext uri="{BB962C8B-B14F-4D97-AF65-F5344CB8AC3E}">
        <p14:creationId xmlns:p14="http://schemas.microsoft.com/office/powerpoint/2010/main" val="4783170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346910896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24026769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0" name="TextBox 9"/>
          <p:cNvSpPr txBox="1"/>
          <p:nvPr userDrawn="1"/>
        </p:nvSpPr>
        <p:spPr>
          <a:xfrm>
            <a:off x="609600" y="216724"/>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8248" y="84685"/>
            <a:ext cx="1633689" cy="936183"/>
          </a:xfrm>
          <a:prstGeom prst="rect">
            <a:avLst/>
          </a:prstGeom>
        </p:spPr>
      </p:pic>
    </p:spTree>
    <p:extLst>
      <p:ext uri="{BB962C8B-B14F-4D97-AF65-F5344CB8AC3E}">
        <p14:creationId xmlns:p14="http://schemas.microsoft.com/office/powerpoint/2010/main" val="22387820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dirty="0"/>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6373732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grpSp>
        <p:nvGrpSpPr>
          <p:cNvPr id="7" name="Group 6"/>
          <p:cNvGrpSpPr/>
          <p:nvPr userDrawn="1"/>
        </p:nvGrpSpPr>
        <p:grpSpPr>
          <a:xfrm>
            <a:off x="0" y="6727353"/>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Tree>
    <p:extLst>
      <p:ext uri="{BB962C8B-B14F-4D97-AF65-F5344CB8AC3E}">
        <p14:creationId xmlns:p14="http://schemas.microsoft.com/office/powerpoint/2010/main" val="4854224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325905463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6839" y="5770087"/>
            <a:ext cx="2527397" cy="968596"/>
          </a:xfrm>
          <a:prstGeom prst="rect">
            <a:avLst/>
          </a:prstGeom>
        </p:spPr>
      </p:pic>
    </p:spTree>
    <p:extLst>
      <p:ext uri="{BB962C8B-B14F-4D97-AF65-F5344CB8AC3E}">
        <p14:creationId xmlns:p14="http://schemas.microsoft.com/office/powerpoint/2010/main" val="121479875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01328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248" y="5786294"/>
            <a:ext cx="1633689" cy="936183"/>
          </a:xfrm>
          <a:prstGeom prst="rect">
            <a:avLst/>
          </a:prstGeom>
        </p:spPr>
      </p:pic>
    </p:spTree>
    <p:extLst>
      <p:ext uri="{BB962C8B-B14F-4D97-AF65-F5344CB8AC3E}">
        <p14:creationId xmlns:p14="http://schemas.microsoft.com/office/powerpoint/2010/main" val="29561664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147E-52E8-4C55-B35F-3CB3907A0B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98DABE-E63D-4B65-8C79-F19CA7DE0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E9C8C25-3B2D-40A1-8B44-A5F64E01530C}"/>
              </a:ext>
            </a:extLst>
          </p:cNvPr>
          <p:cNvSpPr>
            <a:spLocks noGrp="1"/>
          </p:cNvSpPr>
          <p:nvPr>
            <p:ph type="sldNum" sz="quarter" idx="12"/>
          </p:nvPr>
        </p:nvSpPr>
        <p:spPr/>
        <p:txBody>
          <a:bodyPr/>
          <a:lstStyle/>
          <a:p>
            <a:fld id="{C7D939B5-D1D6-442B-960C-11410C62AFA7}" type="slidenum">
              <a:rPr lang="en-US" smtClean="0"/>
              <a:t>‹#›</a:t>
            </a:fld>
            <a:endParaRPr lang="en-US" dirty="0"/>
          </a:p>
        </p:txBody>
      </p:sp>
    </p:spTree>
    <p:extLst>
      <p:ext uri="{BB962C8B-B14F-4D97-AF65-F5344CB8AC3E}">
        <p14:creationId xmlns:p14="http://schemas.microsoft.com/office/powerpoint/2010/main" val="914208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1CF8E-8303-407A-8DDD-ECC5F5030D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82034A-4D7E-42EE-85E4-2E250A8B1A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95276C-595F-42D4-9B37-4D24C185661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2A289ABC-F47D-4267-B03C-6835D0A00D0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Tree>
    <p:extLst>
      <p:ext uri="{BB962C8B-B14F-4D97-AF65-F5344CB8AC3E}">
        <p14:creationId xmlns:p14="http://schemas.microsoft.com/office/powerpoint/2010/main" val="3956478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1CF8E-8303-407A-8DDD-ECC5F5030D61}"/>
              </a:ext>
            </a:extLst>
          </p:cNvPr>
          <p:cNvSpPr>
            <a:spLocks noGrp="1"/>
          </p:cNvSpPr>
          <p:nvPr>
            <p:ph sz="half" idx="1"/>
          </p:nvPr>
        </p:nvSpPr>
        <p:spPr>
          <a:xfrm>
            <a:off x="3429001" y="124618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82034A-4D7E-42EE-85E4-2E250A8B1A7C}"/>
              </a:ext>
            </a:extLst>
          </p:cNvPr>
          <p:cNvSpPr>
            <a:spLocks noGrp="1"/>
          </p:cNvSpPr>
          <p:nvPr>
            <p:ph sz="half" idx="2"/>
          </p:nvPr>
        </p:nvSpPr>
        <p:spPr>
          <a:xfrm>
            <a:off x="2707864" y="5991224"/>
            <a:ext cx="6800849"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Tree>
    <p:extLst>
      <p:ext uri="{BB962C8B-B14F-4D97-AF65-F5344CB8AC3E}">
        <p14:creationId xmlns:p14="http://schemas.microsoft.com/office/powerpoint/2010/main" val="377010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838200" y="1398588"/>
            <a:ext cx="10515600" cy="125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8E5675D6-37F0-408E-ADD2-60A9683281EE}"/>
              </a:ext>
            </a:extLst>
          </p:cNvPr>
          <p:cNvSpPr>
            <a:spLocks noGrp="1"/>
          </p:cNvSpPr>
          <p:nvPr>
            <p:ph sz="quarter" idx="14"/>
          </p:nvPr>
        </p:nvSpPr>
        <p:spPr>
          <a:xfrm>
            <a:off x="838200" y="2924082"/>
            <a:ext cx="10515600" cy="25353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419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838200" y="1895254"/>
            <a:ext cx="10515600" cy="1255712"/>
          </a:xfrm>
        </p:spPr>
        <p:txBody>
          <a:bodyPr>
            <a:normAutofit/>
          </a:bodyPr>
          <a:lstStyle>
            <a:lvl1pPr algn="ctr">
              <a:defRPr sz="3500"/>
            </a:lvl1pPr>
            <a:lvl2pPr marL="49213" indent="0">
              <a:buNone/>
              <a:defRPr/>
            </a:lvl2pPr>
          </a:lstStyle>
          <a:p>
            <a:pPr lvl="0"/>
            <a:r>
              <a:rPr lang="en-US" dirty="0"/>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838200" y="3819210"/>
            <a:ext cx="10515600" cy="707214"/>
          </a:xfrm>
        </p:spPr>
        <p:txBody>
          <a:bodyPr>
            <a:normAutofit/>
          </a:bodyPr>
          <a:lstStyle>
            <a:lvl1pPr algn="ctr">
              <a:defRPr sz="3000"/>
            </a:lvl1pPr>
            <a:lvl2pPr marL="49213" indent="0">
              <a:buNone/>
              <a:defRPr/>
            </a:lvl2pPr>
          </a:lstStyle>
          <a:p>
            <a:pPr lvl="0"/>
            <a:r>
              <a:rPr lang="en-US" dirty="0"/>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838200" y="4526424"/>
            <a:ext cx="10515600" cy="707214"/>
          </a:xfrm>
        </p:spPr>
        <p:txBody>
          <a:bodyPr>
            <a:normAutofit/>
          </a:bodyPr>
          <a:lstStyle>
            <a:lvl1pPr algn="ctr">
              <a:defRPr sz="2400"/>
            </a:lvl1pPr>
            <a:lvl2pPr marL="49213" indent="0">
              <a:buNone/>
              <a:defRPr/>
            </a:lvl2pPr>
          </a:lstStyle>
          <a:p>
            <a:pPr lvl="0"/>
            <a:r>
              <a:rPr lang="en-US" dirty="0"/>
              <a:t>Click to edit Master text styles</a:t>
            </a:r>
          </a:p>
        </p:txBody>
      </p:sp>
    </p:spTree>
    <p:extLst>
      <p:ext uri="{BB962C8B-B14F-4D97-AF65-F5344CB8AC3E}">
        <p14:creationId xmlns:p14="http://schemas.microsoft.com/office/powerpoint/2010/main" val="3661412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A82034A-4D7E-42EE-85E4-2E250A8B1A7C}"/>
              </a:ext>
            </a:extLst>
          </p:cNvPr>
          <p:cNvSpPr>
            <a:spLocks noGrp="1"/>
          </p:cNvSpPr>
          <p:nvPr>
            <p:ph sz="half" idx="2"/>
          </p:nvPr>
        </p:nvSpPr>
        <p:spPr>
          <a:xfrm>
            <a:off x="999614" y="2460565"/>
            <a:ext cx="2663541" cy="36498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
        <p:nvSpPr>
          <p:cNvPr id="11" name="Content Placeholder 3">
            <a:extLst>
              <a:ext uri="{FF2B5EF4-FFF2-40B4-BE49-F238E27FC236}">
                <a16:creationId xmlns:a16="http://schemas.microsoft.com/office/drawing/2014/main" id="{9C13924B-47AE-4330-8C2E-1C2611E0916F}"/>
              </a:ext>
            </a:extLst>
          </p:cNvPr>
          <p:cNvSpPr>
            <a:spLocks noGrp="1"/>
          </p:cNvSpPr>
          <p:nvPr>
            <p:ph sz="half" idx="14"/>
          </p:nvPr>
        </p:nvSpPr>
        <p:spPr>
          <a:xfrm>
            <a:off x="4768044" y="2460566"/>
            <a:ext cx="2863040" cy="36498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9A61C48F-5850-4E3C-B9D2-701F8F411F04}"/>
              </a:ext>
            </a:extLst>
          </p:cNvPr>
          <p:cNvSpPr>
            <a:spLocks noGrp="1"/>
          </p:cNvSpPr>
          <p:nvPr>
            <p:ph sz="half" idx="16"/>
          </p:nvPr>
        </p:nvSpPr>
        <p:spPr>
          <a:xfrm>
            <a:off x="8769230" y="2460569"/>
            <a:ext cx="3068094" cy="36498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3017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
        <p:nvSpPr>
          <p:cNvPr id="5" name="Content Placeholder 4">
            <a:extLst>
              <a:ext uri="{FF2B5EF4-FFF2-40B4-BE49-F238E27FC236}">
                <a16:creationId xmlns:a16="http://schemas.microsoft.com/office/drawing/2014/main" id="{0637E699-60EB-4AE9-9769-6E8EC79BA103}"/>
              </a:ext>
            </a:extLst>
          </p:cNvPr>
          <p:cNvSpPr>
            <a:spLocks noGrp="1"/>
          </p:cNvSpPr>
          <p:nvPr>
            <p:ph sz="quarter" idx="13"/>
          </p:nvPr>
        </p:nvSpPr>
        <p:spPr>
          <a:xfrm>
            <a:off x="838200" y="1308100"/>
            <a:ext cx="10515600" cy="1309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F1B4179E-94F3-41B1-AAF0-43DB3CB6DCDD}"/>
              </a:ext>
            </a:extLst>
          </p:cNvPr>
          <p:cNvSpPr>
            <a:spLocks noGrp="1"/>
          </p:cNvSpPr>
          <p:nvPr>
            <p:ph sz="quarter" idx="14"/>
          </p:nvPr>
        </p:nvSpPr>
        <p:spPr>
          <a:xfrm>
            <a:off x="1524000" y="3011488"/>
            <a:ext cx="4338918" cy="25384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4">
            <a:extLst>
              <a:ext uri="{FF2B5EF4-FFF2-40B4-BE49-F238E27FC236}">
                <a16:creationId xmlns:a16="http://schemas.microsoft.com/office/drawing/2014/main" id="{035827A0-8FF9-4796-8750-A190ECC6464F}"/>
              </a:ext>
            </a:extLst>
          </p:cNvPr>
          <p:cNvSpPr>
            <a:spLocks noGrp="1"/>
          </p:cNvSpPr>
          <p:nvPr>
            <p:ph sz="quarter" idx="15"/>
          </p:nvPr>
        </p:nvSpPr>
        <p:spPr>
          <a:xfrm>
            <a:off x="7189694" y="3011488"/>
            <a:ext cx="3931024" cy="2538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0503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ve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A82034A-4D7E-42EE-85E4-2E250A8B1A7C}"/>
              </a:ext>
            </a:extLst>
          </p:cNvPr>
          <p:cNvSpPr>
            <a:spLocks noGrp="1"/>
          </p:cNvSpPr>
          <p:nvPr>
            <p:ph sz="half" idx="2"/>
          </p:nvPr>
        </p:nvSpPr>
        <p:spPr>
          <a:xfrm>
            <a:off x="1535430" y="1604053"/>
            <a:ext cx="3867843" cy="18249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
        <p:nvSpPr>
          <p:cNvPr id="11" name="Content Placeholder 3">
            <a:extLst>
              <a:ext uri="{FF2B5EF4-FFF2-40B4-BE49-F238E27FC236}">
                <a16:creationId xmlns:a16="http://schemas.microsoft.com/office/drawing/2014/main" id="{9C13924B-47AE-4330-8C2E-1C2611E0916F}"/>
              </a:ext>
            </a:extLst>
          </p:cNvPr>
          <p:cNvSpPr>
            <a:spLocks noGrp="1"/>
          </p:cNvSpPr>
          <p:nvPr>
            <p:ph sz="half" idx="14"/>
          </p:nvPr>
        </p:nvSpPr>
        <p:spPr>
          <a:xfrm>
            <a:off x="6788728" y="1604052"/>
            <a:ext cx="4250573" cy="18249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9A61C48F-5850-4E3C-B9D2-701F8F411F04}"/>
              </a:ext>
            </a:extLst>
          </p:cNvPr>
          <p:cNvSpPr>
            <a:spLocks noGrp="1"/>
          </p:cNvSpPr>
          <p:nvPr>
            <p:ph sz="half" idx="16"/>
          </p:nvPr>
        </p:nvSpPr>
        <p:spPr>
          <a:xfrm>
            <a:off x="1535429" y="3624351"/>
            <a:ext cx="9503871" cy="7813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D577B84-FECC-497C-A6E1-0944975F361E}"/>
              </a:ext>
            </a:extLst>
          </p:cNvPr>
          <p:cNvSpPr>
            <a:spLocks noGrp="1"/>
          </p:cNvSpPr>
          <p:nvPr>
            <p:ph sz="half" idx="17"/>
          </p:nvPr>
        </p:nvSpPr>
        <p:spPr>
          <a:xfrm>
            <a:off x="1535430" y="5266417"/>
            <a:ext cx="2039044" cy="7813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9118D6BF-4E05-40D5-8089-BA3D4A2EBFED}"/>
              </a:ext>
            </a:extLst>
          </p:cNvPr>
          <p:cNvSpPr>
            <a:spLocks noGrp="1"/>
          </p:cNvSpPr>
          <p:nvPr>
            <p:ph sz="half" idx="18"/>
          </p:nvPr>
        </p:nvSpPr>
        <p:spPr>
          <a:xfrm>
            <a:off x="3907327" y="5280403"/>
            <a:ext cx="2039045" cy="7813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97AEE584-D327-4006-A8E8-1847A8C881AE}"/>
              </a:ext>
            </a:extLst>
          </p:cNvPr>
          <p:cNvSpPr>
            <a:spLocks noGrp="1"/>
          </p:cNvSpPr>
          <p:nvPr>
            <p:ph sz="half" idx="19"/>
          </p:nvPr>
        </p:nvSpPr>
        <p:spPr>
          <a:xfrm>
            <a:off x="6096000" y="5309933"/>
            <a:ext cx="2039045" cy="7813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8908D8D6-7544-405A-AB2C-31F60639DE4E}"/>
              </a:ext>
            </a:extLst>
          </p:cNvPr>
          <p:cNvSpPr>
            <a:spLocks noGrp="1"/>
          </p:cNvSpPr>
          <p:nvPr>
            <p:ph sz="half" idx="20"/>
          </p:nvPr>
        </p:nvSpPr>
        <p:spPr>
          <a:xfrm>
            <a:off x="8284673" y="5339463"/>
            <a:ext cx="2039045" cy="7813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5536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with 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A82034A-4D7E-42EE-85E4-2E250A8B1A7C}"/>
              </a:ext>
            </a:extLst>
          </p:cNvPr>
          <p:cNvSpPr>
            <a:spLocks noGrp="1"/>
          </p:cNvSpPr>
          <p:nvPr>
            <p:ph sz="half" idx="2"/>
          </p:nvPr>
        </p:nvSpPr>
        <p:spPr>
          <a:xfrm>
            <a:off x="1535430" y="1604053"/>
            <a:ext cx="4560570" cy="18249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
        <p:nvSpPr>
          <p:cNvPr id="11" name="Content Placeholder 3">
            <a:extLst>
              <a:ext uri="{FF2B5EF4-FFF2-40B4-BE49-F238E27FC236}">
                <a16:creationId xmlns:a16="http://schemas.microsoft.com/office/drawing/2014/main" id="{9C13924B-47AE-4330-8C2E-1C2611E0916F}"/>
              </a:ext>
            </a:extLst>
          </p:cNvPr>
          <p:cNvSpPr>
            <a:spLocks noGrp="1"/>
          </p:cNvSpPr>
          <p:nvPr>
            <p:ph sz="half" idx="14"/>
          </p:nvPr>
        </p:nvSpPr>
        <p:spPr>
          <a:xfrm>
            <a:off x="6788728" y="1604052"/>
            <a:ext cx="4250573" cy="18249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9A61C48F-5850-4E3C-B9D2-701F8F411F04}"/>
              </a:ext>
            </a:extLst>
          </p:cNvPr>
          <p:cNvSpPr>
            <a:spLocks noGrp="1"/>
          </p:cNvSpPr>
          <p:nvPr>
            <p:ph sz="half" idx="16"/>
          </p:nvPr>
        </p:nvSpPr>
        <p:spPr>
          <a:xfrm>
            <a:off x="1535429" y="3624350"/>
            <a:ext cx="4560571" cy="16929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D577B84-FECC-497C-A6E1-0944975F361E}"/>
              </a:ext>
            </a:extLst>
          </p:cNvPr>
          <p:cNvSpPr>
            <a:spLocks noGrp="1"/>
          </p:cNvSpPr>
          <p:nvPr>
            <p:ph sz="half" idx="17"/>
          </p:nvPr>
        </p:nvSpPr>
        <p:spPr>
          <a:xfrm>
            <a:off x="1535429" y="5512605"/>
            <a:ext cx="8762456" cy="781394"/>
          </a:xfrm>
        </p:spPr>
        <p:txBody>
          <a:bodyPr anchor="b">
            <a:normAutofit/>
          </a:bodyPr>
          <a:lstStyle>
            <a:lvl1pPr algn="ctr">
              <a:defRPr lang="en-US" sz="1400" dirty="0">
                <a:solidFill>
                  <a:srgbClr val="0E3755"/>
                </a:solidFill>
              </a:defRPr>
            </a:lvl1pPr>
          </a:lstStyle>
          <a:p>
            <a:pPr lvl="0"/>
            <a:r>
              <a:rPr lang="en-US" dirty="0"/>
              <a:t>Click to edit Master text styles</a:t>
            </a:r>
          </a:p>
        </p:txBody>
      </p:sp>
    </p:spTree>
    <p:extLst>
      <p:ext uri="{BB962C8B-B14F-4D97-AF65-F5344CB8AC3E}">
        <p14:creationId xmlns:p14="http://schemas.microsoft.com/office/powerpoint/2010/main" val="2441043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E25423"/>
                </a:solidFill>
                <a:effectLst/>
                <a:latin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b="-37405"/>
          <a:stretch/>
        </p:blipFill>
        <p:spPr>
          <a:xfrm>
            <a:off x="-1" y="6669114"/>
            <a:ext cx="12192001" cy="257577"/>
          </a:xfrm>
          <a:prstGeom prst="rect">
            <a:avLst/>
          </a:prstGeom>
        </p:spPr>
      </p:pic>
    </p:spTree>
    <p:extLst>
      <p:ext uri="{BB962C8B-B14F-4D97-AF65-F5344CB8AC3E}">
        <p14:creationId xmlns:p14="http://schemas.microsoft.com/office/powerpoint/2010/main" val="137651378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A82034A-4D7E-42EE-85E4-2E250A8B1A7C}"/>
              </a:ext>
            </a:extLst>
          </p:cNvPr>
          <p:cNvSpPr>
            <a:spLocks noGrp="1"/>
          </p:cNvSpPr>
          <p:nvPr>
            <p:ph sz="half" idx="2"/>
          </p:nvPr>
        </p:nvSpPr>
        <p:spPr>
          <a:xfrm>
            <a:off x="1535430" y="1604052"/>
            <a:ext cx="4560570" cy="43126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
        <p:nvSpPr>
          <p:cNvPr id="11" name="Content Placeholder 3">
            <a:extLst>
              <a:ext uri="{FF2B5EF4-FFF2-40B4-BE49-F238E27FC236}">
                <a16:creationId xmlns:a16="http://schemas.microsoft.com/office/drawing/2014/main" id="{9C13924B-47AE-4330-8C2E-1C2611E0916F}"/>
              </a:ext>
            </a:extLst>
          </p:cNvPr>
          <p:cNvSpPr>
            <a:spLocks noGrp="1"/>
          </p:cNvSpPr>
          <p:nvPr>
            <p:ph sz="half" idx="14"/>
          </p:nvPr>
        </p:nvSpPr>
        <p:spPr>
          <a:xfrm>
            <a:off x="6788728" y="1604052"/>
            <a:ext cx="4250573" cy="18249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9A61C48F-5850-4E3C-B9D2-701F8F411F04}"/>
              </a:ext>
            </a:extLst>
          </p:cNvPr>
          <p:cNvSpPr>
            <a:spLocks noGrp="1"/>
          </p:cNvSpPr>
          <p:nvPr>
            <p:ph sz="half" idx="16"/>
          </p:nvPr>
        </p:nvSpPr>
        <p:spPr>
          <a:xfrm>
            <a:off x="6793230" y="3591101"/>
            <a:ext cx="4246072" cy="23256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6005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
        <p:nvSpPr>
          <p:cNvPr id="5" name="Content Placeholder 4">
            <a:extLst>
              <a:ext uri="{FF2B5EF4-FFF2-40B4-BE49-F238E27FC236}">
                <a16:creationId xmlns:a16="http://schemas.microsoft.com/office/drawing/2014/main" id="{4200EE4C-6049-43A0-924C-F3DBC0897DA6}"/>
              </a:ext>
            </a:extLst>
          </p:cNvPr>
          <p:cNvSpPr>
            <a:spLocks noGrp="1"/>
          </p:cNvSpPr>
          <p:nvPr>
            <p:ph sz="quarter" idx="13"/>
          </p:nvPr>
        </p:nvSpPr>
        <p:spPr>
          <a:xfrm>
            <a:off x="838200" y="1387475"/>
            <a:ext cx="2740025" cy="1679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a:extLst>
              <a:ext uri="{FF2B5EF4-FFF2-40B4-BE49-F238E27FC236}">
                <a16:creationId xmlns:a16="http://schemas.microsoft.com/office/drawing/2014/main" id="{367FE483-73A4-4559-A434-95C238CC74AE}"/>
              </a:ext>
            </a:extLst>
          </p:cNvPr>
          <p:cNvSpPr>
            <a:spLocks noGrp="1"/>
          </p:cNvSpPr>
          <p:nvPr>
            <p:ph sz="quarter" idx="14"/>
          </p:nvPr>
        </p:nvSpPr>
        <p:spPr>
          <a:xfrm>
            <a:off x="4261944" y="1390212"/>
            <a:ext cx="2740025" cy="167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4">
            <a:extLst>
              <a:ext uri="{FF2B5EF4-FFF2-40B4-BE49-F238E27FC236}">
                <a16:creationId xmlns:a16="http://schemas.microsoft.com/office/drawing/2014/main" id="{35F36CC8-7899-45C9-890A-9ACB0426B503}"/>
              </a:ext>
            </a:extLst>
          </p:cNvPr>
          <p:cNvSpPr>
            <a:spLocks noGrp="1"/>
          </p:cNvSpPr>
          <p:nvPr>
            <p:ph sz="quarter" idx="15"/>
          </p:nvPr>
        </p:nvSpPr>
        <p:spPr>
          <a:xfrm>
            <a:off x="7685688" y="1392949"/>
            <a:ext cx="2740025" cy="167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8E4D14AB-A07A-4E4B-8324-76288E2CC4C1}"/>
              </a:ext>
            </a:extLst>
          </p:cNvPr>
          <p:cNvSpPr>
            <a:spLocks noGrp="1"/>
          </p:cNvSpPr>
          <p:nvPr>
            <p:ph sz="quarter" idx="16"/>
          </p:nvPr>
        </p:nvSpPr>
        <p:spPr>
          <a:xfrm>
            <a:off x="2060025" y="3429109"/>
            <a:ext cx="2740025" cy="167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4">
            <a:extLst>
              <a:ext uri="{FF2B5EF4-FFF2-40B4-BE49-F238E27FC236}">
                <a16:creationId xmlns:a16="http://schemas.microsoft.com/office/drawing/2014/main" id="{12EA626E-00BE-4F03-918F-788AFE531858}"/>
              </a:ext>
            </a:extLst>
          </p:cNvPr>
          <p:cNvSpPr>
            <a:spLocks noGrp="1"/>
          </p:cNvSpPr>
          <p:nvPr>
            <p:ph sz="quarter" idx="17"/>
          </p:nvPr>
        </p:nvSpPr>
        <p:spPr>
          <a:xfrm>
            <a:off x="6021939" y="3429109"/>
            <a:ext cx="2740025" cy="167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AFBBB2CA-C5E3-409D-85E4-310E1ECC89EE}"/>
              </a:ext>
            </a:extLst>
          </p:cNvPr>
          <p:cNvSpPr>
            <a:spLocks noGrp="1"/>
          </p:cNvSpPr>
          <p:nvPr>
            <p:ph sz="quarter" idx="18"/>
          </p:nvPr>
        </p:nvSpPr>
        <p:spPr>
          <a:xfrm>
            <a:off x="981743" y="5942668"/>
            <a:ext cx="9336788" cy="365125"/>
          </a:xfrm>
        </p:spPr>
        <p:txBody>
          <a:bodyPr anchor="b">
            <a:normAutofit/>
          </a:bodyPr>
          <a:lstStyle>
            <a:lvl1pPr>
              <a:defRPr sz="1200"/>
            </a:lvl1pPr>
          </a:lstStyle>
          <a:p>
            <a:pPr lvl="0"/>
            <a:r>
              <a:rPr lang="en-US" dirty="0"/>
              <a:t>Click to edit Master text styles</a:t>
            </a:r>
          </a:p>
        </p:txBody>
      </p:sp>
    </p:spTree>
    <p:extLst>
      <p:ext uri="{BB962C8B-B14F-4D97-AF65-F5344CB8AC3E}">
        <p14:creationId xmlns:p14="http://schemas.microsoft.com/office/powerpoint/2010/main" val="2836321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600200"/>
            <a:ext cx="10515600" cy="2706624"/>
          </a:xfrm>
        </p:spPr>
        <p:txBody>
          <a:bodyPr anchor="b">
            <a:normAutofit/>
          </a:bodyPr>
          <a:lstStyle>
            <a:lvl1pPr algn="ctr">
              <a:lnSpc>
                <a:spcPct val="100000"/>
              </a:lnSpc>
              <a:defRPr sz="4000"/>
            </a:lvl1pPr>
          </a:lstStyle>
          <a:p>
            <a:r>
              <a:rPr lang="en-US" dirty="0"/>
              <a:t>Click to edit Master title style</a:t>
            </a:r>
          </a:p>
        </p:txBody>
      </p:sp>
      <p:sp>
        <p:nvSpPr>
          <p:cNvPr id="3" name="Subtitle 3"/>
          <p:cNvSpPr>
            <a:spLocks noGrp="1"/>
          </p:cNvSpPr>
          <p:nvPr>
            <p:ph type="subTitle" idx="1"/>
          </p:nvPr>
        </p:nvSpPr>
        <p:spPr>
          <a:xfrm>
            <a:off x="841248" y="4544568"/>
            <a:ext cx="10515600" cy="1399032"/>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6940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899138"/>
            <a:ext cx="10515600" cy="2560320"/>
          </a:xfrm>
        </p:spPr>
        <p:txBody>
          <a:bodyPr anchor="b">
            <a:normAutofit/>
          </a:bodyPr>
          <a:lstStyle>
            <a:lvl1pPr algn="ctr">
              <a:lnSpc>
                <a:spcPct val="100000"/>
              </a:lnSpc>
              <a:defRPr sz="4000"/>
            </a:lvl1pPr>
          </a:lstStyle>
          <a:p>
            <a:r>
              <a:rPr lang="en-US" dirty="0"/>
              <a:t>Click to edit Master title style</a:t>
            </a:r>
          </a:p>
        </p:txBody>
      </p:sp>
      <p:sp>
        <p:nvSpPr>
          <p:cNvPr id="3" name="Subtitle 3"/>
          <p:cNvSpPr>
            <a:spLocks noGrp="1"/>
          </p:cNvSpPr>
          <p:nvPr>
            <p:ph type="subTitle" idx="1"/>
          </p:nvPr>
        </p:nvSpPr>
        <p:spPr>
          <a:xfrm>
            <a:off x="914400" y="4498848"/>
            <a:ext cx="10515600" cy="914400"/>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8854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1124712"/>
            <a:ext cx="10515600" cy="2386584"/>
          </a:xfrm>
        </p:spPr>
        <p:txBody>
          <a:bodyPr anchor="b">
            <a:normAutofit/>
          </a:bodyPr>
          <a:lstStyle>
            <a:lvl1pPr>
              <a:lnSpc>
                <a:spcPct val="100000"/>
              </a:lnSpc>
              <a:defRPr sz="4000"/>
            </a:lvl1pPr>
          </a:lstStyle>
          <a:p>
            <a:r>
              <a:rPr lang="en-US" dirty="0"/>
              <a:t>Click to edit Master title style</a:t>
            </a:r>
          </a:p>
        </p:txBody>
      </p:sp>
      <p:sp>
        <p:nvSpPr>
          <p:cNvPr id="3" name="Text Placeholder 2"/>
          <p:cNvSpPr>
            <a:spLocks noGrp="1"/>
          </p:cNvSpPr>
          <p:nvPr>
            <p:ph type="body" idx="1"/>
          </p:nvPr>
        </p:nvSpPr>
        <p:spPr>
          <a:xfrm>
            <a:off x="841248" y="3602736"/>
            <a:ext cx="10515600" cy="1655064"/>
          </a:xfrm>
        </p:spPr>
        <p:txBody>
          <a:bodyPr>
            <a:normAutofit/>
          </a:bodyPr>
          <a:lstStyle>
            <a:lvl1pPr marL="0" indent="0">
              <a:buNone/>
              <a:defRPr sz="2200">
                <a:solidFill>
                  <a:srgbClr val="0F4D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3143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dirty="0"/>
              <a:t>AGENDA</a:t>
            </a:r>
            <a:endParaRPr lang="en-US" dirty="0"/>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7"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080136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333374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644297"/>
            <a:ext cx="9454896" cy="33855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8" y="1535600"/>
            <a:ext cx="665743" cy="598621"/>
          </a:xfrm>
          <a:prstGeom prst="rect">
            <a:avLst/>
          </a:prstGeom>
        </p:spPr>
      </p:pic>
      <p:sp>
        <p:nvSpPr>
          <p:cNvPr id="10" name="Content Placeholder 1"/>
          <p:cNvSpPr>
            <a:spLocks noGrp="1"/>
          </p:cNvSpPr>
          <p:nvPr>
            <p:ph sz="quarter" idx="13"/>
          </p:nvPr>
        </p:nvSpPr>
        <p:spPr>
          <a:xfrm>
            <a:off x="2281220" y="1600200"/>
            <a:ext cx="1292225" cy="685800"/>
          </a:xfrm>
        </p:spPr>
        <p:txBody>
          <a:bodyPr>
            <a:noAutofit/>
          </a:bodyPr>
          <a:lstStyle>
            <a:lvl1pPr marL="0" indent="0">
              <a:buNone/>
              <a:defRPr sz="2400" b="1"/>
            </a:lvl1pPr>
          </a:lstStyle>
          <a:p>
            <a:pPr lvl="0"/>
            <a:r>
              <a:rPr lang="en-US" dirty="0"/>
              <a:t>Edit Master</a:t>
            </a:r>
          </a:p>
        </p:txBody>
      </p:sp>
      <p:grpSp>
        <p:nvGrpSpPr>
          <p:cNvPr id="4" name="Group 1" descr="&quot; &quot;"/>
          <p:cNvGrpSpPr/>
          <p:nvPr userDrawn="1"/>
        </p:nvGrpSpPr>
        <p:grpSpPr>
          <a:xfrm>
            <a:off x="3782989" y="1672426"/>
            <a:ext cx="672207"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544818"/>
            <a:ext cx="9454896"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3" y="2421393"/>
            <a:ext cx="848701" cy="668420"/>
          </a:xfrm>
          <a:prstGeom prst="rect">
            <a:avLst/>
          </a:prstGeom>
        </p:spPr>
      </p:pic>
      <p:sp>
        <p:nvSpPr>
          <p:cNvPr id="16" name="Content Placeholder 2"/>
          <p:cNvSpPr>
            <a:spLocks noGrp="1"/>
          </p:cNvSpPr>
          <p:nvPr>
            <p:ph sz="quarter" idx="14"/>
          </p:nvPr>
        </p:nvSpPr>
        <p:spPr>
          <a:xfrm>
            <a:off x="2286001" y="2514600"/>
            <a:ext cx="1292225" cy="685800"/>
          </a:xfrm>
        </p:spPr>
        <p:txBody>
          <a:bodyPr>
            <a:noAutofit/>
          </a:bodyPr>
          <a:lstStyle>
            <a:lvl1pPr marL="0" indent="0">
              <a:buNone/>
              <a:defRPr sz="2400" b="1"/>
            </a:lvl1pPr>
          </a:lstStyle>
          <a:p>
            <a:pPr lvl="0"/>
            <a:r>
              <a:rPr lang="en-US" dirty="0"/>
              <a:t>Edit Master</a:t>
            </a:r>
          </a:p>
        </p:txBody>
      </p:sp>
      <p:grpSp>
        <p:nvGrpSpPr>
          <p:cNvPr id="5" name="Group 2" descr="&quot; &quot;"/>
          <p:cNvGrpSpPr/>
          <p:nvPr userDrawn="1"/>
        </p:nvGrpSpPr>
        <p:grpSpPr>
          <a:xfrm>
            <a:off x="3781817" y="2580900"/>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459218"/>
            <a:ext cx="9451427"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4" y="3224268"/>
            <a:ext cx="948727" cy="717739"/>
          </a:xfrm>
          <a:prstGeom prst="rect">
            <a:avLst/>
          </a:prstGeom>
        </p:spPr>
      </p:pic>
      <p:sp>
        <p:nvSpPr>
          <p:cNvPr id="22" name="Content Placeholder 3"/>
          <p:cNvSpPr>
            <a:spLocks noGrp="1"/>
          </p:cNvSpPr>
          <p:nvPr>
            <p:ph sz="quarter" idx="15"/>
          </p:nvPr>
        </p:nvSpPr>
        <p:spPr>
          <a:xfrm>
            <a:off x="2286001" y="3429000"/>
            <a:ext cx="1292225" cy="685800"/>
          </a:xfrm>
        </p:spPr>
        <p:txBody>
          <a:bodyPr>
            <a:noAutofit/>
          </a:bodyPr>
          <a:lstStyle>
            <a:lvl1pPr marL="0" indent="0">
              <a:buNone/>
              <a:defRPr sz="2400" b="1"/>
            </a:lvl1pPr>
          </a:lstStyle>
          <a:p>
            <a:pPr lvl="0"/>
            <a:r>
              <a:rPr lang="en-US" dirty="0"/>
              <a:t>Edit Master</a:t>
            </a:r>
          </a:p>
        </p:txBody>
      </p:sp>
      <p:grpSp>
        <p:nvGrpSpPr>
          <p:cNvPr id="40" name="Group 3" descr="&quot; &quot;"/>
          <p:cNvGrpSpPr/>
          <p:nvPr userDrawn="1"/>
        </p:nvGrpSpPr>
        <p:grpSpPr>
          <a:xfrm>
            <a:off x="3782989" y="3481002"/>
            <a:ext cx="672207"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373618"/>
            <a:ext cx="9454896"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2" y="4218554"/>
            <a:ext cx="779503" cy="658246"/>
          </a:xfrm>
          <a:prstGeom prst="rect">
            <a:avLst/>
          </a:prstGeom>
        </p:spPr>
      </p:pic>
      <p:sp>
        <p:nvSpPr>
          <p:cNvPr id="28" name="Content Placeholder 4"/>
          <p:cNvSpPr>
            <a:spLocks noGrp="1"/>
          </p:cNvSpPr>
          <p:nvPr>
            <p:ph sz="quarter" idx="16"/>
          </p:nvPr>
        </p:nvSpPr>
        <p:spPr>
          <a:xfrm>
            <a:off x="2286001" y="4343400"/>
            <a:ext cx="1292225" cy="685800"/>
          </a:xfrm>
        </p:spPr>
        <p:txBody>
          <a:bodyPr>
            <a:noAutofit/>
          </a:bodyPr>
          <a:lstStyle>
            <a:lvl1pPr marL="0" indent="0">
              <a:buNone/>
              <a:defRPr sz="2400" b="1"/>
            </a:lvl1pPr>
          </a:lstStyle>
          <a:p>
            <a:pPr lvl="0"/>
            <a:r>
              <a:rPr lang="en-US" dirty="0"/>
              <a:t>Edit Master</a:t>
            </a:r>
          </a:p>
        </p:txBody>
      </p:sp>
      <p:grpSp>
        <p:nvGrpSpPr>
          <p:cNvPr id="41" name="Group 4" descr="&quot; &quot;"/>
          <p:cNvGrpSpPr/>
          <p:nvPr userDrawn="1"/>
        </p:nvGrpSpPr>
        <p:grpSpPr>
          <a:xfrm>
            <a:off x="3780693" y="4398462"/>
            <a:ext cx="674503"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2" y="5288673"/>
            <a:ext cx="9451425"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1" y="5257800"/>
            <a:ext cx="1292225" cy="685800"/>
          </a:xfrm>
        </p:spPr>
        <p:txBody>
          <a:bodyPr>
            <a:noAutofit/>
          </a:bodyPr>
          <a:lstStyle>
            <a:lvl1pPr marL="0" indent="0">
              <a:buNone/>
              <a:defRPr sz="2400" b="1"/>
            </a:lvl1pPr>
          </a:lstStyle>
          <a:p>
            <a:pPr lvl="0"/>
            <a:r>
              <a:rPr lang="en-US" dirty="0"/>
              <a:t>Edit Master</a:t>
            </a:r>
          </a:p>
        </p:txBody>
      </p:sp>
      <p:grpSp>
        <p:nvGrpSpPr>
          <p:cNvPr id="42" name="Group 5"/>
          <p:cNvGrpSpPr/>
          <p:nvPr userDrawn="1"/>
        </p:nvGrpSpPr>
        <p:grpSpPr>
          <a:xfrm>
            <a:off x="3781861" y="5329485"/>
            <a:ext cx="674503"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dirty="0"/>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877647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dirty="0"/>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039642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dirty="0"/>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514972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E2542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a:t>Click to edit Master title style</a:t>
            </a:r>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5803799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319468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dirty="0"/>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700884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10515600" cy="32552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838200" y="4700016"/>
            <a:ext cx="10515600" cy="12252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788040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626514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630893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a"/>
          <p:cNvSpPr>
            <a:spLocks noGrp="1"/>
          </p:cNvSpPr>
          <p:nvPr>
            <p:ph sz="quarter" idx="17"/>
          </p:nvPr>
        </p:nvSpPr>
        <p:spPr>
          <a:xfrm>
            <a:off x="841248" y="1895476"/>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a"/>
          <p:cNvSpPr>
            <a:spLocks noGrp="1"/>
          </p:cNvSpPr>
          <p:nvPr>
            <p:ph sz="half" idx="2"/>
          </p:nvPr>
        </p:nvSpPr>
        <p:spPr>
          <a:xfrm>
            <a:off x="7616952" y="1895856"/>
            <a:ext cx="3660648" cy="3951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dirty="0"/>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dirty="0"/>
          </a:p>
        </p:txBody>
      </p:sp>
      <p:sp>
        <p:nvSpPr>
          <p:cNvPr id="12" name="Picture Placeholder 4b.3" descr="&quot; &quot;"/>
          <p:cNvSpPr>
            <a:spLocks noGrp="1"/>
          </p:cNvSpPr>
          <p:nvPr>
            <p:ph type="pic" sz="quarter" idx="16"/>
          </p:nvPr>
        </p:nvSpPr>
        <p:spPr>
          <a:xfrm>
            <a:off x="6720255" y="4572000"/>
            <a:ext cx="685800" cy="685800"/>
          </a:xfrm>
        </p:spPr>
        <p:txBody>
          <a:bodyPr/>
          <a:lstStyle/>
          <a:p>
            <a:endParaRPr lang="en-US" dirty="0"/>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820663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040671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228600" y="3118105"/>
            <a:ext cx="11704320" cy="25968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810552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174714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78101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29F8BE36-8070-1E4F-A642-5C5E7C4859A9}" type="datetimeFigureOut">
              <a:rPr lang="en-US" smtClean="0"/>
              <a:t>11/20/2020</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171934BB-C657-3640-AE7E-99277EF94FF0}" type="slidenum">
              <a:rPr lang="en-US" smtClean="0"/>
              <a:t>‹#›</a:t>
            </a:fld>
            <a:endParaRPr lang="en-US" dirty="0"/>
          </a:p>
        </p:txBody>
      </p:sp>
    </p:spTree>
    <p:extLst>
      <p:ext uri="{BB962C8B-B14F-4D97-AF65-F5344CB8AC3E}">
        <p14:creationId xmlns:p14="http://schemas.microsoft.com/office/powerpoint/2010/main" val="35942977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dirty="0"/>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686110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dirty="0"/>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2252934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5376865"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2634514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550374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dirty="0"/>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16"/>
          </p:nvPr>
        </p:nvSpPr>
        <p:spPr>
          <a:xfrm>
            <a:off x="838200" y="5105402"/>
            <a:ext cx="5708651"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dirty="0"/>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705454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600"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1518136"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3b.1" descr="&quot; &quot;"/>
          <p:cNvSpPr>
            <a:spLocks noGrp="1" noChangeAspect="1"/>
          </p:cNvSpPr>
          <p:nvPr>
            <p:ph type="pic" sz="quarter" idx="18"/>
          </p:nvPr>
        </p:nvSpPr>
        <p:spPr>
          <a:xfrm>
            <a:off x="4294162" y="1133856"/>
            <a:ext cx="849967" cy="850392"/>
          </a:xfrm>
        </p:spPr>
        <p:txBody>
          <a:bodyPr/>
          <a:lstStyle>
            <a:lvl1pPr marL="0" indent="0">
              <a:buNone/>
              <a:defRPr/>
            </a:lvl1pPr>
          </a:lstStyle>
          <a:p>
            <a:endParaRPr lang="en-US" dirty="0"/>
          </a:p>
        </p:txBody>
      </p:sp>
      <p:sp>
        <p:nvSpPr>
          <p:cNvPr id="11" name="Text Placeholder 3b.2"/>
          <p:cNvSpPr>
            <a:spLocks noGrp="1"/>
          </p:cNvSpPr>
          <p:nvPr>
            <p:ph type="body" sz="quarter" idx="13"/>
          </p:nvPr>
        </p:nvSpPr>
        <p:spPr>
          <a:xfrm>
            <a:off x="5210908"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7981541" y="1133856"/>
            <a:ext cx="849967" cy="850392"/>
          </a:xfrm>
        </p:spPr>
        <p:txBody>
          <a:bodyPr/>
          <a:lstStyle>
            <a:lvl1pPr marL="0" indent="0">
              <a:buNone/>
              <a:defRPr/>
            </a:lvl1pPr>
          </a:lstStyle>
          <a:p>
            <a:endParaRPr lang="en-US" dirty="0"/>
          </a:p>
        </p:txBody>
      </p:sp>
      <p:sp>
        <p:nvSpPr>
          <p:cNvPr id="13" name="Text Placeholder 3c.2"/>
          <p:cNvSpPr>
            <a:spLocks noGrp="1"/>
          </p:cNvSpPr>
          <p:nvPr>
            <p:ph type="body" sz="quarter" idx="14"/>
          </p:nvPr>
        </p:nvSpPr>
        <p:spPr>
          <a:xfrm>
            <a:off x="8891955"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6666207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4"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2514600"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3b.1" descr="&quot; &quot;"/>
          <p:cNvSpPr>
            <a:spLocks noGrp="1" noChangeAspect="1"/>
          </p:cNvSpPr>
          <p:nvPr>
            <p:ph type="pic" sz="quarter" idx="18"/>
          </p:nvPr>
        </p:nvSpPr>
        <p:spPr>
          <a:xfrm>
            <a:off x="7008054" y="1133856"/>
            <a:ext cx="849967" cy="850392"/>
          </a:xfrm>
        </p:spPr>
        <p:txBody>
          <a:bodyPr/>
          <a:lstStyle>
            <a:lvl1pPr marL="0" indent="0">
              <a:buNone/>
              <a:defRPr/>
            </a:lvl1pPr>
          </a:lstStyle>
          <a:p>
            <a:endParaRPr lang="en-US" dirty="0"/>
          </a:p>
        </p:txBody>
      </p:sp>
      <p:sp>
        <p:nvSpPr>
          <p:cNvPr id="11" name="Text Placeholder 3b.2"/>
          <p:cNvSpPr>
            <a:spLocks noGrp="1"/>
          </p:cNvSpPr>
          <p:nvPr>
            <p:ph type="body" sz="quarter" idx="13"/>
          </p:nvPr>
        </p:nvSpPr>
        <p:spPr>
          <a:xfrm>
            <a:off x="7924800"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092353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600"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1752600"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2"/>
          <p:cNvSpPr>
            <a:spLocks noGrp="1"/>
          </p:cNvSpPr>
          <p:nvPr>
            <p:ph type="body" sz="quarter" idx="13"/>
          </p:nvPr>
        </p:nvSpPr>
        <p:spPr>
          <a:xfrm>
            <a:off x="4753708"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2"/>
          <p:cNvSpPr>
            <a:spLocks noGrp="1"/>
          </p:cNvSpPr>
          <p:nvPr>
            <p:ph type="body" sz="quarter" idx="14"/>
          </p:nvPr>
        </p:nvSpPr>
        <p:spPr>
          <a:xfrm>
            <a:off x="7748955"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10744201" y="1133856"/>
            <a:ext cx="849967" cy="850392"/>
          </a:xfrm>
        </p:spPr>
        <p:txBody>
          <a:bodyPr/>
          <a:lstStyle>
            <a:lvl1pPr marL="0" indent="0">
              <a:buNone/>
              <a:defRPr/>
            </a:lvl1pPr>
          </a:lstStyle>
          <a:p>
            <a:endParaRPr lang="en-US" dirty="0"/>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767786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dirty="0"/>
          </a:p>
        </p:txBody>
      </p:sp>
      <p:sp>
        <p:nvSpPr>
          <p:cNvPr id="9" name="Text Placeholder 3a.2"/>
          <p:cNvSpPr>
            <a:spLocks noGrp="1"/>
          </p:cNvSpPr>
          <p:nvPr>
            <p:ph type="body" sz="quarter" idx="12"/>
          </p:nvPr>
        </p:nvSpPr>
        <p:spPr>
          <a:xfrm>
            <a:off x="1464905" y="1115568"/>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Picture Placeholder 3c.1" descr="&quot; &quot;"/>
          <p:cNvSpPr>
            <a:spLocks noGrp="1" noChangeAspect="1"/>
          </p:cNvSpPr>
          <p:nvPr>
            <p:ph type="pic" sz="quarter" idx="19"/>
          </p:nvPr>
        </p:nvSpPr>
        <p:spPr>
          <a:xfrm>
            <a:off x="10915262" y="1133856"/>
            <a:ext cx="849967" cy="850392"/>
          </a:xfrm>
        </p:spPr>
        <p:txBody>
          <a:bodyPr/>
          <a:lstStyle>
            <a:lvl1pPr marL="0" indent="0">
              <a:buNone/>
              <a:defRPr/>
            </a:lvl1pPr>
          </a:lstStyle>
          <a:p>
            <a:endParaRPr lang="en-US" dirty="0"/>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
        <p:nvSpPr>
          <p:cNvPr id="8" name="Content Placeholder 7"/>
          <p:cNvSpPr>
            <a:spLocks noGrp="1"/>
          </p:cNvSpPr>
          <p:nvPr>
            <p:ph sz="quarter" idx="20"/>
          </p:nvPr>
        </p:nvSpPr>
        <p:spPr>
          <a:xfrm>
            <a:off x="6172200" y="1115568"/>
            <a:ext cx="2148840" cy="12252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08711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3"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dirty="0"/>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3993317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808"/>
            <a:ext cx="12198571" cy="1178193"/>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41646461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3"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1621432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3" y="1115568"/>
            <a:ext cx="2743200" cy="886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22416291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66800"/>
          </a:xfrm>
        </p:spPr>
        <p:txBody>
          <a:bodyPr/>
          <a:lstStyle>
            <a:lvl1pPr>
              <a:lnSpc>
                <a:spcPct val="100000"/>
              </a:lnSpc>
              <a:defRPr/>
            </a:lvl1pPr>
          </a:lstStyle>
          <a:p>
            <a:r>
              <a:rPr lang="en-US" dirty="0"/>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89" y="1371600"/>
            <a:ext cx="5157787"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195512"/>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371600"/>
            <a:ext cx="5183188"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4"/>
          <p:cNvSpPr>
            <a:spLocks noGrp="1"/>
          </p:cNvSpPr>
          <p:nvPr>
            <p:ph sz="quarter" idx="4"/>
          </p:nvPr>
        </p:nvSpPr>
        <p:spPr>
          <a:xfrm>
            <a:off x="6172201" y="2195512"/>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020633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lvl1pPr>
              <a:lnSpc>
                <a:spcPct val="100000"/>
              </a:lnSpc>
              <a:defRPr/>
            </a:lvl1pPr>
          </a:lstStyle>
          <a:p>
            <a:r>
              <a:rPr lang="en-US" dirty="0"/>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508554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290068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dirty="0"/>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solidFill>
                  <a:srgbClr val="0F4D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3"/>
          <p:cNvSpPr>
            <a:spLocks noGrp="1"/>
          </p:cNvSpPr>
          <p:nvPr>
            <p:ph idx="1"/>
          </p:nvPr>
        </p:nvSpPr>
        <p:spPr>
          <a:xfrm>
            <a:off x="5183188" y="987427"/>
            <a:ext cx="6172200" cy="4873625"/>
          </a:xfrm>
        </p:spPr>
        <p:txBody>
          <a:bodyPr/>
          <a:lstStyle>
            <a:lvl1pPr>
              <a:defRPr sz="2200"/>
            </a:lvl1pPr>
            <a:lvl2pPr>
              <a:defRPr sz="2000"/>
            </a:lvl2pPr>
            <a:lvl3pPr>
              <a:defRPr sz="1800"/>
            </a:lvl3pPr>
            <a:lvl4pPr>
              <a:defRPr sz="1600"/>
            </a:lvl4pPr>
            <a:lvl5pPr>
              <a:lnSpc>
                <a:spcPct val="100000"/>
              </a:lnSpc>
              <a:spcBef>
                <a:spcPts val="380"/>
              </a:spcBef>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825052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dirty="0"/>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3"/>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313353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p>
            <a:r>
              <a:rPr lang="en-US" dirty="0"/>
              <a:t>Click to edit Master title style</a:t>
            </a:r>
          </a:p>
        </p:txBody>
      </p:sp>
      <p:sp>
        <p:nvSpPr>
          <p:cNvPr id="3" name="Vertical Text Placeholder 2"/>
          <p:cNvSpPr>
            <a:spLocks noGrp="1"/>
          </p:cNvSpPr>
          <p:nvPr>
            <p:ph type="body" orient="vert" idx="1"/>
          </p:nvPr>
        </p:nvSpPr>
        <p:spPr>
          <a:xfrm>
            <a:off x="838200" y="1444752"/>
            <a:ext cx="10515600" cy="43513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4515387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858725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dirty="0"/>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838200" y="1895254"/>
            <a:ext cx="10515600" cy="1255712"/>
          </a:xfrm>
        </p:spPr>
        <p:txBody>
          <a:bodyPr>
            <a:normAutofit/>
          </a:bodyPr>
          <a:lstStyle>
            <a:lvl1pPr algn="ctr">
              <a:defRPr sz="3500"/>
            </a:lvl1pPr>
            <a:lvl2pPr marL="49213" indent="0">
              <a:buNone/>
              <a:defRPr/>
            </a:lvl2pPr>
          </a:lstStyle>
          <a:p>
            <a:pPr lvl="0"/>
            <a:r>
              <a:rPr lang="en-US" dirty="0"/>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838200" y="3819210"/>
            <a:ext cx="10515600" cy="707214"/>
          </a:xfrm>
        </p:spPr>
        <p:txBody>
          <a:bodyPr>
            <a:normAutofit/>
          </a:bodyPr>
          <a:lstStyle>
            <a:lvl1pPr algn="ctr">
              <a:defRPr sz="3000"/>
            </a:lvl1pPr>
            <a:lvl2pPr marL="49213" indent="0">
              <a:buNone/>
              <a:defRPr/>
            </a:lvl2pPr>
          </a:lstStyle>
          <a:p>
            <a:pPr lvl="0"/>
            <a:r>
              <a:rPr lang="en-US" dirty="0"/>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838200" y="4526424"/>
            <a:ext cx="10515600" cy="707214"/>
          </a:xfrm>
        </p:spPr>
        <p:txBody>
          <a:bodyPr>
            <a:normAutofit/>
          </a:bodyPr>
          <a:lstStyle>
            <a:lvl1pPr algn="ctr">
              <a:defRPr sz="2400"/>
            </a:lvl1pPr>
            <a:lvl2pPr marL="49213" indent="0">
              <a:buNone/>
              <a:defRPr/>
            </a:lvl2pPr>
          </a:lstStyle>
          <a:p>
            <a:pPr lvl="0"/>
            <a:r>
              <a:rPr lang="en-US" dirty="0"/>
              <a:t>Click to edit Master text styles</a:t>
            </a:r>
          </a:p>
        </p:txBody>
      </p:sp>
    </p:spTree>
    <p:extLst>
      <p:ext uri="{BB962C8B-B14F-4D97-AF65-F5344CB8AC3E}">
        <p14:creationId xmlns:p14="http://schemas.microsoft.com/office/powerpoint/2010/main" val="357342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NCEZI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b="15918"/>
          <a:stretch/>
        </p:blipFill>
        <p:spPr>
          <a:xfrm>
            <a:off x="0" y="-52439"/>
            <a:ext cx="12192000" cy="1211539"/>
          </a:xfrm>
          <a:prstGeom prst="rect">
            <a:avLst/>
          </a:prstGeom>
        </p:spPr>
      </p:pic>
      <p:sp>
        <p:nvSpPr>
          <p:cNvPr id="7" name="Title 1"/>
          <p:cNvSpPr>
            <a:spLocks noGrp="1"/>
          </p:cNvSpPr>
          <p:nvPr>
            <p:ph type="title"/>
          </p:nvPr>
        </p:nvSpPr>
        <p:spPr>
          <a:xfrm>
            <a:off x="609600" y="1368900"/>
            <a:ext cx="10972800" cy="1155779"/>
          </a:xfrm>
          <a:prstGeom prst="rect">
            <a:avLst/>
          </a:prstGeom>
        </p:spPr>
        <p:txBody>
          <a:bodyPr/>
          <a:lstStyle>
            <a:lvl1pPr algn="l">
              <a:lnSpc>
                <a:spcPts val="4000"/>
              </a:lnSpc>
              <a:defRPr sz="3733" b="1" baseline="0">
                <a:solidFill>
                  <a:srgbClr val="E25423"/>
                </a:solidFill>
                <a:effectLst/>
                <a:latin typeface="Calibri"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D9531E"/>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D9531E"/>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6" name="TextBox 5"/>
          <p:cNvSpPr txBox="1"/>
          <p:nvPr userDrawn="1"/>
        </p:nvSpPr>
        <p:spPr>
          <a:xfrm>
            <a:off x="609600" y="120203"/>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33461910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374752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E25423"/>
                </a:solidFill>
                <a:effectLst/>
                <a:latin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a:ext>
            </a:extLst>
          </a:blip>
          <a:srcRect b="-37405"/>
          <a:stretch/>
        </p:blipFill>
        <p:spPr>
          <a:xfrm>
            <a:off x="-1" y="6669114"/>
            <a:ext cx="12192001" cy="257577"/>
          </a:xfrm>
          <a:prstGeom prst="rect">
            <a:avLst/>
          </a:prstGeom>
        </p:spPr>
      </p:pic>
    </p:spTree>
    <p:extLst>
      <p:ext uri="{BB962C8B-B14F-4D97-AF65-F5344CB8AC3E}">
        <p14:creationId xmlns:p14="http://schemas.microsoft.com/office/powerpoint/2010/main" val="322618981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9.t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theme" Target="../theme/theme5.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41" Type="http://schemas.openxmlformats.org/officeDocument/2006/relationships/image" Target="../media/image10.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image" Target="../media/image9.tif"/><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405718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4" r:id="rId5"/>
    <p:sldLayoutId id="2147483676" r:id="rId6"/>
  </p:sldLayoutIdLst>
  <p:transition>
    <p:fade/>
  </p:transition>
  <p:hf hdr="0" ftr="0" dt="0"/>
  <p:txStyles>
    <p:titleStyle>
      <a:lvl1pPr algn="ctr" rtl="0" eaLnBrk="1" fontAlgn="base" hangingPunct="1">
        <a:spcBef>
          <a:spcPct val="0"/>
        </a:spcBef>
        <a:spcAft>
          <a:spcPct val="0"/>
        </a:spcAft>
        <a:defRPr sz="5867"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1" fontAlgn="base" hangingPunct="1">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30401264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ransition>
    <p:fade/>
  </p:transition>
  <p:txStyles>
    <p:titleStyle>
      <a:lvl1pPr algn="ctr" rtl="0" eaLnBrk="1" fontAlgn="base" hangingPunct="1">
        <a:spcBef>
          <a:spcPct val="0"/>
        </a:spcBef>
        <a:spcAft>
          <a:spcPct val="0"/>
        </a:spcAft>
        <a:defRPr sz="5867"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1" fontAlgn="base" hangingPunct="1">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78206390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740C12D-B62E-46C9-BB57-7FB3EE8E7E79}"/>
              </a:ext>
            </a:extLst>
          </p:cNvPr>
          <p:cNvGrpSpPr/>
          <p:nvPr userDrawn="1"/>
        </p:nvGrpSpPr>
        <p:grpSpPr>
          <a:xfrm>
            <a:off x="0" y="1066800"/>
            <a:ext cx="12192001" cy="5791200"/>
            <a:chOff x="0" y="1066800"/>
            <a:chExt cx="12192001" cy="5791200"/>
          </a:xfrm>
        </p:grpSpPr>
        <p:sp>
          <p:nvSpPr>
            <p:cNvPr id="8" name="Straight Connector 12">
              <a:extLst>
                <a:ext uri="{FF2B5EF4-FFF2-40B4-BE49-F238E27FC236}">
                  <a16:creationId xmlns:a16="http://schemas.microsoft.com/office/drawing/2014/main" id="{D1B20690-90E5-4CAA-8653-23B3BD43EB28}"/>
                </a:ext>
              </a:extLst>
            </p:cNvPr>
            <p:cNvSpPr/>
            <p:nvPr/>
          </p:nvSpPr>
          <p:spPr>
            <a:xfrm flipV="1">
              <a:off x="838200" y="6355805"/>
              <a:ext cx="9525001" cy="546"/>
            </a:xfrm>
            <a:prstGeom prst="line">
              <a:avLst/>
            </a:prstGeom>
            <a:ln w="19050">
              <a:solidFill>
                <a:srgbClr val="800000"/>
              </a:solidFill>
              <a:miter/>
            </a:ln>
          </p:spPr>
          <p:txBody>
            <a:bodyPr lIns="45719" rIns="45719"/>
            <a:lstStyle/>
            <a:p>
              <a:endParaRPr dirty="0"/>
            </a:p>
          </p:txBody>
        </p:sp>
        <p:sp>
          <p:nvSpPr>
            <p:cNvPr id="9" name="Rectangle 13">
              <a:extLst>
                <a:ext uri="{FF2B5EF4-FFF2-40B4-BE49-F238E27FC236}">
                  <a16:creationId xmlns:a16="http://schemas.microsoft.com/office/drawing/2014/main" id="{3F54AF57-BF32-4C33-BFC8-3D02F12FB0A7}"/>
                </a:ext>
              </a:extLst>
            </p:cNvPr>
            <p:cNvSpPr/>
            <p:nvPr/>
          </p:nvSpPr>
          <p:spPr>
            <a:xfrm>
              <a:off x="0" y="6477000"/>
              <a:ext cx="12192000" cy="381000"/>
            </a:xfrm>
            <a:prstGeom prst="rect">
              <a:avLst/>
            </a:prstGeom>
            <a:solidFill>
              <a:srgbClr val="0F4D7B"/>
            </a:solidFill>
            <a:ln w="12700">
              <a:miter lim="400000"/>
            </a:ln>
          </p:spPr>
          <p:txBody>
            <a:bodyPr lIns="45719" rIns="45719" anchor="ctr"/>
            <a:lstStyle/>
            <a:p>
              <a:pPr algn="ctr">
                <a:defRPr>
                  <a:solidFill>
                    <a:srgbClr val="FFFFFF"/>
                  </a:solidFill>
                </a:defRPr>
              </a:pPr>
              <a:endParaRPr dirty="0"/>
            </a:p>
          </p:txBody>
        </p:sp>
        <p:pic>
          <p:nvPicPr>
            <p:cNvPr id="10" name="Picture 14" descr="Picture 14">
              <a:extLst>
                <a:ext uri="{FF2B5EF4-FFF2-40B4-BE49-F238E27FC236}">
                  <a16:creationId xmlns:a16="http://schemas.microsoft.com/office/drawing/2014/main" id="{95DE5B36-ED00-42E4-9DA3-E6B7AA366964}"/>
                </a:ext>
              </a:extLst>
            </p:cNvPr>
            <p:cNvPicPr>
              <a:picLocks noChangeAspect="1"/>
            </p:cNvPicPr>
            <p:nvPr/>
          </p:nvPicPr>
          <p:blipFill>
            <a:blip r:embed="rId13"/>
            <a:stretch>
              <a:fillRect/>
            </a:stretch>
          </p:blipFill>
          <p:spPr>
            <a:xfrm>
              <a:off x="10527487" y="5980807"/>
              <a:ext cx="1286936" cy="415657"/>
            </a:xfrm>
            <a:prstGeom prst="rect">
              <a:avLst/>
            </a:prstGeom>
            <a:ln w="12700">
              <a:miter lim="400000"/>
            </a:ln>
          </p:spPr>
        </p:pic>
        <p:pic>
          <p:nvPicPr>
            <p:cNvPr id="11" name="Picture 15" descr="Picture 15">
              <a:extLst>
                <a:ext uri="{FF2B5EF4-FFF2-40B4-BE49-F238E27FC236}">
                  <a16:creationId xmlns:a16="http://schemas.microsoft.com/office/drawing/2014/main" id="{91D406C9-71B6-423C-8A03-02C8B25D8D32}"/>
                </a:ext>
              </a:extLst>
            </p:cNvPr>
            <p:cNvPicPr>
              <a:picLocks noChangeAspect="1"/>
            </p:cNvPicPr>
            <p:nvPr/>
          </p:nvPicPr>
          <p:blipFill>
            <a:blip r:embed="rId14"/>
            <a:stretch>
              <a:fillRect/>
            </a:stretch>
          </p:blipFill>
          <p:spPr>
            <a:xfrm>
              <a:off x="152400" y="5769866"/>
              <a:ext cx="707137" cy="707135"/>
            </a:xfrm>
            <a:prstGeom prst="rect">
              <a:avLst/>
            </a:prstGeom>
            <a:ln w="12700">
              <a:miter lim="400000"/>
            </a:ln>
          </p:spPr>
        </p:pic>
        <p:sp>
          <p:nvSpPr>
            <p:cNvPr id="12" name="Straight Connector 6">
              <a:extLst>
                <a:ext uri="{FF2B5EF4-FFF2-40B4-BE49-F238E27FC236}">
                  <a16:creationId xmlns:a16="http://schemas.microsoft.com/office/drawing/2014/main" id="{429605DC-FA67-4044-8DA5-4C147B8B7130}"/>
                </a:ext>
              </a:extLst>
            </p:cNvPr>
            <p:cNvSpPr/>
            <p:nvPr/>
          </p:nvSpPr>
          <p:spPr>
            <a:xfrm>
              <a:off x="0" y="1066800"/>
              <a:ext cx="12192001" cy="0"/>
            </a:xfrm>
            <a:prstGeom prst="line">
              <a:avLst/>
            </a:prstGeom>
            <a:ln w="38100">
              <a:solidFill>
                <a:srgbClr val="800000"/>
              </a:solidFill>
              <a:miter/>
            </a:ln>
          </p:spPr>
          <p:txBody>
            <a:bodyPr lIns="45719" rIns="45719"/>
            <a:lstStyle/>
            <a:p>
              <a:endParaRPr dirty="0"/>
            </a:p>
          </p:txBody>
        </p:sp>
      </p:grpSp>
      <p:sp>
        <p:nvSpPr>
          <p:cNvPr id="2" name="Title Placeholder 1">
            <a:extLst>
              <a:ext uri="{FF2B5EF4-FFF2-40B4-BE49-F238E27FC236}">
                <a16:creationId xmlns:a16="http://schemas.microsoft.com/office/drawing/2014/main" id="{1998B805-FCE5-4C8B-9519-F1B767322CAA}"/>
              </a:ext>
            </a:extLst>
          </p:cNvPr>
          <p:cNvSpPr>
            <a:spLocks noGrp="1"/>
          </p:cNvSpPr>
          <p:nvPr>
            <p:ph type="title"/>
          </p:nvPr>
        </p:nvSpPr>
        <p:spPr>
          <a:xfrm>
            <a:off x="838200" y="116384"/>
            <a:ext cx="10515600" cy="9504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BFABE3-A721-42ED-AD6B-98C5DA494B3C}"/>
              </a:ext>
            </a:extLst>
          </p:cNvPr>
          <p:cNvSpPr>
            <a:spLocks noGrp="1"/>
          </p:cNvSpPr>
          <p:nvPr>
            <p:ph type="body" idx="1"/>
          </p:nvPr>
        </p:nvSpPr>
        <p:spPr>
          <a:xfrm>
            <a:off x="838200" y="1592874"/>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99343C3-1B81-49C6-8F78-6BE649008174}"/>
              </a:ext>
            </a:extLst>
          </p:cNvPr>
          <p:cNvSpPr>
            <a:spLocks noGrp="1"/>
          </p:cNvSpPr>
          <p:nvPr>
            <p:ph type="sldNum" sz="quarter" idx="4"/>
          </p:nvPr>
        </p:nvSpPr>
        <p:spPr>
          <a:xfrm>
            <a:off x="9375364" y="6489350"/>
            <a:ext cx="2743200" cy="365125"/>
          </a:xfrm>
          <a:prstGeom prst="rect">
            <a:avLst/>
          </a:prstGeom>
        </p:spPr>
        <p:txBody>
          <a:bodyPr vert="horz" lIns="91440" tIns="45720" rIns="91440" bIns="45720" rtlCol="0" anchor="ctr"/>
          <a:lstStyle>
            <a:lvl1pPr algn="r">
              <a:defRPr sz="1800">
                <a:solidFill>
                  <a:schemeClr val="bg1"/>
                </a:solidFill>
              </a:defRPr>
            </a:lvl1pPr>
          </a:lstStyle>
          <a:p>
            <a:fld id="{C7D939B5-D1D6-442B-960C-11410C62AFA7}" type="slidenum">
              <a:rPr lang="en-US" smtClean="0"/>
              <a:pPr/>
              <a:t>‹#›</a:t>
            </a:fld>
            <a:endParaRPr lang="en-US" dirty="0"/>
          </a:p>
        </p:txBody>
      </p:sp>
    </p:spTree>
    <p:extLst>
      <p:ext uri="{BB962C8B-B14F-4D97-AF65-F5344CB8AC3E}">
        <p14:creationId xmlns:p14="http://schemas.microsoft.com/office/powerpoint/2010/main" val="190762153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l" defTabSz="914400" rtl="0" eaLnBrk="1" latinLnBrk="0" hangingPunct="1">
        <a:lnSpc>
          <a:spcPct val="90000"/>
        </a:lnSpc>
        <a:spcBef>
          <a:spcPct val="0"/>
        </a:spcBef>
        <a:buNone/>
        <a:defRPr sz="3600" b="1" kern="1200">
          <a:solidFill>
            <a:srgbClr val="0F4D7B"/>
          </a:solidFill>
          <a:latin typeface="+mn-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404040"/>
          </a:solidFill>
          <a:latin typeface="+mn-lt"/>
          <a:ea typeface="+mn-ea"/>
          <a:cs typeface="+mn-cs"/>
        </a:defRPr>
      </a:lvl1pPr>
      <a:lvl2pPr marL="398463" indent="-349250" algn="l" defTabSz="914400" rtl="0" eaLnBrk="1" latinLnBrk="0" hangingPunct="1">
        <a:lnSpc>
          <a:spcPct val="100000"/>
        </a:lnSpc>
        <a:spcBef>
          <a:spcPts val="500"/>
        </a:spcBef>
        <a:buFont typeface="Arial" panose="020B0604020202020204" pitchFamily="34" charset="0"/>
        <a:buChar char="•"/>
        <a:defRPr sz="2000" kern="1200">
          <a:solidFill>
            <a:srgbClr val="404040"/>
          </a:solidFill>
          <a:latin typeface="+mn-lt"/>
          <a:ea typeface="+mn-ea"/>
          <a:cs typeface="+mn-cs"/>
        </a:defRPr>
      </a:lvl2pPr>
      <a:lvl3pPr marL="860425" indent="-282575" algn="l" defTabSz="914400" rtl="0" eaLnBrk="1" latinLnBrk="0" hangingPunct="1">
        <a:lnSpc>
          <a:spcPct val="100000"/>
        </a:lnSpc>
        <a:spcBef>
          <a:spcPts val="500"/>
        </a:spcBef>
        <a:buFont typeface="Arial" panose="020B0604020202020204" pitchFamily="34" charset="0"/>
        <a:buChar char="•"/>
        <a:defRPr sz="2000" kern="1200">
          <a:solidFill>
            <a:srgbClr val="404040"/>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404040"/>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0698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44752"/>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3" descr="Logo: Department of Health &amp; Human Services. USA."/>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cxnSp>
        <p:nvCxnSpPr>
          <p:cNvPr id="7" name="Straight Connector 4" descr="&quot; &quot;"/>
          <p:cNvCxnSpPr/>
          <p:nvPr userDrawn="1"/>
        </p:nvCxnSpPr>
        <p:spPr>
          <a:xfrm flipV="1">
            <a:off x="838200" y="6355807"/>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5" title="Health Resources and Services Administration Logo"/>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0537234" y="5980808"/>
            <a:ext cx="1267444" cy="415656"/>
          </a:xfrm>
          <a:prstGeom prst="rect">
            <a:avLst/>
          </a:prstGeom>
          <a:noFill/>
          <a:ln>
            <a:noFill/>
          </a:ln>
        </p:spPr>
      </p:pic>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dirty="0"/>
          </a:p>
        </p:txBody>
      </p:sp>
    </p:spTree>
    <p:extLst>
      <p:ext uri="{BB962C8B-B14F-4D97-AF65-F5344CB8AC3E}">
        <p14:creationId xmlns:p14="http://schemas.microsoft.com/office/powerpoint/2010/main" val="81813531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37.jpeg"/><Relationship Id="rId4" Type="http://schemas.openxmlformats.org/officeDocument/2006/relationships/image" Target="../media/image36.jp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hyperlink" Target="mailto:Nvargas@hrsa.gov"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40.jpg"/><Relationship Id="rId5" Type="http://schemas.openxmlformats.org/officeDocument/2006/relationships/hyperlink" Target="https://www.hrsa.gov/rural-health/rural-hospitals/mbqip" TargetMode="External"/><Relationship Id="rId4" Type="http://schemas.openxmlformats.org/officeDocument/2006/relationships/hyperlink" Target="mailto:MBQIP@hrsa.gov"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twitter.com/hrsagov" TargetMode="External"/><Relationship Id="rId13" Type="http://schemas.openxmlformats.org/officeDocument/2006/relationships/image" Target="../media/image45.png"/><Relationship Id="rId3" Type="http://schemas.openxmlformats.org/officeDocument/2006/relationships/hyperlink" Target="http://www.hrsa.gov/" TargetMode="External"/><Relationship Id="rId7" Type="http://schemas.openxmlformats.org/officeDocument/2006/relationships/image" Target="../media/image42.png"/><Relationship Id="rId12" Type="http://schemas.openxmlformats.org/officeDocument/2006/relationships/hyperlink" Target="https://www.linkedin.com/company/us-government-department-of-health-&amp;-human-services-hrsa/" TargetMode="Externa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hyperlink" Target="https://facebook.com/HRSAgov/" TargetMode="External"/><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6.png"/><Relationship Id="rId10" Type="http://schemas.openxmlformats.org/officeDocument/2006/relationships/hyperlink" Target="https://www.instagram.com/hrsagov/" TargetMode="External"/><Relationship Id="rId4" Type="http://schemas.openxmlformats.org/officeDocument/2006/relationships/hyperlink" Target="https://public.govdelivery.com/accounts/USHHSHRSA/subscriber/new?qsp=HRSA-subscribe" TargetMode="External"/><Relationship Id="rId9" Type="http://schemas.openxmlformats.org/officeDocument/2006/relationships/image" Target="../media/image43.png"/><Relationship Id="rId14" Type="http://schemas.openxmlformats.org/officeDocument/2006/relationships/hyperlink" Target="https://www.youtube.com/user/HRSAtub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3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3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5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hyperlink" Target="https://www.cdc.gov/nhsn/ps-analysis-resources/reference-guide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3" Type="http://schemas.openxmlformats.org/officeDocument/2006/relationships/hyperlink" Target="https://www.cdc.gov/getsmart/healthcare/implementation/core-elements-small-critical.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hyperlink" Target="https://www.hrsa.gov/rural-health/about-us/rural-healthday.html"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3837"/>
            <a:ext cx="10972800" cy="800399"/>
          </a:xfrm>
        </p:spPr>
        <p:txBody>
          <a:bodyPr/>
          <a:lstStyle/>
          <a:p>
            <a:pPr algn="ctr"/>
            <a:r>
              <a:rPr lang="en-US" dirty="0"/>
              <a:t>Before We Get Started… </a:t>
            </a:r>
          </a:p>
        </p:txBody>
      </p:sp>
      <p:sp>
        <p:nvSpPr>
          <p:cNvPr id="3" name="Text Placeholder 2"/>
          <p:cNvSpPr>
            <a:spLocks noGrp="1"/>
          </p:cNvSpPr>
          <p:nvPr>
            <p:ph type="body" sz="quarter" idx="10"/>
          </p:nvPr>
        </p:nvSpPr>
        <p:spPr>
          <a:xfrm>
            <a:off x="471616" y="1438275"/>
            <a:ext cx="11291406" cy="5181600"/>
          </a:xfrm>
        </p:spPr>
        <p:txBody>
          <a:bodyPr/>
          <a:lstStyle/>
          <a:p>
            <a:pPr marL="0" indent="0" algn="ctr">
              <a:buNone/>
            </a:pPr>
            <a:r>
              <a:rPr lang="en-US" sz="2500" b="1" i="1" dirty="0">
                <a:solidFill>
                  <a:srgbClr val="3F3F3F"/>
                </a:solidFill>
              </a:rPr>
              <a:t>To hear the audio, please ensure your speakers are turned on with the volume up - Audio for today’s conference should be coming through your computer speakers. </a:t>
            </a:r>
          </a:p>
          <a:p>
            <a:pPr marL="0" indent="0" algn="ctr">
              <a:buNone/>
            </a:pPr>
            <a:endParaRPr lang="en-US" sz="2800" b="1" i="1" dirty="0">
              <a:solidFill>
                <a:srgbClr val="3F3F3F"/>
              </a:solidFill>
            </a:endParaRPr>
          </a:p>
          <a:p>
            <a:pPr marL="0" indent="0">
              <a:buNone/>
            </a:pPr>
            <a:r>
              <a:rPr lang="en-US" sz="2500" b="1" dirty="0">
                <a:solidFill>
                  <a:srgbClr val="3F3F3F"/>
                </a:solidFill>
              </a:rPr>
              <a:t>To submit a question: </a:t>
            </a:r>
          </a:p>
          <a:p>
            <a:pPr>
              <a:buFont typeface="Arial" panose="020B0604020202020204" pitchFamily="34" charset="0"/>
              <a:buChar char="•"/>
            </a:pPr>
            <a:r>
              <a:rPr lang="en-US" sz="2500" dirty="0">
                <a:solidFill>
                  <a:srgbClr val="3F3F3F"/>
                </a:solidFill>
              </a:rPr>
              <a:t>Use the “Chat" window, located on the bottom left side of the webinar screen.</a:t>
            </a:r>
          </a:p>
          <a:p>
            <a:pPr>
              <a:buFont typeface="Arial" panose="020B0604020202020204" pitchFamily="34" charset="0"/>
              <a:buChar char="•"/>
            </a:pPr>
            <a:r>
              <a:rPr lang="en-US" sz="2500" dirty="0">
                <a:solidFill>
                  <a:srgbClr val="3F3F3F"/>
                </a:solidFill>
              </a:rPr>
              <a:t>Questions will be addressed at the end of the webinar, as time allows.</a:t>
            </a:r>
          </a:p>
          <a:p>
            <a:pPr>
              <a:buFont typeface="Arial" panose="020B0604020202020204" pitchFamily="34" charset="0"/>
              <a:buChar char="•"/>
            </a:pPr>
            <a:endParaRPr lang="en-US" sz="2800" dirty="0">
              <a:solidFill>
                <a:srgbClr val="3F3F3F"/>
              </a:solidFill>
            </a:endParaRPr>
          </a:p>
          <a:p>
            <a:pPr marL="0" indent="0" algn="ctr">
              <a:buNone/>
            </a:pPr>
            <a:r>
              <a:rPr lang="en-US" sz="2500" b="1" i="1" dirty="0">
                <a:solidFill>
                  <a:srgbClr val="3F3F3F"/>
                </a:solidFill>
              </a:rPr>
              <a:t>The slides for this presentation will be available along with the recorded webinar on CDC’s Tune in to Safe Healthcare website. Participants will be notified via e-mail when this information is available. </a:t>
            </a:r>
          </a:p>
          <a:p>
            <a:pPr marL="0" indent="0">
              <a:buNone/>
            </a:pPr>
            <a:endParaRPr lang="en-US" sz="1000" dirty="0">
              <a:solidFill>
                <a:srgbClr val="3F3F3F"/>
              </a:solidFill>
            </a:endParaRPr>
          </a:p>
          <a:p>
            <a:pPr marL="0" indent="0">
              <a:buNone/>
            </a:pPr>
            <a:endParaRPr lang="en-US" dirty="0"/>
          </a:p>
        </p:txBody>
      </p:sp>
    </p:spTree>
    <p:extLst>
      <p:ext uri="{BB962C8B-B14F-4D97-AF65-F5344CB8AC3E}">
        <p14:creationId xmlns:p14="http://schemas.microsoft.com/office/powerpoint/2010/main" val="138575664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9"/>
          <p:cNvPicPr>
            <a:picLocks noGrp="1" noChangeAspect="1"/>
          </p:cNvPicPr>
          <p:nvPr>
            <p:ph sz="half" idx="2"/>
          </p:nvPr>
        </p:nvPicPr>
        <p:blipFill rotWithShape="1">
          <a:blip r:embed="rId3"/>
          <a:srcRect l="1305" t="2220" r="2057"/>
          <a:stretch/>
        </p:blipFill>
        <p:spPr>
          <a:xfrm>
            <a:off x="5288775" y="1144903"/>
            <a:ext cx="6829790" cy="4836235"/>
          </a:xfrm>
          <a:prstGeom prst="rect">
            <a:avLst/>
          </a:prstGeom>
        </p:spPr>
      </p:pic>
      <p:sp>
        <p:nvSpPr>
          <p:cNvPr id="2" name="Title 1"/>
          <p:cNvSpPr>
            <a:spLocks noGrp="1"/>
          </p:cNvSpPr>
          <p:nvPr>
            <p:ph type="title"/>
          </p:nvPr>
        </p:nvSpPr>
        <p:spPr/>
        <p:txBody>
          <a:bodyPr>
            <a:normAutofit/>
          </a:bodyPr>
          <a:lstStyle/>
          <a:p>
            <a:r>
              <a:rPr lang="en-US" dirty="0"/>
              <a:t>Quality Improvement in Critical Access Hospitals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Content Placeholder 9" descr="Margaretville Hospital Emergency Department on Vimeo"/>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846259" y="1087752"/>
            <a:ext cx="4433668" cy="2644729"/>
          </a:xfr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b="18876"/>
          <a:stretch/>
        </p:blipFill>
        <p:spPr>
          <a:xfrm>
            <a:off x="834257" y="3787486"/>
            <a:ext cx="4440685" cy="2701863"/>
          </a:xfrm>
          <a:prstGeom prst="rect">
            <a:avLst/>
          </a:prstGeom>
        </p:spPr>
      </p:pic>
    </p:spTree>
    <p:extLst>
      <p:ext uri="{BB962C8B-B14F-4D97-AF65-F5344CB8AC3E}">
        <p14:creationId xmlns:p14="http://schemas.microsoft.com/office/powerpoint/2010/main" val="1945717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16384"/>
            <a:ext cx="10515600" cy="950416"/>
          </a:xfrm>
        </p:spPr>
        <p:txBody>
          <a:bodyPr/>
          <a:lstStyle/>
          <a:p>
            <a:r>
              <a:rPr lang="en-US" dirty="0"/>
              <a:t>Program Overview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p:cNvSpPr>
            <a:spLocks noGrp="1"/>
          </p:cNvSpPr>
          <p:nvPr>
            <p:ph sz="half" idx="1"/>
          </p:nvPr>
        </p:nvSpPr>
        <p:spPr>
          <a:xfrm>
            <a:off x="390525" y="1085850"/>
            <a:ext cx="6076951" cy="4853354"/>
          </a:xfrm>
        </p:spPr>
        <p:txBody>
          <a:bodyPr>
            <a:normAutofit/>
          </a:bodyPr>
          <a:lstStyle/>
          <a:p>
            <a:pPr marL="342900" indent="-342900">
              <a:buFont typeface="Arial" panose="020B0604020202020204" pitchFamily="34" charset="0"/>
              <a:buChar char="•"/>
            </a:pPr>
            <a:r>
              <a:rPr lang="en-US" sz="2200" dirty="0">
                <a:solidFill>
                  <a:schemeClr val="tx1"/>
                </a:solidFill>
                <a:cs typeface="Calibri" panose="020F0502020204030204" pitchFamily="34" charset="0"/>
              </a:rPr>
              <a:t>Medicare </a:t>
            </a:r>
            <a:r>
              <a:rPr lang="en-US" sz="2200" spc="-10" dirty="0">
                <a:solidFill>
                  <a:schemeClr val="tx1"/>
                </a:solidFill>
                <a:cs typeface="Calibri" panose="020F0502020204030204" pitchFamily="34" charset="0"/>
              </a:rPr>
              <a:t>Rural </a:t>
            </a:r>
            <a:r>
              <a:rPr lang="en-US" sz="2200" dirty="0">
                <a:solidFill>
                  <a:schemeClr val="tx1"/>
                </a:solidFill>
                <a:cs typeface="Calibri" panose="020F0502020204030204" pitchFamily="34" charset="0"/>
              </a:rPr>
              <a:t>Hospital </a:t>
            </a:r>
            <a:r>
              <a:rPr lang="en-US" sz="2200" spc="-10" dirty="0">
                <a:solidFill>
                  <a:schemeClr val="tx1"/>
                </a:solidFill>
                <a:cs typeface="Calibri" panose="020F0502020204030204" pitchFamily="34" charset="0"/>
              </a:rPr>
              <a:t>Flexibility (Flex) </a:t>
            </a:r>
            <a:r>
              <a:rPr lang="en-US" sz="2200" dirty="0">
                <a:solidFill>
                  <a:schemeClr val="tx1"/>
                </a:solidFill>
                <a:cs typeface="Calibri" panose="020F0502020204030204" pitchFamily="34" charset="0"/>
              </a:rPr>
              <a:t>Grant supports quality improvement (QI) efforts across 45 states through the </a:t>
            </a:r>
            <a:r>
              <a:rPr lang="en-US" sz="2200" b="1" dirty="0">
                <a:solidFill>
                  <a:schemeClr val="tx1"/>
                </a:solidFill>
                <a:cs typeface="Calibri" panose="020F0502020204030204" pitchFamily="34" charset="0"/>
              </a:rPr>
              <a:t>Medicare Beneficiaries Quality Improvement Project (MBQIP)</a:t>
            </a:r>
            <a:endParaRPr lang="en-US" sz="2200" dirty="0">
              <a:solidFill>
                <a:schemeClr val="tx1"/>
              </a:solidFill>
              <a:cs typeface="Calibri" panose="020F0502020204030204" pitchFamily="34" charset="0"/>
            </a:endParaRPr>
          </a:p>
          <a:p>
            <a:pPr marL="342900" indent="-342900">
              <a:buFont typeface="Arial" panose="020B0604020202020204" pitchFamily="34" charset="0"/>
              <a:buChar char="•"/>
            </a:pPr>
            <a:r>
              <a:rPr lang="en-US" sz="2200" dirty="0">
                <a:solidFill>
                  <a:schemeClr val="tx1"/>
                </a:solidFill>
                <a:cs typeface="Calibri" panose="020F0502020204030204" pitchFamily="34" charset="0"/>
              </a:rPr>
              <a:t>FORHP funds the Flex Monitoring Team at the </a:t>
            </a:r>
            <a:r>
              <a:rPr lang="en-US" sz="2200" b="1" dirty="0">
                <a:solidFill>
                  <a:schemeClr val="tx1"/>
                </a:solidFill>
                <a:cs typeface="Calibri" panose="020F0502020204030204" pitchFamily="34" charset="0"/>
              </a:rPr>
              <a:t>University of Minnesota </a:t>
            </a:r>
            <a:r>
              <a:rPr lang="en-US" sz="2200" dirty="0">
                <a:solidFill>
                  <a:schemeClr val="tx1"/>
                </a:solidFill>
                <a:cs typeface="Calibri" panose="020F0502020204030204" pitchFamily="34" charset="0"/>
              </a:rPr>
              <a:t>and a Rural Quality Improvement Technical Assistance project at </a:t>
            </a:r>
            <a:r>
              <a:rPr lang="en-US" sz="2200" b="1" dirty="0">
                <a:solidFill>
                  <a:schemeClr val="tx1"/>
                </a:solidFill>
                <a:cs typeface="Calibri" panose="020F0502020204030204" pitchFamily="34" charset="0"/>
              </a:rPr>
              <a:t>Stratis Health </a:t>
            </a:r>
            <a:r>
              <a:rPr lang="en-US" sz="2200" dirty="0">
                <a:solidFill>
                  <a:schemeClr val="tx1"/>
                </a:solidFill>
                <a:cs typeface="Calibri" panose="020F0502020204030204" pitchFamily="34" charset="0"/>
              </a:rPr>
              <a:t>to support CAHs in the voluntary reporting of quality measure data </a:t>
            </a:r>
          </a:p>
          <a:p>
            <a:pPr marL="342900" indent="-342900">
              <a:buFont typeface="Arial" panose="020B0604020202020204" pitchFamily="34" charset="0"/>
              <a:buChar char="•"/>
            </a:pPr>
            <a:r>
              <a:rPr lang="en-US" sz="2200" dirty="0">
                <a:solidFill>
                  <a:schemeClr val="tx1"/>
                </a:solidFill>
              </a:rPr>
              <a:t>FORHP requires MBQIP participation and annually recognizes top 10 performing states who achieved the highest reporting rates and improvement levels</a:t>
            </a:r>
          </a:p>
        </p:txBody>
      </p:sp>
      <p:sp>
        <p:nvSpPr>
          <p:cNvPr id="7" name="Content Placeholder 3"/>
          <p:cNvSpPr>
            <a:spLocks noGrp="1"/>
          </p:cNvSpPr>
          <p:nvPr>
            <p:ph sz="half" idx="2"/>
          </p:nvPr>
        </p:nvSpPr>
        <p:spPr>
          <a:xfrm>
            <a:off x="6467476" y="1083649"/>
            <a:ext cx="5334000" cy="4853354"/>
          </a:xfrm>
        </p:spPr>
        <p:txBody>
          <a:bodyPr>
            <a:normAutofit/>
          </a:bodyPr>
          <a:lstStyle/>
          <a:p>
            <a:pPr marL="342900" indent="-342900">
              <a:buFont typeface="Arial" panose="020B0604020202020204" pitchFamily="34" charset="0"/>
              <a:buChar char="•"/>
            </a:pPr>
            <a:r>
              <a:rPr lang="en-US" sz="2200" dirty="0">
                <a:solidFill>
                  <a:schemeClr val="tx1"/>
                </a:solidFill>
                <a:latin typeface="Calibri" panose="020F0502020204030204" pitchFamily="34" charset="0"/>
                <a:cs typeface="Calibri" panose="020F0502020204030204" pitchFamily="34" charset="0"/>
              </a:rPr>
              <a:t>MBQIP’s primary aim is to increase reporting of  quality data to </a:t>
            </a:r>
            <a:r>
              <a:rPr lang="en-US" sz="2200" spc="-10" dirty="0">
                <a:solidFill>
                  <a:schemeClr val="tx1"/>
                </a:solidFill>
                <a:latin typeface="Calibri" panose="020F0502020204030204" pitchFamily="34" charset="0"/>
                <a:cs typeface="Calibri" panose="020F0502020204030204" pitchFamily="34" charset="0"/>
              </a:rPr>
              <a:t>drive QI </a:t>
            </a:r>
            <a:r>
              <a:rPr lang="en-US" sz="2200" dirty="0">
                <a:solidFill>
                  <a:schemeClr val="tx1"/>
                </a:solidFill>
                <a:latin typeface="Calibri" panose="020F0502020204030204" pitchFamily="34" charset="0"/>
                <a:cs typeface="Calibri" panose="020F0502020204030204" pitchFamily="34" charset="0"/>
              </a:rPr>
              <a:t>based on a c</a:t>
            </a:r>
            <a:r>
              <a:rPr lang="en-US" sz="2200" spc="-10" dirty="0">
                <a:solidFill>
                  <a:schemeClr val="tx1"/>
                </a:solidFill>
                <a:latin typeface="Calibri" panose="020F0502020204030204" pitchFamily="34" charset="0"/>
                <a:cs typeface="Calibri" panose="020F0502020204030204" pitchFamily="34" charset="0"/>
              </a:rPr>
              <a:t>ommon </a:t>
            </a:r>
            <a:r>
              <a:rPr lang="en-US" sz="2200" dirty="0">
                <a:solidFill>
                  <a:schemeClr val="tx1"/>
                </a:solidFill>
                <a:latin typeface="Calibri" panose="020F0502020204030204" pitchFamily="34" charset="0"/>
                <a:cs typeface="Calibri" panose="020F0502020204030204" pitchFamily="34" charset="0"/>
              </a:rPr>
              <a:t>set of rural-relevant hospital metrics within 4 measure domains:</a:t>
            </a:r>
            <a:endParaRPr lang="en-US"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a:p>
            <a:endParaRPr lang="en-US" sz="1000" dirty="0">
              <a:solidFill>
                <a:schemeClr val="tx1"/>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2"/>
          <a:stretch>
            <a:fillRect/>
          </a:stretch>
        </p:blipFill>
        <p:spPr>
          <a:xfrm>
            <a:off x="6943244" y="3113317"/>
            <a:ext cx="3418682" cy="2410936"/>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6199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79383"/>
            <a:ext cx="10515600" cy="851101"/>
          </a:xfrm>
        </p:spPr>
        <p:txBody>
          <a:bodyPr>
            <a:normAutofit/>
          </a:bodyPr>
          <a:lstStyle/>
          <a:p>
            <a:r>
              <a:rPr lang="en-US" b="1" dirty="0">
                <a:solidFill>
                  <a:srgbClr val="0F4D7B"/>
                </a:solidFill>
                <a:latin typeface="+mn-lt"/>
              </a:rPr>
              <a:t>HRSA Collaboration with CDC </a:t>
            </a:r>
          </a:p>
        </p:txBody>
      </p:sp>
      <p:sp>
        <p:nvSpPr>
          <p:cNvPr id="7" name="Slide Number Placeholder 6">
            <a:extLst>
              <a:ext uri="{C183D7F6-B498-43B3-948B-1728B52AA6E4}">
                <adec:decorative xmlns:adec="http://schemas.microsoft.com/office/drawing/2017/decorative" val="0"/>
              </a:ext>
            </a:extLst>
          </p:cNvPr>
          <p:cNvSpPr>
            <a:spLocks noGrp="1"/>
          </p:cNvSpPr>
          <p:nvPr>
            <p:ph type="sldNum" sz="quarter" idx="12"/>
          </p:nvPr>
        </p:nvSpPr>
        <p:spPr>
          <a:xfrm>
            <a:off x="11268066" y="6481760"/>
            <a:ext cx="609600" cy="382199"/>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800" b="1" i="0" u="none" strike="noStrike" kern="1200" cap="none" spc="0" normalizeH="0" baseline="0" noProof="0" smtClean="0">
                <a:ln>
                  <a:noFill/>
                </a:ln>
                <a:solidFill>
                  <a:prstClr val="white"/>
                </a:solidFill>
                <a:effectLst/>
                <a:uLnTx/>
                <a:uFillTx/>
                <a:latin typeface="Trebuchet MS" panose="020B06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6" name="Content Placeholder 5"/>
          <p:cNvSpPr>
            <a:spLocks noGrp="1"/>
          </p:cNvSpPr>
          <p:nvPr>
            <p:ph idx="1"/>
          </p:nvPr>
        </p:nvSpPr>
        <p:spPr>
          <a:xfrm>
            <a:off x="523870" y="5441973"/>
            <a:ext cx="11039466" cy="773724"/>
          </a:xfrm>
        </p:spPr>
        <p:txBody>
          <a:bodyPr>
            <a:normAutofit/>
          </a:bodyPr>
          <a:lstStyle/>
          <a:p>
            <a:pPr algn="ctr"/>
            <a:r>
              <a:rPr lang="en-US" i="1" dirty="0"/>
              <a:t>MBQIP focuses on strengthening collaborations with HHS/CDC on the judicious use of antibiotics</a:t>
            </a:r>
          </a:p>
          <a:p>
            <a:endParaRPr lang="en-US" dirty="0"/>
          </a:p>
        </p:txBody>
      </p:sp>
      <p:graphicFrame>
        <p:nvGraphicFramePr>
          <p:cNvPr id="8" name="Diagram 7"/>
          <p:cNvGraphicFramePr/>
          <p:nvPr/>
        </p:nvGraphicFramePr>
        <p:xfrm>
          <a:off x="225083" y="1420837"/>
          <a:ext cx="11652584" cy="3545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0092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5B22-4B56-4950-BE1B-929B393BD164}"/>
              </a:ext>
            </a:extLst>
          </p:cNvPr>
          <p:cNvSpPr>
            <a:spLocks noGrp="1"/>
          </p:cNvSpPr>
          <p:nvPr>
            <p:ph type="title"/>
          </p:nvPr>
        </p:nvSpPr>
        <p:spPr/>
        <p:txBody>
          <a:bodyPr>
            <a:normAutofit/>
          </a:bodyPr>
          <a:lstStyle/>
          <a:p>
            <a:r>
              <a:rPr lang="en-US" dirty="0"/>
              <a:t>Current Goals with Antibiotic Stewardship Programs</a:t>
            </a:r>
          </a:p>
        </p:txBody>
      </p:sp>
      <p:sp>
        <p:nvSpPr>
          <p:cNvPr id="4" name="Slide Number Placeholder 3">
            <a:extLst>
              <a:ext uri="{FF2B5EF4-FFF2-40B4-BE49-F238E27FC236}">
                <a16:creationId xmlns:a16="http://schemas.microsoft.com/office/drawing/2014/main" id="{62C9F9F5-F964-4B20-9DD3-F60C51E6AE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242A3F5D-206C-4B52-8FC0-D59A5BC305F9}"/>
              </a:ext>
            </a:extLst>
          </p:cNvPr>
          <p:cNvSpPr>
            <a:spLocks noGrp="1"/>
          </p:cNvSpPr>
          <p:nvPr>
            <p:ph sz="half" idx="16"/>
          </p:nvPr>
        </p:nvSpPr>
        <p:spPr>
          <a:xfrm>
            <a:off x="428625" y="1252538"/>
            <a:ext cx="12411075" cy="4852987"/>
          </a:xfrm>
        </p:spPr>
        <p:txBody>
          <a:bodyPr>
            <a:normAutofit/>
          </a:bodyPr>
          <a:lstStyle/>
          <a:p>
            <a:pPr marL="481285" marR="1129477" lvl="0" indent="-457200" defTabSz="1825417" fontAlgn="auto">
              <a:spcBef>
                <a:spcPts val="190"/>
              </a:spcBef>
              <a:spcAft>
                <a:spcPts val="0"/>
              </a:spcAft>
              <a:buFont typeface="Arial" panose="020B0604020202020204" pitchFamily="34" charset="0"/>
              <a:buChar char="•"/>
              <a:tabLst>
                <a:tab pos="370154" algn="l"/>
              </a:tabLst>
            </a:pPr>
            <a:r>
              <a:rPr lang="en-US" sz="2500" kern="1200" spc="-10" dirty="0">
                <a:solidFill>
                  <a:prstClr val="black"/>
                </a:solidFill>
                <a:latin typeface="Calibri" panose="020F0502020204030204" pitchFamily="34" charset="0"/>
                <a:cs typeface="Calibri" panose="020F0502020204030204" pitchFamily="34" charset="0"/>
              </a:rPr>
              <a:t>Improve state capacity to use quality measure data to demonstrate</a:t>
            </a:r>
            <a:r>
              <a:rPr lang="en-US" sz="2500" kern="1200" spc="-50" dirty="0">
                <a:solidFill>
                  <a:prstClr val="black"/>
                </a:solidFill>
                <a:latin typeface="Calibri" panose="020F0502020204030204" pitchFamily="34" charset="0"/>
                <a:cs typeface="Calibri" panose="020F0502020204030204" pitchFamily="34" charset="0"/>
              </a:rPr>
              <a:t> </a:t>
            </a:r>
            <a:r>
              <a:rPr lang="en-US" sz="2500" kern="1200" spc="-10" dirty="0">
                <a:solidFill>
                  <a:prstClr val="black"/>
                </a:solidFill>
                <a:latin typeface="Calibri" panose="020F0502020204030204" pitchFamily="34" charset="0"/>
                <a:cs typeface="Calibri" panose="020F0502020204030204" pitchFamily="34" charset="0"/>
              </a:rPr>
              <a:t>improvements and opportunities to </a:t>
            </a:r>
            <a:r>
              <a:rPr lang="en-US" sz="2500" spc="-10" dirty="0">
                <a:solidFill>
                  <a:prstClr val="black"/>
                </a:solidFill>
                <a:latin typeface="Calibri" panose="020F0502020204030204" pitchFamily="34" charset="0"/>
                <a:cs typeface="Calibri" panose="020F0502020204030204" pitchFamily="34" charset="0"/>
              </a:rPr>
              <a:t>support ASP implementation</a:t>
            </a:r>
          </a:p>
          <a:p>
            <a:pPr marL="481285" marR="1129477" lvl="0" indent="-457200" defTabSz="1825417" fontAlgn="auto">
              <a:spcBef>
                <a:spcPts val="190"/>
              </a:spcBef>
              <a:spcAft>
                <a:spcPts val="0"/>
              </a:spcAft>
              <a:buFont typeface="Arial" panose="020B0604020202020204" pitchFamily="34" charset="0"/>
              <a:buChar char="•"/>
              <a:tabLst>
                <a:tab pos="370154" algn="l"/>
              </a:tabLst>
            </a:pPr>
            <a:r>
              <a:rPr lang="en-US" sz="2500" spc="-10" dirty="0">
                <a:solidFill>
                  <a:prstClr val="black"/>
                </a:solidFill>
                <a:latin typeface="Calibri" panose="020F0502020204030204" pitchFamily="34" charset="0"/>
                <a:cs typeface="Calibri" panose="020F0502020204030204" pitchFamily="34" charset="0"/>
              </a:rPr>
              <a:t>Improve CAH reporting on NHSN; and identify quality improvement (QI) opportunities based on the 7 Core Elements of Antibiotic Stewardship</a:t>
            </a:r>
          </a:p>
          <a:p>
            <a:pPr marL="481285" marR="1129477" lvl="0" indent="-457200" defTabSz="1825417" fontAlgn="auto">
              <a:spcBef>
                <a:spcPts val="190"/>
              </a:spcBef>
              <a:spcAft>
                <a:spcPts val="0"/>
              </a:spcAft>
              <a:buFont typeface="Arial" panose="020B0604020202020204" pitchFamily="34" charset="0"/>
              <a:buChar char="•"/>
              <a:tabLst>
                <a:tab pos="370154" algn="l"/>
              </a:tabLst>
            </a:pPr>
            <a:r>
              <a:rPr lang="en-US" sz="2500" spc="-10" dirty="0">
                <a:solidFill>
                  <a:prstClr val="black"/>
                </a:solidFill>
                <a:latin typeface="Calibri" panose="020F0502020204030204" pitchFamily="34" charset="0"/>
                <a:cs typeface="Calibri" panose="020F0502020204030204" pitchFamily="34" charset="0"/>
              </a:rPr>
              <a:t>Identify challenges in rural hospitals for reporting and uptake of ASP measure</a:t>
            </a:r>
            <a:endParaRPr lang="en-US" sz="2500" dirty="0"/>
          </a:p>
        </p:txBody>
      </p:sp>
      <p:sp>
        <p:nvSpPr>
          <p:cNvPr id="9" name="object 6">
            <a:extLst>
              <a:ext uri="{FF2B5EF4-FFF2-40B4-BE49-F238E27FC236}">
                <a16:creationId xmlns:a16="http://schemas.microsoft.com/office/drawing/2014/main" id="{D216A543-18F1-48BD-B2BB-1167DC6AC9E3}"/>
              </a:ext>
            </a:extLst>
          </p:cNvPr>
          <p:cNvSpPr/>
          <p:nvPr/>
        </p:nvSpPr>
        <p:spPr>
          <a:xfrm>
            <a:off x="1533301" y="3409492"/>
            <a:ext cx="8843504" cy="2802220"/>
          </a:xfrm>
          <a:prstGeom prst="rect">
            <a:avLst/>
          </a:prstGeom>
          <a:blipFill>
            <a:blip r:embed="rId2" cstate="print"/>
            <a:stretch>
              <a:fillRect/>
            </a:stretch>
          </a:blipFill>
        </p:spPr>
        <p:txBody>
          <a:bodyPr wrap="square" lIns="0" tIns="0" rIns="0" bIns="0" rtlCol="0"/>
          <a:lstStyle/>
          <a:p>
            <a:pPr marL="0" marR="0" lvl="0" indent="0" algn="l" defTabSz="1825417" rtl="0" eaLnBrk="1" fontAlgn="base" latinLnBrk="0" hangingPunct="1">
              <a:lnSpc>
                <a:spcPct val="100000"/>
              </a:lnSpc>
              <a:spcBef>
                <a:spcPct val="0"/>
              </a:spcBef>
              <a:spcAft>
                <a:spcPct val="0"/>
              </a:spcAft>
              <a:buClrTx/>
              <a:buSzTx/>
              <a:buFontTx/>
              <a:buNone/>
              <a:tabLst/>
              <a:defRPr/>
            </a:pPr>
            <a:endParaRPr kumimoji="0" sz="3593" b="0" i="0" u="none" strike="noStrike" kern="1200" cap="none" spc="0" normalizeH="0" baseline="0" noProof="0">
              <a:ln>
                <a:noFill/>
              </a:ln>
              <a:solidFill>
                <a:prstClr val="black"/>
              </a:solidFill>
              <a:effectLst/>
              <a:uLnTx/>
              <a:uFillTx/>
              <a:latin typeface="Calibri"/>
              <a:ea typeface="Osaka" pitchFamily="1" charset="-128"/>
              <a:cs typeface="+mn-cs"/>
            </a:endParaRPr>
          </a:p>
        </p:txBody>
      </p:sp>
    </p:spTree>
    <p:extLst>
      <p:ext uri="{BB962C8B-B14F-4D97-AF65-F5344CB8AC3E}">
        <p14:creationId xmlns:p14="http://schemas.microsoft.com/office/powerpoint/2010/main" val="471450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200" y="200024"/>
            <a:ext cx="10515600" cy="769441"/>
          </a:xfrm>
        </p:spPr>
        <p:txBody>
          <a:bodyPr>
            <a:normAutofit/>
          </a:bodyPr>
          <a:lstStyle/>
          <a:p>
            <a:pPr algn="ctr"/>
            <a:r>
              <a:rPr lang="en-US" sz="4000" dirty="0"/>
              <a:t>Contact Information  </a:t>
            </a:r>
          </a:p>
        </p:txBody>
      </p:sp>
      <p:sp>
        <p:nvSpPr>
          <p:cNvPr id="12" name="Content Placeholder 11"/>
          <p:cNvSpPr>
            <a:spLocks noGrp="1"/>
          </p:cNvSpPr>
          <p:nvPr>
            <p:ph idx="1"/>
          </p:nvPr>
        </p:nvSpPr>
        <p:spPr>
          <a:xfrm>
            <a:off x="528711" y="1213046"/>
            <a:ext cx="10515600" cy="4351338"/>
          </a:xfrm>
        </p:spPr>
        <p:txBody>
          <a:bodyPr/>
          <a:lstStyle/>
          <a:p>
            <a:pPr marL="342900" indent="-342900">
              <a:buFont typeface="Arial" panose="020B0604020202020204" pitchFamily="34" charset="0"/>
              <a:buChar char="•"/>
            </a:pPr>
            <a:r>
              <a:rPr lang="en-US" sz="2800" dirty="0"/>
              <a:t>Natalia Vargas: </a:t>
            </a:r>
          </a:p>
          <a:p>
            <a:r>
              <a:rPr lang="en-US" sz="2800" dirty="0">
                <a:hlinkClick r:id="rId3"/>
              </a:rPr>
              <a:t>Nvargas@hrsa.gov</a:t>
            </a:r>
            <a:endParaRPr lang="en-US" sz="2800" dirty="0"/>
          </a:p>
          <a:p>
            <a:endParaRPr lang="en-US" sz="2400" dirty="0"/>
          </a:p>
          <a:p>
            <a:pPr marL="342900" indent="-342900">
              <a:buFont typeface="Arial" panose="020B0604020202020204" pitchFamily="34" charset="0"/>
              <a:buChar char="•"/>
            </a:pPr>
            <a:r>
              <a:rPr lang="en-US" sz="2800" dirty="0"/>
              <a:t>MBQIP Mailbox:</a:t>
            </a:r>
          </a:p>
          <a:p>
            <a:r>
              <a:rPr lang="en-US" sz="2800" dirty="0">
                <a:hlinkClick r:id="rId4"/>
              </a:rPr>
              <a:t>MBQIP@hrsa.gov</a:t>
            </a:r>
            <a:endParaRPr lang="en-US" sz="2800" dirty="0"/>
          </a:p>
          <a:p>
            <a:endParaRPr lang="en-US" sz="2800" dirty="0"/>
          </a:p>
          <a:p>
            <a:pPr marL="342900" indent="-342900">
              <a:buFont typeface="Arial" panose="020B0604020202020204" pitchFamily="34" charset="0"/>
              <a:buChar char="•"/>
            </a:pPr>
            <a:r>
              <a:rPr lang="en-US" sz="2800" dirty="0"/>
              <a:t>MBQIP Website:</a:t>
            </a:r>
          </a:p>
          <a:p>
            <a:r>
              <a:rPr lang="en-US" sz="2800" dirty="0">
                <a:hlinkClick r:id="rId5"/>
              </a:rPr>
              <a:t>https://www.hrsa.gov/rural-health/rural-hospitals/mbqip</a:t>
            </a:r>
            <a:endParaRPr lang="en-US" sz="2800" dirty="0"/>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3508" y="1213046"/>
            <a:ext cx="4493622" cy="3708446"/>
          </a:xfrm>
          <a:prstGeom prst="rect">
            <a:avLst/>
          </a:prstGeom>
        </p:spPr>
      </p:pic>
    </p:spTree>
    <p:extLst>
      <p:ext uri="{BB962C8B-B14F-4D97-AF65-F5344CB8AC3E}">
        <p14:creationId xmlns:p14="http://schemas.microsoft.com/office/powerpoint/2010/main" val="1517481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E310-3D82-418F-A534-CFB4C19B48C5}"/>
              </a:ext>
            </a:extLst>
          </p:cNvPr>
          <p:cNvSpPr>
            <a:spLocks noGrp="1"/>
          </p:cNvSpPr>
          <p:nvPr>
            <p:ph type="title"/>
          </p:nvPr>
        </p:nvSpPr>
        <p:spPr>
          <a:xfrm>
            <a:off x="838200" y="120109"/>
            <a:ext cx="10515600" cy="950416"/>
          </a:xfrm>
        </p:spPr>
        <p:txBody>
          <a:bodyPr>
            <a:normAutofit/>
          </a:bodyPr>
          <a:lstStyle/>
          <a:p>
            <a:r>
              <a:rPr lang="en-US" sz="4000" dirty="0"/>
              <a:t>Connect with HRSA</a:t>
            </a:r>
          </a:p>
        </p:txBody>
      </p:sp>
      <p:sp>
        <p:nvSpPr>
          <p:cNvPr id="4" name="Content Placeholder 3">
            <a:extLst>
              <a:ext uri="{FF2B5EF4-FFF2-40B4-BE49-F238E27FC236}">
                <a16:creationId xmlns:a16="http://schemas.microsoft.com/office/drawing/2014/main" id="{F491DFDA-565C-4E62-BA12-421BD0DE06E8}"/>
              </a:ext>
            </a:extLst>
          </p:cNvPr>
          <p:cNvSpPr>
            <a:spLocks noGrp="1" noChangeAspect="1"/>
          </p:cNvSpPr>
          <p:nvPr>
            <p:ph sz="quarter" idx="13"/>
          </p:nvPr>
        </p:nvSpPr>
        <p:spPr>
          <a:xfrm>
            <a:off x="808565" y="974521"/>
            <a:ext cx="10515600" cy="1497076"/>
          </a:xfrm>
        </p:spPr>
        <p:txBody>
          <a:bodyPr>
            <a:noAutofit/>
          </a:bodyPr>
          <a:lstStyle/>
          <a:p>
            <a:pPr marL="0" indent="0">
              <a:buNone/>
            </a:pPr>
            <a:endParaRPr lang="en-US" sz="2800" dirty="0">
              <a:solidFill>
                <a:schemeClr val="tx1"/>
              </a:solidFill>
            </a:endParaRPr>
          </a:p>
          <a:p>
            <a:pPr marL="0" indent="0">
              <a:buNone/>
            </a:pPr>
            <a:r>
              <a:rPr lang="en-US" sz="3600" dirty="0">
                <a:solidFill>
                  <a:schemeClr val="tx1"/>
                </a:solidFill>
              </a:rPr>
              <a:t>Learn more about our agency at: </a:t>
            </a:r>
          </a:p>
          <a:p>
            <a:pPr marL="0" indent="0">
              <a:buNone/>
            </a:pPr>
            <a:r>
              <a:rPr lang="en-US" sz="3200" u="sng" dirty="0">
                <a:solidFill>
                  <a:srgbClr val="0563C1"/>
                </a:solidFill>
                <a:uFill>
                  <a:solidFill>
                    <a:srgbClr val="0563C1"/>
                  </a:solidFill>
                </a:uFill>
                <a:sym typeface="Calibri"/>
                <a:hlinkClick r:id="rId3"/>
              </a:rPr>
              <a:t>www.HRSA.gov</a:t>
            </a:r>
            <a:endParaRPr lang="en-US" sz="3200" u="sng" dirty="0">
              <a:solidFill>
                <a:srgbClr val="0563C1"/>
              </a:solidFill>
              <a:uFill>
                <a:solidFill>
                  <a:srgbClr val="0563C1"/>
                </a:solidFill>
              </a:uFill>
              <a:sym typeface="Calibri"/>
            </a:endParaRPr>
          </a:p>
        </p:txBody>
      </p:sp>
      <p:sp>
        <p:nvSpPr>
          <p:cNvPr id="5" name="Content Placeholder 4">
            <a:extLst>
              <a:ext uri="{FF2B5EF4-FFF2-40B4-BE49-F238E27FC236}">
                <a16:creationId xmlns:a16="http://schemas.microsoft.com/office/drawing/2014/main" id="{CE9220D7-A106-44C2-B0E6-9AE990EBF466}"/>
              </a:ext>
            </a:extLst>
          </p:cNvPr>
          <p:cNvSpPr>
            <a:spLocks noGrp="1"/>
          </p:cNvSpPr>
          <p:nvPr>
            <p:ph sz="quarter" idx="14"/>
          </p:nvPr>
        </p:nvSpPr>
        <p:spPr>
          <a:xfrm>
            <a:off x="838200" y="3460509"/>
            <a:ext cx="10515600" cy="707214"/>
          </a:xfrm>
        </p:spPr>
        <p:txBody>
          <a:bodyPr>
            <a:normAutofit/>
          </a:bodyPr>
          <a:lstStyle/>
          <a:p>
            <a:pPr marL="0" indent="0">
              <a:buNone/>
            </a:pPr>
            <a:r>
              <a:rPr lang="en-US" dirty="0">
                <a:solidFill>
                  <a:schemeClr val="tx1"/>
                </a:solidFill>
                <a:hlinkClick r:id="rId4"/>
              </a:rPr>
              <a:t>Sign up for the HRSA eNews</a:t>
            </a:r>
            <a:endParaRPr lang="en-US" dirty="0">
              <a:solidFill>
                <a:schemeClr val="tx1"/>
              </a:solidFill>
            </a:endParaRPr>
          </a:p>
        </p:txBody>
      </p:sp>
      <p:sp>
        <p:nvSpPr>
          <p:cNvPr id="13" name="Content Placeholder 12">
            <a:extLst>
              <a:ext uri="{FF2B5EF4-FFF2-40B4-BE49-F238E27FC236}">
                <a16:creationId xmlns:a16="http://schemas.microsoft.com/office/drawing/2014/main" id="{4F51BE1E-2A32-47E0-96AD-C6A7DF86731E}"/>
              </a:ext>
            </a:extLst>
          </p:cNvPr>
          <p:cNvSpPr>
            <a:spLocks noGrp="1"/>
          </p:cNvSpPr>
          <p:nvPr>
            <p:ph sz="quarter" idx="15"/>
          </p:nvPr>
        </p:nvSpPr>
        <p:spPr>
          <a:xfrm>
            <a:off x="2409264" y="4431966"/>
            <a:ext cx="7373471" cy="707214"/>
          </a:xfrm>
        </p:spPr>
        <p:txBody>
          <a:bodyPr/>
          <a:lstStyle/>
          <a:p>
            <a:pPr marL="0" indent="0">
              <a:buNone/>
            </a:pPr>
            <a:r>
              <a:rPr lang="en-US" dirty="0">
                <a:solidFill>
                  <a:schemeClr val="tx1"/>
                </a:solidFill>
              </a:rPr>
              <a:t>FOLLOW US: </a:t>
            </a:r>
          </a:p>
        </p:txBody>
      </p:sp>
      <p:pic>
        <p:nvPicPr>
          <p:cNvPr id="7" name="Picture 6" descr="&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0939" y="3511882"/>
            <a:ext cx="737487" cy="490447"/>
          </a:xfrm>
          <a:prstGeom prst="rect">
            <a:avLst/>
          </a:prstGeom>
        </p:spPr>
      </p:pic>
      <p:grpSp>
        <p:nvGrpSpPr>
          <p:cNvPr id="14" name="Group 13" descr="Social Media Icons&#10;"/>
          <p:cNvGrpSpPr/>
          <p:nvPr/>
        </p:nvGrpSpPr>
        <p:grpSpPr>
          <a:xfrm>
            <a:off x="3796726" y="5139180"/>
            <a:ext cx="4598531" cy="797995"/>
            <a:chOff x="3799084" y="5111968"/>
            <a:chExt cx="4598531" cy="797995"/>
          </a:xfrm>
        </p:grpSpPr>
        <p:pic>
          <p:nvPicPr>
            <p:cNvPr id="8" name="Picture 7" descr="Facebook">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9084" y="5117474"/>
              <a:ext cx="781093" cy="781093"/>
            </a:xfrm>
            <a:prstGeom prst="rect">
              <a:avLst/>
            </a:prstGeom>
          </p:spPr>
        </p:pic>
        <p:pic>
          <p:nvPicPr>
            <p:cNvPr id="9" name="Picture 8" descr="Twitter">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5581" y="5113531"/>
              <a:ext cx="777240" cy="777240"/>
            </a:xfrm>
            <a:prstGeom prst="rect">
              <a:avLst/>
            </a:prstGeom>
          </p:spPr>
        </p:pic>
        <p:pic>
          <p:nvPicPr>
            <p:cNvPr id="10" name="Picture 9" descr="Instagram">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89646" y="5119224"/>
              <a:ext cx="786290" cy="785036"/>
            </a:xfrm>
            <a:prstGeom prst="rect">
              <a:avLst/>
            </a:prstGeom>
          </p:spPr>
        </p:pic>
        <p:pic>
          <p:nvPicPr>
            <p:cNvPr id="11" name="Picture 10" descr="Instagram">
              <a:hlinkClick r:id="rId12"/>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59254" y="5124834"/>
              <a:ext cx="786384" cy="785129"/>
            </a:xfrm>
            <a:prstGeom prst="rect">
              <a:avLst/>
            </a:prstGeom>
          </p:spPr>
        </p:pic>
        <p:pic>
          <p:nvPicPr>
            <p:cNvPr id="12" name="Picture 11" descr="YouTube">
              <a:hlinkClick r:id="rId14"/>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12580" y="5111968"/>
              <a:ext cx="785035" cy="785035"/>
            </a:xfrm>
            <a:prstGeom prst="rect">
              <a:avLst/>
            </a:prstGeom>
          </p:spPr>
        </p:pic>
      </p:grpSp>
      <p:sp>
        <p:nvSpPr>
          <p:cNvPr id="3" name="Slide Number Placeholder 2">
            <a:extLst>
              <a:ext uri="{FF2B5EF4-FFF2-40B4-BE49-F238E27FC236}">
                <a16:creationId xmlns:a16="http://schemas.microsoft.com/office/drawing/2014/main" id="{A054B5B0-1D6B-4084-BFC9-D8B6528712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008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1789"/>
            <a:ext cx="10972800" cy="836531"/>
          </a:xfrm>
        </p:spPr>
        <p:txBody>
          <a:bodyPr/>
          <a:lstStyle/>
          <a:p>
            <a:r>
              <a:rPr lang="en-US" dirty="0"/>
              <a:t>Introduction of Speakers </a:t>
            </a:r>
          </a:p>
        </p:txBody>
      </p:sp>
      <p:sp>
        <p:nvSpPr>
          <p:cNvPr id="7" name="Rectangle 6"/>
          <p:cNvSpPr/>
          <p:nvPr/>
        </p:nvSpPr>
        <p:spPr>
          <a:xfrm>
            <a:off x="3016978" y="4178193"/>
            <a:ext cx="8896755" cy="1735860"/>
          </a:xfrm>
          <a:prstGeom prst="rect">
            <a:avLst/>
          </a:prstGeom>
        </p:spPr>
        <p:txBody>
          <a:bodyPr wrap="square">
            <a:spAutoFit/>
          </a:bodyPr>
          <a:lstStyle/>
          <a:p>
            <a:pPr>
              <a:lnSpc>
                <a:spcPct val="100000"/>
              </a:lnSpc>
            </a:pPr>
            <a:r>
              <a:rPr lang="en-US" sz="2670" dirty="0">
                <a:solidFill>
                  <a:srgbClr val="3F3F3F"/>
                </a:solidFill>
                <a:latin typeface="Calibri" panose="020F0502020204030204" pitchFamily="34" charset="0"/>
                <a:cs typeface="Calibri" panose="020F0502020204030204" pitchFamily="34" charset="0"/>
              </a:rPr>
              <a:t>Emily Spivak, MD, MHS, FIDSA</a:t>
            </a:r>
          </a:p>
          <a:p>
            <a:pPr>
              <a:lnSpc>
                <a:spcPct val="100000"/>
              </a:lnSpc>
            </a:pPr>
            <a:r>
              <a:rPr lang="en-US" sz="2670" dirty="0">
                <a:solidFill>
                  <a:srgbClr val="3F3F3F"/>
                </a:solidFill>
                <a:latin typeface="Calibri" panose="020F0502020204030204" pitchFamily="34" charset="0"/>
                <a:cs typeface="Calibri" panose="020F0502020204030204" pitchFamily="34" charset="0"/>
              </a:rPr>
              <a:t>Associate Professor of Medicine</a:t>
            </a:r>
          </a:p>
          <a:p>
            <a:pPr>
              <a:lnSpc>
                <a:spcPct val="100000"/>
              </a:lnSpc>
            </a:pPr>
            <a:r>
              <a:rPr lang="en-US" sz="2670" dirty="0">
                <a:solidFill>
                  <a:srgbClr val="3F3F3F"/>
                </a:solidFill>
                <a:latin typeface="Calibri" panose="020F0502020204030204" pitchFamily="34" charset="0"/>
                <a:cs typeface="Calibri" panose="020F0502020204030204" pitchFamily="34" charset="0"/>
              </a:rPr>
              <a:t>Antimicrobial Stewardship Medical Director</a:t>
            </a:r>
          </a:p>
          <a:p>
            <a:pPr>
              <a:lnSpc>
                <a:spcPct val="100000"/>
              </a:lnSpc>
              <a:spcAft>
                <a:spcPts val="600"/>
              </a:spcAft>
            </a:pPr>
            <a:r>
              <a:rPr lang="en-US" sz="2670" dirty="0">
                <a:solidFill>
                  <a:srgbClr val="3F3F3F"/>
                </a:solidFill>
                <a:latin typeface="Calibri" panose="020F0502020204030204" pitchFamily="34" charset="0"/>
                <a:cs typeface="Calibri" panose="020F0502020204030204" pitchFamily="34" charset="0"/>
              </a:rPr>
              <a:t>University of Utah Health and Salt Lake City VA</a:t>
            </a:r>
          </a:p>
        </p:txBody>
      </p:sp>
      <p:sp>
        <p:nvSpPr>
          <p:cNvPr id="9" name="Rectangle 8"/>
          <p:cNvSpPr/>
          <p:nvPr/>
        </p:nvSpPr>
        <p:spPr>
          <a:xfrm>
            <a:off x="3016978" y="1689879"/>
            <a:ext cx="8268057" cy="1784913"/>
          </a:xfrm>
          <a:prstGeom prst="rect">
            <a:avLst/>
          </a:prstGeom>
          <a:noFill/>
          <a:ln>
            <a:noFill/>
          </a:ln>
        </p:spPr>
        <p:txBody>
          <a:bodyPr vert="horz" wrap="square" lIns="91440" tIns="45720" rIns="91440" bIns="45720" numCol="1" anchor="t" anchorCtr="0" compatLnSpc="1">
            <a:prstTxWarp prst="textNoShape">
              <a:avLst/>
            </a:prstTxWarp>
          </a:bodyPr>
          <a:lstStyle/>
          <a:p>
            <a:pPr fontAlgn="base">
              <a:spcAft>
                <a:spcPct val="0"/>
              </a:spcAft>
              <a:buClr>
                <a:srgbClr val="E25423"/>
              </a:buClr>
              <a:buFont typeface="Wingdings" panose="05000000000000000000" pitchFamily="2" charset="2"/>
              <a:buNone/>
            </a:pPr>
            <a:r>
              <a:rPr lang="en-US" sz="2670" dirty="0">
                <a:solidFill>
                  <a:srgbClr val="3F3F3F"/>
                </a:solidFill>
                <a:latin typeface="Calibri" panose="020F0502020204030204" pitchFamily="34" charset="0"/>
                <a:cs typeface="Calibri" panose="020F0502020204030204" pitchFamily="34" charset="0"/>
              </a:rPr>
              <a:t>Erin O'Leary, MPH </a:t>
            </a:r>
          </a:p>
          <a:p>
            <a:pPr fontAlgn="base">
              <a:spcAft>
                <a:spcPct val="0"/>
              </a:spcAft>
              <a:buClr>
                <a:srgbClr val="E25423"/>
              </a:buClr>
              <a:buFont typeface="Wingdings" panose="05000000000000000000" pitchFamily="2" charset="2"/>
              <a:buNone/>
            </a:pPr>
            <a:r>
              <a:rPr lang="en-US" altLang="en-US" sz="2670" dirty="0">
                <a:solidFill>
                  <a:srgbClr val="3F3F3F"/>
                </a:solidFill>
                <a:latin typeface="Calibri" panose="020F0502020204030204" pitchFamily="34" charset="0"/>
                <a:cs typeface="Calibri" panose="020F0502020204030204" pitchFamily="34" charset="0"/>
              </a:rPr>
              <a:t>Data Analyst, Surveillance Branch  </a:t>
            </a:r>
          </a:p>
          <a:p>
            <a:pPr fontAlgn="base">
              <a:spcAft>
                <a:spcPct val="0"/>
              </a:spcAft>
              <a:buClr>
                <a:srgbClr val="E25423"/>
              </a:buClr>
              <a:buFont typeface="Wingdings" panose="05000000000000000000" pitchFamily="2" charset="2"/>
              <a:buNone/>
            </a:pPr>
            <a:r>
              <a:rPr lang="en-US" altLang="en-US" sz="2670" dirty="0">
                <a:solidFill>
                  <a:srgbClr val="3F3F3F"/>
                </a:solidFill>
                <a:latin typeface="Calibri" panose="020F0502020204030204" pitchFamily="34" charset="0"/>
                <a:cs typeface="Calibri" panose="020F0502020204030204" pitchFamily="34" charset="0"/>
              </a:rPr>
              <a:t>CDC’s Division Quality Healthcare Promotion</a:t>
            </a:r>
          </a:p>
          <a:p>
            <a:pPr fontAlgn="base">
              <a:spcAft>
                <a:spcPct val="0"/>
              </a:spcAft>
              <a:buClr>
                <a:srgbClr val="E25423"/>
              </a:buClr>
              <a:buFont typeface="Wingdings" panose="05000000000000000000" pitchFamily="2" charset="2"/>
              <a:buNone/>
            </a:pPr>
            <a:r>
              <a:rPr lang="en-US" sz="2670" dirty="0">
                <a:solidFill>
                  <a:srgbClr val="3F3F3F"/>
                </a:solidFill>
                <a:latin typeface="Calibri" panose="020F0502020204030204" pitchFamily="34" charset="0"/>
                <a:cs typeface="Calibri" panose="020F0502020204030204" pitchFamily="34" charset="0"/>
              </a:rPr>
              <a:t>Lantana Consulting Group</a:t>
            </a:r>
          </a:p>
        </p:txBody>
      </p:sp>
      <p:pic>
        <p:nvPicPr>
          <p:cNvPr id="4" name="Picture 3" descr="A person smiling for the camera&#10;&#10;Description automatically generated">
            <a:extLst>
              <a:ext uri="{FF2B5EF4-FFF2-40B4-BE49-F238E27FC236}">
                <a16:creationId xmlns:a16="http://schemas.microsoft.com/office/drawing/2014/main" id="{2857016D-3D1B-4737-A527-CF0109EC82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482" y="1502553"/>
            <a:ext cx="1770876" cy="2092482"/>
          </a:xfrm>
          <a:prstGeom prst="rect">
            <a:avLst/>
          </a:prstGeom>
          <a:ln w="19050">
            <a:solidFill>
              <a:srgbClr val="3F3F3F"/>
            </a:solidFill>
          </a:ln>
        </p:spPr>
      </p:pic>
      <p:pic>
        <p:nvPicPr>
          <p:cNvPr id="5" name="Picture 4">
            <a:extLst>
              <a:ext uri="{FF2B5EF4-FFF2-40B4-BE49-F238E27FC236}">
                <a16:creationId xmlns:a16="http://schemas.microsoft.com/office/drawing/2014/main" id="{B162719C-D813-2B42-A259-4F48C4E6E7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809" t="4564" r="12483"/>
          <a:stretch/>
        </p:blipFill>
        <p:spPr>
          <a:xfrm>
            <a:off x="1049482" y="3986418"/>
            <a:ext cx="1770876" cy="2362936"/>
          </a:xfrm>
          <a:prstGeom prst="rect">
            <a:avLst/>
          </a:prstGeom>
          <a:ln w="19050">
            <a:solidFill>
              <a:srgbClr val="3F3F3F"/>
            </a:solidFill>
          </a:ln>
        </p:spPr>
      </p:pic>
    </p:spTree>
    <p:extLst>
      <p:ext uri="{BB962C8B-B14F-4D97-AF65-F5344CB8AC3E}">
        <p14:creationId xmlns:p14="http://schemas.microsoft.com/office/powerpoint/2010/main" val="328774365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3A61E-14C3-4FD4-838D-04D00B52FB92}"/>
              </a:ext>
            </a:extLst>
          </p:cNvPr>
          <p:cNvSpPr>
            <a:spLocks noGrp="1"/>
          </p:cNvSpPr>
          <p:nvPr>
            <p:ph type="title"/>
          </p:nvPr>
        </p:nvSpPr>
        <p:spPr/>
        <p:txBody>
          <a:bodyPr/>
          <a:lstStyle/>
          <a:p>
            <a:r>
              <a:rPr lang="en-US" sz="3731" dirty="0"/>
              <a:t>Objectives </a:t>
            </a:r>
            <a:r>
              <a:rPr lang="en-US" dirty="0"/>
              <a:t> </a:t>
            </a:r>
          </a:p>
        </p:txBody>
      </p:sp>
      <p:sp>
        <p:nvSpPr>
          <p:cNvPr id="3" name="Text Placeholder 2">
            <a:extLst>
              <a:ext uri="{FF2B5EF4-FFF2-40B4-BE49-F238E27FC236}">
                <a16:creationId xmlns:a16="http://schemas.microsoft.com/office/drawing/2014/main" id="{980CA364-57A2-45C1-9820-68CDB3A585CC}"/>
              </a:ext>
            </a:extLst>
          </p:cNvPr>
          <p:cNvSpPr>
            <a:spLocks noGrp="1"/>
          </p:cNvSpPr>
          <p:nvPr>
            <p:ph type="body" sz="quarter" idx="10"/>
          </p:nvPr>
        </p:nvSpPr>
        <p:spPr/>
        <p:txBody>
          <a:bodyPr/>
          <a:lstStyle/>
          <a:p>
            <a:endParaRPr lang="en-US" sz="2400" dirty="0"/>
          </a:p>
          <a:p>
            <a:pPr marL="0" indent="0">
              <a:buNone/>
            </a:pPr>
            <a:endParaRPr lang="en-US" sz="2400" b="1" dirty="0"/>
          </a:p>
        </p:txBody>
      </p:sp>
      <p:sp>
        <p:nvSpPr>
          <p:cNvPr id="5" name="Text Placeholder 2">
            <a:extLst>
              <a:ext uri="{FF2B5EF4-FFF2-40B4-BE49-F238E27FC236}">
                <a16:creationId xmlns:a16="http://schemas.microsoft.com/office/drawing/2014/main" id="{A436A72F-5070-4EE9-AEDE-C6D60DFA4DDF}"/>
              </a:ext>
            </a:extLst>
          </p:cNvPr>
          <p:cNvSpPr txBox="1">
            <a:spLocks/>
          </p:cNvSpPr>
          <p:nvPr/>
        </p:nvSpPr>
        <p:spPr bwMode="auto">
          <a:xfrm>
            <a:off x="609600" y="1807524"/>
            <a:ext cx="10972800" cy="44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E25423"/>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8D8B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006A71"/>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670" dirty="0">
                <a:solidFill>
                  <a:srgbClr val="3F3F3F"/>
                </a:solidFill>
              </a:rPr>
              <a:t>Discuss the 2019 NHSN Annual Hospital Survey results for the antibiotic stewardship program Core Element uptake </a:t>
            </a:r>
            <a:r>
              <a:rPr lang="en-US" sz="2670" dirty="0">
                <a:solidFill>
                  <a:srgbClr val="3F3F3F"/>
                </a:solidFill>
              </a:rPr>
              <a:t>stratified by facility type, bed size, and teaching status. </a:t>
            </a:r>
          </a:p>
          <a:p>
            <a:endParaRPr lang="en-US" sz="1600" dirty="0">
              <a:solidFill>
                <a:srgbClr val="3F3F3F"/>
              </a:solidFill>
            </a:endParaRPr>
          </a:p>
          <a:p>
            <a:r>
              <a:rPr lang="en-US" sz="2670" dirty="0">
                <a:solidFill>
                  <a:srgbClr val="3F3F3F"/>
                </a:solidFill>
              </a:rPr>
              <a:t>Provide practical suggestions for enhancing stewardship activities in critical access hospitals. </a:t>
            </a:r>
          </a:p>
          <a:p>
            <a:endParaRPr lang="en-US" sz="2400" dirty="0"/>
          </a:p>
          <a:p>
            <a:endParaRPr lang="en-US" sz="2400" dirty="0"/>
          </a:p>
        </p:txBody>
      </p:sp>
    </p:spTree>
    <p:extLst>
      <p:ext uri="{BB962C8B-B14F-4D97-AF65-F5344CB8AC3E}">
        <p14:creationId xmlns:p14="http://schemas.microsoft.com/office/powerpoint/2010/main" val="20441128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1" dirty="0"/>
              <a:t>Speaker disclosures </a:t>
            </a:r>
          </a:p>
        </p:txBody>
      </p:sp>
      <p:sp>
        <p:nvSpPr>
          <p:cNvPr id="3" name="Text Placeholder 2"/>
          <p:cNvSpPr>
            <a:spLocks noGrp="1"/>
          </p:cNvSpPr>
          <p:nvPr>
            <p:ph type="body" sz="quarter" idx="10"/>
          </p:nvPr>
        </p:nvSpPr>
        <p:spPr>
          <a:xfrm>
            <a:off x="609600" y="1868861"/>
            <a:ext cx="10853854" cy="1856473"/>
          </a:xfrm>
        </p:spPr>
        <p:txBody>
          <a:bodyPr/>
          <a:lstStyle/>
          <a:p>
            <a:pPr marL="0" indent="0">
              <a:buNone/>
            </a:pPr>
            <a:r>
              <a:rPr lang="en-US" sz="2670" dirty="0">
                <a:solidFill>
                  <a:srgbClr val="3F3F3F"/>
                </a:solidFill>
              </a:rPr>
              <a:t>The speakers have no financial relationship(s) or disclosures. The conclusions in this talk are the speakers’ and do not necessarily represent the Centers for Disease Control and Prevention or the Veterans Health Administration</a:t>
            </a:r>
            <a:r>
              <a:rPr lang="en-US" sz="2670" dirty="0"/>
              <a:t>. </a:t>
            </a:r>
          </a:p>
        </p:txBody>
      </p:sp>
    </p:spTree>
    <p:extLst>
      <p:ext uri="{BB962C8B-B14F-4D97-AF65-F5344CB8AC3E}">
        <p14:creationId xmlns:p14="http://schemas.microsoft.com/office/powerpoint/2010/main" val="275727268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822531-C2A2-4EEF-BCCF-DF6F66609A76}"/>
              </a:ext>
            </a:extLst>
          </p:cNvPr>
          <p:cNvPicPr>
            <a:picLocks noChangeAspect="1"/>
          </p:cNvPicPr>
          <p:nvPr/>
        </p:nvPicPr>
        <p:blipFill>
          <a:blip r:embed="rId3"/>
          <a:stretch>
            <a:fillRect/>
          </a:stretch>
        </p:blipFill>
        <p:spPr>
          <a:xfrm>
            <a:off x="618098" y="384989"/>
            <a:ext cx="4604692" cy="5975131"/>
          </a:xfrm>
          <a:prstGeom prst="rect">
            <a:avLst/>
          </a:prstGeom>
          <a:ln w="19050">
            <a:solidFill>
              <a:srgbClr val="3F3F3F"/>
            </a:solidFill>
          </a:ln>
        </p:spPr>
      </p:pic>
      <p:pic>
        <p:nvPicPr>
          <p:cNvPr id="3" name="Picture 2">
            <a:extLst>
              <a:ext uri="{FF2B5EF4-FFF2-40B4-BE49-F238E27FC236}">
                <a16:creationId xmlns:a16="http://schemas.microsoft.com/office/drawing/2014/main" id="{7379A8A0-E046-4145-AF1F-100F325B639C}"/>
              </a:ext>
            </a:extLst>
          </p:cNvPr>
          <p:cNvPicPr>
            <a:picLocks noChangeAspect="1"/>
          </p:cNvPicPr>
          <p:nvPr/>
        </p:nvPicPr>
        <p:blipFill>
          <a:blip r:embed="rId4"/>
          <a:stretch>
            <a:fillRect/>
          </a:stretch>
        </p:blipFill>
        <p:spPr>
          <a:xfrm>
            <a:off x="5669354" y="384989"/>
            <a:ext cx="5896703" cy="5971032"/>
          </a:xfrm>
          <a:prstGeom prst="rect">
            <a:avLst/>
          </a:prstGeom>
          <a:ln w="19050">
            <a:solidFill>
              <a:srgbClr val="3F3F3F"/>
            </a:solidFill>
          </a:ln>
        </p:spPr>
      </p:pic>
    </p:spTree>
    <p:extLst>
      <p:ext uri="{BB962C8B-B14F-4D97-AF65-F5344CB8AC3E}">
        <p14:creationId xmlns:p14="http://schemas.microsoft.com/office/powerpoint/2010/main" val="40910970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57200" y="1819339"/>
            <a:ext cx="10972800" cy="1626848"/>
          </a:xfrm>
        </p:spPr>
        <p:txBody>
          <a:bodyPr/>
          <a:lstStyle/>
          <a:p>
            <a:pPr>
              <a:lnSpc>
                <a:spcPct val="100000"/>
              </a:lnSpc>
            </a:pPr>
            <a:r>
              <a:rPr lang="en-US" altLang="en-US" sz="4000" dirty="0"/>
              <a:t>Implementation of Antibiotic Stewardship Activities in Critical Access Hospitals </a:t>
            </a:r>
            <a:br>
              <a:rPr lang="en-US" sz="4000" i="1" dirty="0"/>
            </a:br>
            <a:br>
              <a:rPr lang="en-US" altLang="en-US" sz="4000" i="1" dirty="0"/>
            </a:br>
            <a:endParaRPr lang="en-US" altLang="en-US" b="0" i="1"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6515101"/>
            <a:ext cx="2540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txBox="1">
            <a:spLocks/>
          </p:cNvSpPr>
          <p:nvPr/>
        </p:nvSpPr>
        <p:spPr>
          <a:xfrm>
            <a:off x="457200" y="3589062"/>
            <a:ext cx="10590551" cy="615566"/>
          </a:xfrm>
          <a:prstGeom prst="rect">
            <a:avLst/>
          </a:prstGeom>
        </p:spPr>
        <p:txBody>
          <a:bodyPr/>
          <a:lstStyle>
            <a:lvl1pPr algn="l" rtl="0" eaLnBrk="1" fontAlgn="base" hangingPunct="1">
              <a:lnSpc>
                <a:spcPts val="4000"/>
              </a:lnSpc>
              <a:spcBef>
                <a:spcPct val="0"/>
              </a:spcBef>
              <a:spcAft>
                <a:spcPct val="0"/>
              </a:spcAft>
              <a:defRPr sz="3733" b="1" kern="1200" baseline="0">
                <a:solidFill>
                  <a:srgbClr val="E25423"/>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r>
              <a:rPr lang="en-US" altLang="en-US" sz="2800" dirty="0"/>
              <a:t>November 18, 2020</a:t>
            </a:r>
          </a:p>
          <a:p>
            <a:endParaRPr lang="en-US" altLang="en-US" sz="2800" b="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0200" y="5536405"/>
            <a:ext cx="3116580" cy="1073946"/>
          </a:xfrm>
          <a:prstGeom prst="rect">
            <a:avLst/>
          </a:prstGeom>
        </p:spPr>
      </p:pic>
      <p:pic>
        <p:nvPicPr>
          <p:cNvPr id="6" name="Picture 5" descr="Graphical user interface, text, chat or text message&#10;&#10;Description automatically generated">
            <a:extLst>
              <a:ext uri="{FF2B5EF4-FFF2-40B4-BE49-F238E27FC236}">
                <a16:creationId xmlns:a16="http://schemas.microsoft.com/office/drawing/2014/main" id="{AD14439C-0C41-490E-9913-26C989B82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6268" y="4400141"/>
            <a:ext cx="3929442" cy="2272527"/>
          </a:xfrm>
          <a:prstGeom prst="rect">
            <a:avLst/>
          </a:prstGeom>
        </p:spPr>
      </p:pic>
    </p:spTree>
    <p:extLst>
      <p:ext uri="{BB962C8B-B14F-4D97-AF65-F5344CB8AC3E}">
        <p14:creationId xmlns:p14="http://schemas.microsoft.com/office/powerpoint/2010/main" val="59575417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5E71-2B2F-40E9-9D54-F6B5A6A4042D}"/>
              </a:ext>
            </a:extLst>
          </p:cNvPr>
          <p:cNvSpPr>
            <a:spLocks noGrp="1"/>
          </p:cNvSpPr>
          <p:nvPr>
            <p:ph type="title"/>
          </p:nvPr>
        </p:nvSpPr>
        <p:spPr>
          <a:xfrm>
            <a:off x="609600" y="307480"/>
            <a:ext cx="10972800" cy="752393"/>
          </a:xfrm>
        </p:spPr>
        <p:txBody>
          <a:bodyPr/>
          <a:lstStyle/>
          <a:p>
            <a:r>
              <a:rPr lang="en-US" dirty="0"/>
              <a:t>NHSN Annual Hospital Survey</a:t>
            </a:r>
          </a:p>
        </p:txBody>
      </p:sp>
      <p:sp>
        <p:nvSpPr>
          <p:cNvPr id="3" name="Text Placeholder 2">
            <a:extLst>
              <a:ext uri="{FF2B5EF4-FFF2-40B4-BE49-F238E27FC236}">
                <a16:creationId xmlns:a16="http://schemas.microsoft.com/office/drawing/2014/main" id="{59889F6A-1E24-4A4C-948F-EB2BAD9327B2}"/>
              </a:ext>
            </a:extLst>
          </p:cNvPr>
          <p:cNvSpPr>
            <a:spLocks noGrp="1"/>
          </p:cNvSpPr>
          <p:nvPr>
            <p:ph type="body" sz="quarter" idx="10"/>
          </p:nvPr>
        </p:nvSpPr>
        <p:spPr>
          <a:xfrm>
            <a:off x="609600" y="1226127"/>
            <a:ext cx="10972800" cy="5169736"/>
          </a:xfrm>
        </p:spPr>
        <p:txBody>
          <a:bodyPr/>
          <a:lstStyle/>
          <a:p>
            <a:r>
              <a:rPr lang="en-US" dirty="0">
                <a:solidFill>
                  <a:srgbClr val="3F3F3F"/>
                </a:solidFill>
              </a:rPr>
              <a:t>Hospitals participating in the National Healthcare Safety Network (NHSN) complete an annual online survey, which includes questions on:</a:t>
            </a:r>
          </a:p>
          <a:p>
            <a:pPr lvl="1"/>
            <a:r>
              <a:rPr lang="en-US" sz="2400" dirty="0">
                <a:solidFill>
                  <a:srgbClr val="3F3F3F"/>
                </a:solidFill>
              </a:rPr>
              <a:t>Facility demographics</a:t>
            </a:r>
          </a:p>
          <a:p>
            <a:pPr lvl="1"/>
            <a:r>
              <a:rPr lang="en-US" sz="2400" dirty="0">
                <a:solidFill>
                  <a:srgbClr val="3F3F3F"/>
                </a:solidFill>
              </a:rPr>
              <a:t>Laboratory practices</a:t>
            </a:r>
          </a:p>
          <a:p>
            <a:pPr lvl="1"/>
            <a:r>
              <a:rPr lang="en-US" sz="2400" dirty="0">
                <a:solidFill>
                  <a:srgbClr val="3F3F3F"/>
                </a:solidFill>
              </a:rPr>
              <a:t>Infection control practices</a:t>
            </a:r>
          </a:p>
          <a:p>
            <a:pPr lvl="1"/>
            <a:r>
              <a:rPr lang="en-US" sz="2400" dirty="0">
                <a:solidFill>
                  <a:srgbClr val="3F3F3F"/>
                </a:solidFill>
              </a:rPr>
              <a:t>As of 2014, questions specific to antibiotic stewardship programs (ASPs)</a:t>
            </a:r>
          </a:p>
          <a:p>
            <a:pPr lvl="1"/>
            <a:endParaRPr lang="en-US" sz="1200" dirty="0">
              <a:solidFill>
                <a:srgbClr val="3F3F3F"/>
              </a:solidFill>
            </a:endParaRPr>
          </a:p>
          <a:p>
            <a:r>
              <a:rPr lang="en-US" sz="2670" dirty="0">
                <a:solidFill>
                  <a:srgbClr val="3F3F3F"/>
                </a:solidFill>
              </a:rPr>
              <a:t>Survey typically completed by a hospital’s infection preventionist</a:t>
            </a:r>
          </a:p>
          <a:p>
            <a:r>
              <a:rPr lang="en-US" sz="2670" dirty="0">
                <a:solidFill>
                  <a:srgbClr val="3F3F3F"/>
                </a:solidFill>
              </a:rPr>
              <a:t>Staff who complete ASP questions are encouraged to request assistance from pharmacists and/or physicians who focus on ASPs or infectious diseases, or members of pharmacy &amp; therapeutics committee</a:t>
            </a:r>
          </a:p>
        </p:txBody>
      </p:sp>
    </p:spTree>
    <p:extLst>
      <p:ext uri="{BB962C8B-B14F-4D97-AF65-F5344CB8AC3E}">
        <p14:creationId xmlns:p14="http://schemas.microsoft.com/office/powerpoint/2010/main" val="101804245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5E71-2B2F-40E9-9D54-F6B5A6A4042D}"/>
              </a:ext>
            </a:extLst>
          </p:cNvPr>
          <p:cNvSpPr>
            <a:spLocks noGrp="1"/>
          </p:cNvSpPr>
          <p:nvPr>
            <p:ph type="title"/>
          </p:nvPr>
        </p:nvSpPr>
        <p:spPr>
          <a:xfrm>
            <a:off x="609600" y="245133"/>
            <a:ext cx="10972800" cy="809094"/>
          </a:xfrm>
        </p:spPr>
        <p:txBody>
          <a:bodyPr/>
          <a:lstStyle/>
          <a:p>
            <a:r>
              <a:rPr lang="en-US" dirty="0"/>
              <a:t>Survey questions and Core Elements </a:t>
            </a:r>
          </a:p>
        </p:txBody>
      </p:sp>
      <p:sp>
        <p:nvSpPr>
          <p:cNvPr id="3" name="Text Placeholder 2">
            <a:extLst>
              <a:ext uri="{FF2B5EF4-FFF2-40B4-BE49-F238E27FC236}">
                <a16:creationId xmlns:a16="http://schemas.microsoft.com/office/drawing/2014/main" id="{59889F6A-1E24-4A4C-948F-EB2BAD9327B2}"/>
              </a:ext>
            </a:extLst>
          </p:cNvPr>
          <p:cNvSpPr>
            <a:spLocks noGrp="1"/>
          </p:cNvSpPr>
          <p:nvPr>
            <p:ph type="body" sz="quarter" idx="10"/>
          </p:nvPr>
        </p:nvSpPr>
        <p:spPr>
          <a:xfrm>
            <a:off x="609600" y="1226127"/>
            <a:ext cx="10972800" cy="5268191"/>
          </a:xfrm>
        </p:spPr>
        <p:txBody>
          <a:bodyPr/>
          <a:lstStyle/>
          <a:p>
            <a:r>
              <a:rPr lang="en-US" sz="2670" dirty="0">
                <a:solidFill>
                  <a:srgbClr val="3F3F3F"/>
                </a:solidFill>
              </a:rPr>
              <a:t>Annual surveys summarize information and events taking place in hospitals during the previous full calendar year</a:t>
            </a:r>
          </a:p>
          <a:p>
            <a:pPr lvl="1"/>
            <a:r>
              <a:rPr lang="en-US" sz="2400" dirty="0">
                <a:solidFill>
                  <a:srgbClr val="3F3F3F"/>
                </a:solidFill>
              </a:rPr>
              <a:t>2019 surveys are completed by facilities early 2020</a:t>
            </a:r>
          </a:p>
          <a:p>
            <a:endParaRPr lang="en-US" sz="1200" dirty="0">
              <a:solidFill>
                <a:srgbClr val="3F3F3F"/>
              </a:solidFill>
            </a:endParaRPr>
          </a:p>
          <a:p>
            <a:r>
              <a:rPr lang="en-US" sz="2670" dirty="0">
                <a:solidFill>
                  <a:srgbClr val="3F3F3F"/>
                </a:solidFill>
              </a:rPr>
              <a:t>ASP portion of the 2019 annual survey is composed of 10 required and 9 optional questions</a:t>
            </a:r>
          </a:p>
          <a:p>
            <a:endParaRPr lang="en-US" sz="1200" dirty="0">
              <a:solidFill>
                <a:srgbClr val="3F3F3F"/>
              </a:solidFill>
            </a:endParaRPr>
          </a:p>
          <a:p>
            <a:r>
              <a:rPr lang="en-US" sz="2670" dirty="0">
                <a:solidFill>
                  <a:srgbClr val="3F3F3F"/>
                </a:solidFill>
              </a:rPr>
              <a:t>CDC uses responses to required questions to assess whether facilities meet criteria for each of the 7 Core Elements</a:t>
            </a:r>
          </a:p>
          <a:p>
            <a:endParaRPr lang="en-US" sz="1200" dirty="0">
              <a:solidFill>
                <a:srgbClr val="3F3F3F"/>
              </a:solidFill>
            </a:endParaRPr>
          </a:p>
          <a:p>
            <a:r>
              <a:rPr lang="en-US" sz="2670" dirty="0">
                <a:solidFill>
                  <a:srgbClr val="3F3F3F"/>
                </a:solidFill>
              </a:rPr>
              <a:t>CDC tracks Core Element uptake by comparing the percentage of facilities meeting each element and all 7 elements each year</a:t>
            </a:r>
          </a:p>
          <a:p>
            <a:pPr lvl="1"/>
            <a:r>
              <a:rPr lang="en-US" sz="2400" dirty="0">
                <a:solidFill>
                  <a:srgbClr val="3F3F3F"/>
                </a:solidFill>
              </a:rPr>
              <a:t>By facility type, teaching status, hospital bed size, etc.</a:t>
            </a:r>
          </a:p>
        </p:txBody>
      </p:sp>
    </p:spTree>
    <p:extLst>
      <p:ext uri="{BB962C8B-B14F-4D97-AF65-F5344CB8AC3E}">
        <p14:creationId xmlns:p14="http://schemas.microsoft.com/office/powerpoint/2010/main" val="159423469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C5A61B6-5820-4EA5-B13F-59CBEA870C3E}"/>
              </a:ext>
            </a:extLst>
          </p:cNvPr>
          <p:cNvGraphicFramePr>
            <a:graphicFrameLocks/>
          </p:cNvGraphicFramePr>
          <p:nvPr>
            <p:extLst>
              <p:ext uri="{D42A27DB-BD31-4B8C-83A1-F6EECF244321}">
                <p14:modId xmlns:p14="http://schemas.microsoft.com/office/powerpoint/2010/main" val="4144913891"/>
              </p:ext>
            </p:extLst>
          </p:nvPr>
        </p:nvGraphicFramePr>
        <p:xfrm>
          <a:off x="290945" y="234660"/>
          <a:ext cx="11617037" cy="61722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09151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B5716D-1F06-4761-8B0C-3D5691C95C8B}"/>
              </a:ext>
            </a:extLst>
          </p:cNvPr>
          <p:cNvPicPr>
            <a:picLocks noChangeAspect="1"/>
          </p:cNvPicPr>
          <p:nvPr/>
        </p:nvPicPr>
        <p:blipFill>
          <a:blip r:embed="rId3"/>
          <a:stretch>
            <a:fillRect/>
          </a:stretch>
        </p:blipFill>
        <p:spPr>
          <a:xfrm>
            <a:off x="1517241" y="772535"/>
            <a:ext cx="9157517" cy="5772200"/>
          </a:xfrm>
          <a:prstGeom prst="rect">
            <a:avLst/>
          </a:prstGeom>
        </p:spPr>
      </p:pic>
      <p:sp>
        <p:nvSpPr>
          <p:cNvPr id="4" name="Title 1">
            <a:extLst>
              <a:ext uri="{FF2B5EF4-FFF2-40B4-BE49-F238E27FC236}">
                <a16:creationId xmlns:a16="http://schemas.microsoft.com/office/drawing/2014/main" id="{99177FA9-F9EC-440F-A5FD-F195CECAE90E}"/>
              </a:ext>
            </a:extLst>
          </p:cNvPr>
          <p:cNvSpPr>
            <a:spLocks noGrp="1"/>
          </p:cNvSpPr>
          <p:nvPr>
            <p:ph type="title"/>
          </p:nvPr>
        </p:nvSpPr>
        <p:spPr>
          <a:xfrm>
            <a:off x="609600" y="145576"/>
            <a:ext cx="10972800" cy="743867"/>
          </a:xfrm>
        </p:spPr>
        <p:txBody>
          <a:bodyPr/>
          <a:lstStyle/>
          <a:p>
            <a:pPr algn="ctr"/>
            <a:r>
              <a:rPr lang="en-US" sz="3200" dirty="0"/>
              <a:t>Core Element uptake, by state</a:t>
            </a:r>
          </a:p>
        </p:txBody>
      </p:sp>
    </p:spTree>
    <p:extLst>
      <p:ext uri="{BB962C8B-B14F-4D97-AF65-F5344CB8AC3E}">
        <p14:creationId xmlns:p14="http://schemas.microsoft.com/office/powerpoint/2010/main" val="82178645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EE8F24A-E41A-43AD-BB1B-FE2DA9444376}"/>
              </a:ext>
            </a:extLst>
          </p:cNvPr>
          <p:cNvGraphicFramePr>
            <a:graphicFrameLocks/>
          </p:cNvGraphicFramePr>
          <p:nvPr>
            <p:extLst>
              <p:ext uri="{D42A27DB-BD31-4B8C-83A1-F6EECF244321}">
                <p14:modId xmlns:p14="http://schemas.microsoft.com/office/powerpoint/2010/main" val="4016871856"/>
              </p:ext>
            </p:extLst>
          </p:nvPr>
        </p:nvGraphicFramePr>
        <p:xfrm>
          <a:off x="203200" y="228600"/>
          <a:ext cx="11785600" cy="6191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428866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00" y="265114"/>
            <a:ext cx="10972800" cy="1143000"/>
          </a:xfrm>
        </p:spPr>
        <p:txBody>
          <a:bodyPr/>
          <a:lstStyle/>
          <a:p>
            <a:pPr algn="ctr"/>
            <a:r>
              <a:rPr lang="en-US" sz="3200" dirty="0"/>
              <a:t>Percentage of hospitals meeting all 7 Core Elements, </a:t>
            </a:r>
            <a:br>
              <a:rPr lang="en-US" sz="3200" dirty="0"/>
            </a:br>
            <a:r>
              <a:rPr lang="en-US" sz="3200" dirty="0"/>
              <a:t>by hospital characteristic, 2014-2019</a:t>
            </a:r>
          </a:p>
        </p:txBody>
      </p:sp>
      <p:graphicFrame>
        <p:nvGraphicFramePr>
          <p:cNvPr id="3" name="Table 2">
            <a:extLst>
              <a:ext uri="{FF2B5EF4-FFF2-40B4-BE49-F238E27FC236}">
                <a16:creationId xmlns:a16="http://schemas.microsoft.com/office/drawing/2014/main" id="{92644C29-2552-4C8C-99F2-5DF936589C1F}"/>
              </a:ext>
            </a:extLst>
          </p:cNvPr>
          <p:cNvGraphicFramePr>
            <a:graphicFrameLocks noGrp="1"/>
          </p:cNvGraphicFramePr>
          <p:nvPr>
            <p:extLst>
              <p:ext uri="{D42A27DB-BD31-4B8C-83A1-F6EECF244321}">
                <p14:modId xmlns:p14="http://schemas.microsoft.com/office/powerpoint/2010/main" val="3674264152"/>
              </p:ext>
            </p:extLst>
          </p:nvPr>
        </p:nvGraphicFramePr>
        <p:xfrm>
          <a:off x="709683" y="1728715"/>
          <a:ext cx="10763535" cy="4485570"/>
        </p:xfrm>
        <a:graphic>
          <a:graphicData uri="http://schemas.openxmlformats.org/drawingml/2006/table">
            <a:tbl>
              <a:tblPr/>
              <a:tblGrid>
                <a:gridCol w="3425241">
                  <a:extLst>
                    <a:ext uri="{9D8B030D-6E8A-4147-A177-3AD203B41FA5}">
                      <a16:colId xmlns:a16="http://schemas.microsoft.com/office/drawing/2014/main" val="4086752544"/>
                    </a:ext>
                  </a:extLst>
                </a:gridCol>
                <a:gridCol w="1276439">
                  <a:extLst>
                    <a:ext uri="{9D8B030D-6E8A-4147-A177-3AD203B41FA5}">
                      <a16:colId xmlns:a16="http://schemas.microsoft.com/office/drawing/2014/main" val="2295811894"/>
                    </a:ext>
                  </a:extLst>
                </a:gridCol>
                <a:gridCol w="1210228">
                  <a:extLst>
                    <a:ext uri="{9D8B030D-6E8A-4147-A177-3AD203B41FA5}">
                      <a16:colId xmlns:a16="http://schemas.microsoft.com/office/drawing/2014/main" val="1270014352"/>
                    </a:ext>
                  </a:extLst>
                </a:gridCol>
                <a:gridCol w="1253068">
                  <a:extLst>
                    <a:ext uri="{9D8B030D-6E8A-4147-A177-3AD203B41FA5}">
                      <a16:colId xmlns:a16="http://schemas.microsoft.com/office/drawing/2014/main" val="3293784911"/>
                    </a:ext>
                  </a:extLst>
                </a:gridCol>
                <a:gridCol w="1231649">
                  <a:extLst>
                    <a:ext uri="{9D8B030D-6E8A-4147-A177-3AD203B41FA5}">
                      <a16:colId xmlns:a16="http://schemas.microsoft.com/office/drawing/2014/main" val="542450009"/>
                    </a:ext>
                  </a:extLst>
                </a:gridCol>
                <a:gridCol w="1220939">
                  <a:extLst>
                    <a:ext uri="{9D8B030D-6E8A-4147-A177-3AD203B41FA5}">
                      <a16:colId xmlns:a16="http://schemas.microsoft.com/office/drawing/2014/main" val="2578456896"/>
                    </a:ext>
                  </a:extLst>
                </a:gridCol>
                <a:gridCol w="1145971">
                  <a:extLst>
                    <a:ext uri="{9D8B030D-6E8A-4147-A177-3AD203B41FA5}">
                      <a16:colId xmlns:a16="http://schemas.microsoft.com/office/drawing/2014/main" val="1095692921"/>
                    </a:ext>
                  </a:extLst>
                </a:gridCol>
              </a:tblGrid>
              <a:tr h="333087">
                <a:tc>
                  <a:txBody>
                    <a:bodyPr/>
                    <a:lstStyle/>
                    <a:p>
                      <a:pPr algn="l" fontAlgn="ctr"/>
                      <a:r>
                        <a:rPr lang="en-US" sz="2000" b="1" i="0" u="none" strike="noStrike" dirty="0">
                          <a:solidFill>
                            <a:srgbClr val="3F3F3F"/>
                          </a:solidFill>
                          <a:effectLst/>
                          <a:latin typeface="Calibri" panose="020F0502020204030204" pitchFamily="34" charset="0"/>
                        </a:rPr>
                        <a:t> Characteristic</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ctr"/>
                      <a:r>
                        <a:rPr lang="en-US" sz="2000" b="1" i="0" u="none" strike="noStrike" dirty="0">
                          <a:solidFill>
                            <a:srgbClr val="3F3F3F"/>
                          </a:solidFill>
                          <a:effectLst/>
                          <a:latin typeface="Calibri" panose="020F0502020204030204" pitchFamily="34" charset="0"/>
                        </a:rPr>
                        <a:t>2014</a:t>
                      </a:r>
                    </a:p>
                  </a:txBody>
                  <a:tcPr marL="11084" marR="11084" marT="1108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ctr"/>
                      <a:r>
                        <a:rPr lang="en-US" sz="2000" b="1" i="0" u="none" strike="noStrike" dirty="0">
                          <a:solidFill>
                            <a:srgbClr val="3F3F3F"/>
                          </a:solidFill>
                          <a:effectLst/>
                          <a:latin typeface="Calibri" panose="020F0502020204030204" pitchFamily="34" charset="0"/>
                        </a:rPr>
                        <a:t>2015</a:t>
                      </a:r>
                    </a:p>
                  </a:txBody>
                  <a:tcPr marL="11084" marR="11084" marT="1108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ctr"/>
                      <a:r>
                        <a:rPr lang="en-US" sz="2000" b="1" i="0" u="none" strike="noStrike" dirty="0">
                          <a:solidFill>
                            <a:srgbClr val="3F3F3F"/>
                          </a:solidFill>
                          <a:effectLst/>
                          <a:latin typeface="Calibri" panose="020F0502020204030204" pitchFamily="34" charset="0"/>
                        </a:rPr>
                        <a:t>2016</a:t>
                      </a:r>
                    </a:p>
                  </a:txBody>
                  <a:tcPr marL="11084" marR="11084" marT="1108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ctr"/>
                      <a:r>
                        <a:rPr lang="en-US" sz="2000" b="1" i="0" u="none" strike="noStrike" dirty="0">
                          <a:solidFill>
                            <a:srgbClr val="3F3F3F"/>
                          </a:solidFill>
                          <a:effectLst/>
                          <a:latin typeface="Calibri" panose="020F0502020204030204" pitchFamily="34" charset="0"/>
                        </a:rPr>
                        <a:t>2017</a:t>
                      </a:r>
                    </a:p>
                  </a:txBody>
                  <a:tcPr marL="11084" marR="11084" marT="1108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ctr"/>
                      <a:r>
                        <a:rPr lang="en-US" sz="2000" b="1" i="0" u="none" strike="noStrike" dirty="0">
                          <a:solidFill>
                            <a:srgbClr val="3F3F3F"/>
                          </a:solidFill>
                          <a:effectLst/>
                          <a:latin typeface="Calibri" panose="020F0502020204030204" pitchFamily="34" charset="0"/>
                        </a:rPr>
                        <a:t>2018</a:t>
                      </a:r>
                    </a:p>
                  </a:txBody>
                  <a:tcPr marL="11084" marR="11084" marT="1108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tc>
                  <a:txBody>
                    <a:bodyPr/>
                    <a:lstStyle/>
                    <a:p>
                      <a:pPr algn="ctr" fontAlgn="ctr"/>
                      <a:r>
                        <a:rPr lang="en-US" sz="2000" b="1" i="0" u="none" strike="noStrike" dirty="0">
                          <a:solidFill>
                            <a:srgbClr val="3F3F3F"/>
                          </a:solidFill>
                          <a:effectLst/>
                          <a:latin typeface="Calibri" panose="020F0502020204030204" pitchFamily="34" charset="0"/>
                        </a:rPr>
                        <a:t>2019</a:t>
                      </a:r>
                    </a:p>
                  </a:txBody>
                  <a:tcPr marL="11084" marR="11084" marT="1108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15961761"/>
                  </a:ext>
                </a:extLst>
              </a:tr>
              <a:tr h="333087">
                <a:tc>
                  <a:txBody>
                    <a:bodyPr/>
                    <a:lstStyle/>
                    <a:p>
                      <a:pPr algn="l" fontAlgn="ctr"/>
                      <a:r>
                        <a:rPr lang="en-US" sz="2000" b="1" i="0" u="none" strike="noStrike" dirty="0">
                          <a:solidFill>
                            <a:srgbClr val="3F3F3F"/>
                          </a:solidFill>
                          <a:effectLst/>
                          <a:latin typeface="Calibri" panose="020F0502020204030204" pitchFamily="34" charset="0"/>
                        </a:rPr>
                        <a:t> Overall</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40.9%</a:t>
                      </a:r>
                    </a:p>
                  </a:txBody>
                  <a:tcPr marL="11084" marR="11084" marT="11084"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48.1%</a:t>
                      </a:r>
                    </a:p>
                  </a:txBody>
                  <a:tcPr marL="11084" marR="11084" marT="11084" marB="0" anchor="b">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64.1%</a:t>
                      </a:r>
                    </a:p>
                  </a:txBody>
                  <a:tcPr marL="11084" marR="11084" marT="11084" marB="0" anchor="b">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76.4%</a:t>
                      </a:r>
                    </a:p>
                  </a:txBody>
                  <a:tcPr marL="11084" marR="11084" marT="11084" marB="0" anchor="b">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84.8%</a:t>
                      </a:r>
                    </a:p>
                  </a:txBody>
                  <a:tcPr marL="11084" marR="11084" marT="11084" marB="0" anchor="b">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88.9%</a:t>
                      </a:r>
                    </a:p>
                  </a:txBody>
                  <a:tcPr marL="11084" marR="11084" marT="11084"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259417708"/>
                  </a:ext>
                </a:extLst>
              </a:tr>
              <a:tr h="318283">
                <a:tc>
                  <a:txBody>
                    <a:bodyPr/>
                    <a:lstStyle/>
                    <a:p>
                      <a:pPr algn="l" fontAlgn="b"/>
                      <a:r>
                        <a:rPr lang="en-US" sz="2000" b="1" i="0" u="none" strike="noStrike" dirty="0">
                          <a:solidFill>
                            <a:srgbClr val="3F3F3F"/>
                          </a:solidFill>
                          <a:effectLst/>
                          <a:latin typeface="Calibri" panose="020F0502020204030204" pitchFamily="34" charset="0"/>
                        </a:rPr>
                        <a:t> Facility Type</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557625888"/>
                  </a:ext>
                </a:extLst>
              </a:tr>
              <a:tr h="318283">
                <a:tc>
                  <a:txBody>
                    <a:bodyPr/>
                    <a:lstStyle/>
                    <a:p>
                      <a:pPr algn="l" fontAlgn="b"/>
                      <a:r>
                        <a:rPr lang="en-US" sz="2000" b="0" i="0" u="none" strike="noStrike" dirty="0">
                          <a:solidFill>
                            <a:srgbClr val="3F3F3F"/>
                          </a:solidFill>
                          <a:effectLst/>
                          <a:latin typeface="Calibri" panose="020F0502020204030204" pitchFamily="34" charset="0"/>
                        </a:rPr>
                        <a:t>   Children's hospital</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50.0%</a:t>
                      </a:r>
                    </a:p>
                  </a:txBody>
                  <a:tcPr marL="11084" marR="11084" marT="1108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53.2%</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73.9%</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86.0%</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91.9%</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90.5%</a:t>
                      </a:r>
                    </a:p>
                  </a:txBody>
                  <a:tcPr marL="11084" marR="11084" marT="1108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109680760"/>
                  </a:ext>
                </a:extLst>
              </a:tr>
              <a:tr h="318283">
                <a:tc>
                  <a:txBody>
                    <a:bodyPr/>
                    <a:lstStyle/>
                    <a:p>
                      <a:pPr algn="l" fontAlgn="b"/>
                      <a:r>
                        <a:rPr lang="en-US" sz="2000" b="0" i="0" u="none" strike="noStrike" dirty="0">
                          <a:solidFill>
                            <a:srgbClr val="3F3F3F"/>
                          </a:solidFill>
                          <a:effectLst/>
                          <a:latin typeface="Calibri" panose="020F0502020204030204" pitchFamily="34" charset="0"/>
                        </a:rPr>
                        <a:t>   General acute care hospital</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44.6%</a:t>
                      </a:r>
                    </a:p>
                  </a:txBody>
                  <a:tcPr marL="11084" marR="11084" marT="1108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53.1%</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69.5%</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81.9%</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88.5%</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92.0%</a:t>
                      </a:r>
                    </a:p>
                  </a:txBody>
                  <a:tcPr marL="11084" marR="11084" marT="1108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321828350"/>
                  </a:ext>
                </a:extLst>
              </a:tr>
              <a:tr h="318283">
                <a:tc>
                  <a:txBody>
                    <a:bodyPr/>
                    <a:lstStyle/>
                    <a:p>
                      <a:pPr algn="l" fontAlgn="b"/>
                      <a:r>
                        <a:rPr lang="en-US" sz="2000" b="0" i="0" u="none" strike="noStrike" dirty="0">
                          <a:solidFill>
                            <a:srgbClr val="3F3F3F"/>
                          </a:solidFill>
                          <a:effectLst/>
                          <a:latin typeface="Calibri" panose="020F0502020204030204" pitchFamily="34" charset="0"/>
                        </a:rPr>
                        <a:t>   Surgical hospital</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33.6%</a:t>
                      </a:r>
                    </a:p>
                  </a:txBody>
                  <a:tcPr marL="11084" marR="11084" marT="1108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45.4%</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58.1%</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77.3%</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79.9%</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87.7%</a:t>
                      </a:r>
                    </a:p>
                  </a:txBody>
                  <a:tcPr marL="11084" marR="11084" marT="1108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802630382"/>
                  </a:ext>
                </a:extLst>
              </a:tr>
              <a:tr h="318283">
                <a:tc>
                  <a:txBody>
                    <a:bodyPr/>
                    <a:lstStyle/>
                    <a:p>
                      <a:pPr algn="l" fontAlgn="b"/>
                      <a:r>
                        <a:rPr lang="en-US" sz="2000" b="0" i="0" u="none" strike="noStrike" dirty="0">
                          <a:solidFill>
                            <a:srgbClr val="005DAA"/>
                          </a:solidFill>
                          <a:effectLst/>
                          <a:latin typeface="Calibri" panose="020F0502020204030204" pitchFamily="34" charset="0"/>
                        </a:rPr>
                        <a:t>   Critical access hospital</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19.6%</a:t>
                      </a:r>
                    </a:p>
                  </a:txBody>
                  <a:tcPr marL="11084" marR="11084" marT="1108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26.3%</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43.0%</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57.8%</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73.2%</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79.5%</a:t>
                      </a:r>
                    </a:p>
                  </a:txBody>
                  <a:tcPr marL="11084" marR="11084" marT="1108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124302731"/>
                  </a:ext>
                </a:extLst>
              </a:tr>
              <a:tr h="318283">
                <a:tc>
                  <a:txBody>
                    <a:bodyPr/>
                    <a:lstStyle/>
                    <a:p>
                      <a:pPr algn="l" fontAlgn="b"/>
                      <a:r>
                        <a:rPr lang="en-US" sz="2000" b="1" i="0" u="none" strike="noStrike" dirty="0">
                          <a:solidFill>
                            <a:srgbClr val="3F3F3F"/>
                          </a:solidFill>
                          <a:effectLst/>
                          <a:latin typeface="Calibri" panose="020F0502020204030204" pitchFamily="34" charset="0"/>
                        </a:rPr>
                        <a:t> Bed Size</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539988002"/>
                  </a:ext>
                </a:extLst>
              </a:tr>
              <a:tr h="318283">
                <a:tc>
                  <a:txBody>
                    <a:bodyPr/>
                    <a:lstStyle/>
                    <a:p>
                      <a:pPr algn="l" fontAlgn="b"/>
                      <a:r>
                        <a:rPr lang="en-US" sz="2000" b="0" i="0" u="none" strike="noStrike" dirty="0">
                          <a:solidFill>
                            <a:srgbClr val="3F3F3F"/>
                          </a:solidFill>
                          <a:effectLst/>
                          <a:latin typeface="Calibri" panose="020F0502020204030204" pitchFamily="34" charset="0"/>
                        </a:rPr>
                        <a:t>   ≤50 beds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23.6%</a:t>
                      </a:r>
                    </a:p>
                  </a:txBody>
                  <a:tcPr marL="11084" marR="11084" marT="1108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31.1%</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46.0%</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61.4%</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75.4%</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81.8%</a:t>
                      </a:r>
                    </a:p>
                  </a:txBody>
                  <a:tcPr marL="11084" marR="11084" marT="1108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903422985"/>
                  </a:ext>
                </a:extLst>
              </a:tr>
              <a:tr h="318283">
                <a:tc>
                  <a:txBody>
                    <a:bodyPr/>
                    <a:lstStyle/>
                    <a:p>
                      <a:pPr algn="l" fontAlgn="b"/>
                      <a:r>
                        <a:rPr lang="en-US" sz="2000" b="0" i="0" u="none" strike="noStrike" dirty="0">
                          <a:solidFill>
                            <a:srgbClr val="3F3F3F"/>
                          </a:solidFill>
                          <a:effectLst/>
                          <a:latin typeface="Calibri" panose="020F0502020204030204" pitchFamily="34" charset="0"/>
                        </a:rPr>
                        <a:t>   51 - 200 beds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40.4%</a:t>
                      </a:r>
                    </a:p>
                  </a:txBody>
                  <a:tcPr marL="11084" marR="11084" marT="1108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49.6%</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69.0%</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82.5%</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88.6%</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91.6%</a:t>
                      </a:r>
                    </a:p>
                  </a:txBody>
                  <a:tcPr marL="11084" marR="11084" marT="1108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697732615"/>
                  </a:ext>
                </a:extLst>
              </a:tr>
              <a:tr h="318283">
                <a:tc>
                  <a:txBody>
                    <a:bodyPr/>
                    <a:lstStyle/>
                    <a:p>
                      <a:pPr algn="l" fontAlgn="b"/>
                      <a:r>
                        <a:rPr lang="en-US" sz="2000" b="0" i="0" u="none" strike="noStrike" dirty="0">
                          <a:solidFill>
                            <a:srgbClr val="3F3F3F"/>
                          </a:solidFill>
                          <a:effectLst/>
                          <a:latin typeface="Calibri" panose="020F0502020204030204" pitchFamily="34" charset="0"/>
                        </a:rPr>
                        <a:t>   &gt;200 beds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58.4%</a:t>
                      </a:r>
                    </a:p>
                  </a:txBody>
                  <a:tcPr marL="11084" marR="11084" marT="1108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66.1%</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81.5%</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90.7%</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93.9%</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96.2%</a:t>
                      </a:r>
                    </a:p>
                  </a:txBody>
                  <a:tcPr marL="11084" marR="11084" marT="1108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129966411"/>
                  </a:ext>
                </a:extLst>
              </a:tr>
              <a:tr h="318283">
                <a:tc>
                  <a:txBody>
                    <a:bodyPr/>
                    <a:lstStyle/>
                    <a:p>
                      <a:pPr algn="l" fontAlgn="b"/>
                      <a:r>
                        <a:rPr lang="en-US" sz="2000" b="1" i="0" u="none" strike="noStrike" dirty="0">
                          <a:solidFill>
                            <a:srgbClr val="3F3F3F"/>
                          </a:solidFill>
                          <a:effectLst/>
                          <a:latin typeface="Calibri" panose="020F0502020204030204" pitchFamily="34" charset="0"/>
                        </a:rPr>
                        <a:t> Teaching Status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 </a:t>
                      </a:r>
                    </a:p>
                  </a:txBody>
                  <a:tcPr marL="11084" marR="11084" marT="1108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 </a:t>
                      </a:r>
                    </a:p>
                  </a:txBody>
                  <a:tcPr marL="11084" marR="11084" marT="1108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292218847"/>
                  </a:ext>
                </a:extLst>
              </a:tr>
              <a:tr h="318283">
                <a:tc>
                  <a:txBody>
                    <a:bodyPr/>
                    <a:lstStyle/>
                    <a:p>
                      <a:pPr algn="l" fontAlgn="b"/>
                      <a:r>
                        <a:rPr lang="en-US" sz="2000" b="0" i="0" u="none" strike="noStrike" dirty="0">
                          <a:solidFill>
                            <a:srgbClr val="3F3F3F"/>
                          </a:solidFill>
                          <a:effectLst/>
                          <a:latin typeface="Calibri" panose="020F0502020204030204" pitchFamily="34" charset="0"/>
                        </a:rPr>
                        <a:t>   Major teaching </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55.4%</a:t>
                      </a:r>
                    </a:p>
                  </a:txBody>
                  <a:tcPr marL="11084" marR="11084" marT="11084"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63.4%</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76.3%</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86.4%</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91.0%</a:t>
                      </a:r>
                    </a:p>
                  </a:txBody>
                  <a:tcPr marL="11084" marR="11084" marT="11084" marB="0" anchor="b">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93.8%</a:t>
                      </a:r>
                    </a:p>
                  </a:txBody>
                  <a:tcPr marL="11084" marR="11084" marT="11084"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60049410"/>
                  </a:ext>
                </a:extLst>
              </a:tr>
              <a:tr h="318283">
                <a:tc>
                  <a:txBody>
                    <a:bodyPr/>
                    <a:lstStyle/>
                    <a:p>
                      <a:pPr algn="l" fontAlgn="b"/>
                      <a:r>
                        <a:rPr lang="en-US" sz="2000" b="0" i="0" u="none" strike="noStrike" dirty="0">
                          <a:solidFill>
                            <a:srgbClr val="3F3F3F"/>
                          </a:solidFill>
                          <a:effectLst/>
                          <a:latin typeface="Calibri" panose="020F0502020204030204" pitchFamily="34" charset="0"/>
                        </a:rPr>
                        <a:t>   Non-teaching/undergrad</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35.6%</a:t>
                      </a:r>
                    </a:p>
                  </a:txBody>
                  <a:tcPr marL="11084" marR="11084" marT="1108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42.4%</a:t>
                      </a:r>
                    </a:p>
                  </a:txBody>
                  <a:tcPr marL="11084" marR="11084" marT="1108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58.5%</a:t>
                      </a:r>
                    </a:p>
                  </a:txBody>
                  <a:tcPr marL="11084" marR="11084" marT="1108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71.4%</a:t>
                      </a:r>
                    </a:p>
                  </a:txBody>
                  <a:tcPr marL="11084" marR="11084" marT="1108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81.1%</a:t>
                      </a:r>
                    </a:p>
                  </a:txBody>
                  <a:tcPr marL="11084" marR="11084" marT="11084"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85.7%</a:t>
                      </a:r>
                    </a:p>
                  </a:txBody>
                  <a:tcPr marL="11084" marR="11084" marT="1108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4014502"/>
                  </a:ext>
                </a:extLst>
              </a:tr>
            </a:tbl>
          </a:graphicData>
        </a:graphic>
      </p:graphicFrame>
    </p:spTree>
    <p:extLst>
      <p:ext uri="{BB962C8B-B14F-4D97-AF65-F5344CB8AC3E}">
        <p14:creationId xmlns:p14="http://schemas.microsoft.com/office/powerpoint/2010/main" val="28460002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29E33A9-C9E2-4CCE-8F88-274D4AC03E4B}"/>
              </a:ext>
            </a:extLst>
          </p:cNvPr>
          <p:cNvGraphicFramePr>
            <a:graphicFrameLocks/>
          </p:cNvGraphicFramePr>
          <p:nvPr>
            <p:extLst>
              <p:ext uri="{D42A27DB-BD31-4B8C-83A1-F6EECF244321}">
                <p14:modId xmlns:p14="http://schemas.microsoft.com/office/powerpoint/2010/main" val="1546649079"/>
              </p:ext>
            </p:extLst>
          </p:nvPr>
        </p:nvGraphicFramePr>
        <p:xfrm>
          <a:off x="235812" y="270165"/>
          <a:ext cx="11720376" cy="6182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842183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C0E86-7E6E-4853-B4F4-B90281232F10}"/>
              </a:ext>
            </a:extLst>
          </p:cNvPr>
          <p:cNvSpPr>
            <a:spLocks noGrp="1"/>
          </p:cNvSpPr>
          <p:nvPr>
            <p:ph type="title"/>
          </p:nvPr>
        </p:nvSpPr>
        <p:spPr>
          <a:xfrm>
            <a:off x="676275" y="303214"/>
            <a:ext cx="10972800" cy="1057450"/>
          </a:xfrm>
        </p:spPr>
        <p:txBody>
          <a:bodyPr/>
          <a:lstStyle/>
          <a:p>
            <a:pPr algn="ctr"/>
            <a:r>
              <a:rPr lang="en-US" sz="3200" dirty="0"/>
              <a:t>Percentage of hospitals meeting each Core Element, </a:t>
            </a:r>
            <a:br>
              <a:rPr lang="en-US" sz="3200" dirty="0"/>
            </a:br>
            <a:r>
              <a:rPr lang="en-US" sz="3200" dirty="0"/>
              <a:t>by facility type, 2019 annual survey</a:t>
            </a:r>
          </a:p>
        </p:txBody>
      </p:sp>
      <p:graphicFrame>
        <p:nvGraphicFramePr>
          <p:cNvPr id="5" name="Chart 4">
            <a:extLst>
              <a:ext uri="{FF2B5EF4-FFF2-40B4-BE49-F238E27FC236}">
                <a16:creationId xmlns:a16="http://schemas.microsoft.com/office/drawing/2014/main" id="{1224A021-EAE1-4C8A-A77C-124FE76246DB}"/>
              </a:ext>
            </a:extLst>
          </p:cNvPr>
          <p:cNvGraphicFramePr>
            <a:graphicFrameLocks/>
          </p:cNvGraphicFramePr>
          <p:nvPr>
            <p:extLst>
              <p:ext uri="{D42A27DB-BD31-4B8C-83A1-F6EECF244321}">
                <p14:modId xmlns:p14="http://schemas.microsoft.com/office/powerpoint/2010/main" val="741003930"/>
              </p:ext>
            </p:extLst>
          </p:nvPr>
        </p:nvGraphicFramePr>
        <p:xfrm>
          <a:off x="169334" y="1508844"/>
          <a:ext cx="11853333" cy="48646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758216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AB4D2-A6D9-4E71-AF26-3369DA317BF5}"/>
              </a:ext>
            </a:extLst>
          </p:cNvPr>
          <p:cNvSpPr>
            <a:spLocks noGrp="1"/>
          </p:cNvSpPr>
          <p:nvPr>
            <p:ph type="title"/>
          </p:nvPr>
        </p:nvSpPr>
        <p:spPr>
          <a:xfrm>
            <a:off x="1507210" y="380637"/>
            <a:ext cx="7648079" cy="703098"/>
          </a:xfrm>
        </p:spPr>
        <p:txBody>
          <a:bodyPr/>
          <a:lstStyle/>
          <a:p>
            <a:br>
              <a:rPr lang="en-US" dirty="0"/>
            </a:br>
            <a:br>
              <a:rPr lang="en-US" dirty="0"/>
            </a:br>
            <a:r>
              <a:rPr lang="en-US" dirty="0"/>
              <a:t>Hospital Leadership Commitment</a:t>
            </a:r>
          </a:p>
        </p:txBody>
      </p:sp>
      <p:sp>
        <p:nvSpPr>
          <p:cNvPr id="3" name="Text Placeholder 2">
            <a:extLst>
              <a:ext uri="{FF2B5EF4-FFF2-40B4-BE49-F238E27FC236}">
                <a16:creationId xmlns:a16="http://schemas.microsoft.com/office/drawing/2014/main" id="{59252BD6-1461-48F1-A791-236249F129F2}"/>
              </a:ext>
            </a:extLst>
          </p:cNvPr>
          <p:cNvSpPr>
            <a:spLocks noGrp="1"/>
          </p:cNvSpPr>
          <p:nvPr>
            <p:ph type="body" sz="quarter" idx="10"/>
          </p:nvPr>
        </p:nvSpPr>
        <p:spPr>
          <a:xfrm>
            <a:off x="609600" y="1558636"/>
            <a:ext cx="10972800" cy="4897199"/>
          </a:xfrm>
        </p:spPr>
        <p:txBody>
          <a:bodyPr/>
          <a:lstStyle/>
          <a:p>
            <a:pPr lvl="0"/>
            <a:r>
              <a:rPr lang="en-US" dirty="0">
                <a:solidFill>
                  <a:srgbClr val="3F3F3F"/>
                </a:solidFill>
              </a:rPr>
              <a:t>Priority examples:</a:t>
            </a:r>
          </a:p>
          <a:p>
            <a:pPr lvl="1"/>
            <a:r>
              <a:rPr lang="en-US" sz="2400" dirty="0">
                <a:solidFill>
                  <a:srgbClr val="3F3F3F"/>
                </a:solidFill>
              </a:rPr>
              <a:t>Giving stewardship program leader(s) time to manage the program and conduct daily stewardship interventions.</a:t>
            </a:r>
          </a:p>
          <a:p>
            <a:pPr lvl="1"/>
            <a:r>
              <a:rPr lang="en-US" sz="2400" dirty="0">
                <a:solidFill>
                  <a:srgbClr val="3F3F3F"/>
                </a:solidFill>
              </a:rPr>
              <a:t>Providing resources, including staffing, to operate the program effectively. </a:t>
            </a:r>
          </a:p>
          <a:p>
            <a:pPr lvl="1"/>
            <a:r>
              <a:rPr lang="en-US" sz="2400" dirty="0">
                <a:solidFill>
                  <a:srgbClr val="3F3F3F"/>
                </a:solidFill>
              </a:rPr>
              <a:t>Having regular meetings with ASP leaders to assess the resources needed to accomplish the hospital’s goals for improving antimicrobial use (AU).</a:t>
            </a:r>
          </a:p>
          <a:p>
            <a:pPr lvl="1"/>
            <a:r>
              <a:rPr lang="en-US" sz="2400" dirty="0">
                <a:solidFill>
                  <a:srgbClr val="3F3F3F"/>
                </a:solidFill>
              </a:rPr>
              <a:t>Appointing a senior executive leader to serve as a point of contact or “champion” for the stewardship program to help ensure that the program has resources and support to accomplish its mission.</a:t>
            </a:r>
          </a:p>
          <a:p>
            <a:pPr lvl="1"/>
            <a:r>
              <a:rPr lang="en-US" sz="2400" dirty="0">
                <a:solidFill>
                  <a:srgbClr val="3F3F3F"/>
                </a:solidFill>
              </a:rPr>
              <a:t>Reporting stewardship activities and outcomes (including key success stories) to senior leadership and the hospital board on a regular basis.</a:t>
            </a:r>
          </a:p>
          <a:p>
            <a:pPr lvl="1"/>
            <a:endParaRPr lang="en-US" sz="2133" dirty="0"/>
          </a:p>
          <a:p>
            <a:pPr lvl="1"/>
            <a:endParaRPr lang="en-US" sz="2133" dirty="0"/>
          </a:p>
          <a:p>
            <a:pPr lvl="1"/>
            <a:endParaRPr lang="en-US" dirty="0"/>
          </a:p>
        </p:txBody>
      </p:sp>
      <p:pic>
        <p:nvPicPr>
          <p:cNvPr id="4" name="Picture 3">
            <a:extLst>
              <a:ext uri="{FF2B5EF4-FFF2-40B4-BE49-F238E27FC236}">
                <a16:creationId xmlns:a16="http://schemas.microsoft.com/office/drawing/2014/main" id="{7A4A58BA-F54D-4E6A-9975-BDD1A6F72410}"/>
              </a:ext>
            </a:extLst>
          </p:cNvPr>
          <p:cNvPicPr>
            <a:picLocks noChangeAspect="1"/>
          </p:cNvPicPr>
          <p:nvPr/>
        </p:nvPicPr>
        <p:blipFill>
          <a:blip r:embed="rId3"/>
          <a:stretch>
            <a:fillRect/>
          </a:stretch>
        </p:blipFill>
        <p:spPr>
          <a:xfrm>
            <a:off x="146759" y="173041"/>
            <a:ext cx="1275383" cy="1142999"/>
          </a:xfrm>
          <a:prstGeom prst="rect">
            <a:avLst/>
          </a:prstGeom>
        </p:spPr>
      </p:pic>
    </p:spTree>
    <p:extLst>
      <p:ext uri="{BB962C8B-B14F-4D97-AF65-F5344CB8AC3E}">
        <p14:creationId xmlns:p14="http://schemas.microsoft.com/office/powerpoint/2010/main" val="275503907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6F22-A0C8-4809-9CAA-514A6DCA47EB}"/>
              </a:ext>
            </a:extLst>
          </p:cNvPr>
          <p:cNvSpPr>
            <a:spLocks noGrp="1"/>
          </p:cNvSpPr>
          <p:nvPr>
            <p:ph type="title"/>
          </p:nvPr>
        </p:nvSpPr>
        <p:spPr>
          <a:xfrm>
            <a:off x="514350" y="1244723"/>
            <a:ext cx="10972800" cy="944561"/>
          </a:xfrm>
        </p:spPr>
        <p:txBody>
          <a:bodyPr/>
          <a:lstStyle/>
          <a:p>
            <a:r>
              <a:rPr lang="en-US" sz="3200" dirty="0"/>
              <a:t>Priority examples, 2019 uptake:</a:t>
            </a:r>
          </a:p>
        </p:txBody>
      </p:sp>
      <p:graphicFrame>
        <p:nvGraphicFramePr>
          <p:cNvPr id="4" name="Table 3">
            <a:extLst>
              <a:ext uri="{FF2B5EF4-FFF2-40B4-BE49-F238E27FC236}">
                <a16:creationId xmlns:a16="http://schemas.microsoft.com/office/drawing/2014/main" id="{E7F549E5-C5EE-4B8F-A35B-50847A2262C6}"/>
              </a:ext>
            </a:extLst>
          </p:cNvPr>
          <p:cNvGraphicFramePr>
            <a:graphicFrameLocks noGrp="1"/>
          </p:cNvGraphicFramePr>
          <p:nvPr>
            <p:extLst>
              <p:ext uri="{D42A27DB-BD31-4B8C-83A1-F6EECF244321}">
                <p14:modId xmlns:p14="http://schemas.microsoft.com/office/powerpoint/2010/main" val="333879005"/>
              </p:ext>
            </p:extLst>
          </p:nvPr>
        </p:nvGraphicFramePr>
        <p:xfrm>
          <a:off x="609600" y="2387722"/>
          <a:ext cx="10896600" cy="3478712"/>
        </p:xfrm>
        <a:graphic>
          <a:graphicData uri="http://schemas.openxmlformats.org/drawingml/2006/table">
            <a:tbl>
              <a:tblPr/>
              <a:tblGrid>
                <a:gridCol w="6296025">
                  <a:extLst>
                    <a:ext uri="{9D8B030D-6E8A-4147-A177-3AD203B41FA5}">
                      <a16:colId xmlns:a16="http://schemas.microsoft.com/office/drawing/2014/main" val="2569925793"/>
                    </a:ext>
                  </a:extLst>
                </a:gridCol>
                <a:gridCol w="1190625">
                  <a:extLst>
                    <a:ext uri="{9D8B030D-6E8A-4147-A177-3AD203B41FA5}">
                      <a16:colId xmlns:a16="http://schemas.microsoft.com/office/drawing/2014/main" val="2664710792"/>
                    </a:ext>
                  </a:extLst>
                </a:gridCol>
                <a:gridCol w="1200150">
                  <a:extLst>
                    <a:ext uri="{9D8B030D-6E8A-4147-A177-3AD203B41FA5}">
                      <a16:colId xmlns:a16="http://schemas.microsoft.com/office/drawing/2014/main" val="2178035756"/>
                    </a:ext>
                  </a:extLst>
                </a:gridCol>
                <a:gridCol w="1114425">
                  <a:extLst>
                    <a:ext uri="{9D8B030D-6E8A-4147-A177-3AD203B41FA5}">
                      <a16:colId xmlns:a16="http://schemas.microsoft.com/office/drawing/2014/main" val="2472392540"/>
                    </a:ext>
                  </a:extLst>
                </a:gridCol>
                <a:gridCol w="1095375">
                  <a:extLst>
                    <a:ext uri="{9D8B030D-6E8A-4147-A177-3AD203B41FA5}">
                      <a16:colId xmlns:a16="http://schemas.microsoft.com/office/drawing/2014/main" val="1344361082"/>
                    </a:ext>
                  </a:extLst>
                </a:gridCol>
              </a:tblGrid>
              <a:tr h="593933">
                <a:tc rowSpan="2">
                  <a:txBody>
                    <a:bodyPr/>
                    <a:lstStyle/>
                    <a:p>
                      <a:pPr algn="l" fontAlgn="ctr"/>
                      <a:r>
                        <a:rPr lang="en-US" sz="1800" b="1" i="0" u="none" strike="noStrike" dirty="0">
                          <a:solidFill>
                            <a:srgbClr val="FFFFFF"/>
                          </a:solidFill>
                          <a:effectLst/>
                          <a:latin typeface="Calibri" panose="020F0502020204030204" pitchFamily="34" charset="0"/>
                        </a:rPr>
                        <a:t>Percentage of hospitals meeting priority examples of </a:t>
                      </a:r>
                    </a:p>
                    <a:p>
                      <a:pPr algn="l" fontAlgn="ctr"/>
                      <a:r>
                        <a:rPr lang="en-US" sz="1800" b="1" i="0" u="none" strike="noStrike" dirty="0">
                          <a:solidFill>
                            <a:srgbClr val="FFFFFF"/>
                          </a:solidFill>
                          <a:effectLst/>
                          <a:latin typeface="Calibri" panose="020F0502020204030204" pitchFamily="34" charset="0"/>
                        </a:rPr>
                        <a:t>LEADERSHIP COMMITMENT</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A3838"/>
                    </a:solidFill>
                  </a:tcPr>
                </a:tc>
                <a:tc>
                  <a:txBody>
                    <a:bodyPr/>
                    <a:lstStyle/>
                    <a:p>
                      <a:pPr algn="ctr" fontAlgn="b"/>
                      <a:r>
                        <a:rPr lang="en-US" sz="1800" b="1" i="0" u="none" strike="noStrike" dirty="0">
                          <a:solidFill>
                            <a:srgbClr val="3F3F3F"/>
                          </a:solidFill>
                          <a:effectLst/>
                          <a:latin typeface="Calibri" panose="020F0502020204030204" pitchFamily="34" charset="0"/>
                        </a:rPr>
                        <a:t>General acute care</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Children's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a:solidFill>
                            <a:srgbClr val="3F3F3F"/>
                          </a:solidFill>
                          <a:effectLst/>
                          <a:latin typeface="Calibri" panose="020F0502020204030204" pitchFamily="34" charset="0"/>
                        </a:rPr>
                        <a:t>Surgical</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Critical access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115297060"/>
                  </a:ext>
                </a:extLst>
              </a:tr>
              <a:tr h="380250">
                <a:tc vMerge="1">
                  <a:txBody>
                    <a:bodyPr/>
                    <a:lstStyle/>
                    <a:p>
                      <a:endParaRPr lang="en-US"/>
                    </a:p>
                  </a:txBody>
                  <a:tcPr/>
                </a:tc>
                <a:tc>
                  <a:txBody>
                    <a:bodyPr/>
                    <a:lstStyle/>
                    <a:p>
                      <a:pPr algn="ctr" fontAlgn="ctr"/>
                      <a:r>
                        <a:rPr lang="en-US" sz="1800" b="1" i="0" u="none" strike="noStrike" dirty="0">
                          <a:solidFill>
                            <a:srgbClr val="3F3F3F"/>
                          </a:solidFill>
                          <a:effectLst/>
                          <a:latin typeface="Calibri" panose="020F0502020204030204" pitchFamily="34" charset="0"/>
                        </a:rPr>
                        <a:t>n=3572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n=95</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n=146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n=1144</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72743521"/>
                  </a:ext>
                </a:extLst>
              </a:tr>
              <a:tr h="610610">
                <a:tc>
                  <a:txBody>
                    <a:bodyPr/>
                    <a:lstStyle/>
                    <a:p>
                      <a:pPr algn="l" fontAlgn="t"/>
                      <a:r>
                        <a:rPr lang="en-US" sz="1800" b="0" i="0" u="none" strike="noStrike" dirty="0">
                          <a:solidFill>
                            <a:srgbClr val="3F3F3F"/>
                          </a:solidFill>
                          <a:effectLst/>
                          <a:latin typeface="Calibri" panose="020F0502020204030204" pitchFamily="34" charset="0"/>
                        </a:rPr>
                        <a:t>Facility leadership has demonstrated a commitment to ASP by </a:t>
                      </a:r>
                      <a:r>
                        <a:rPr lang="en-US" sz="1800" b="1" i="0" u="none" strike="noStrike" dirty="0">
                          <a:solidFill>
                            <a:srgbClr val="3F3F3F"/>
                          </a:solidFill>
                          <a:effectLst/>
                          <a:latin typeface="Calibri" panose="020F0502020204030204" pitchFamily="34" charset="0"/>
                        </a:rPr>
                        <a:t>allocating information technology resources</a:t>
                      </a:r>
                      <a:r>
                        <a:rPr lang="en-US" sz="1800" b="0" i="0" u="none" strike="noStrike" dirty="0">
                          <a:solidFill>
                            <a:srgbClr val="3F3F3F"/>
                          </a:solidFill>
                          <a:effectLst/>
                          <a:latin typeface="Calibri" panose="020F0502020204030204" pitchFamily="34" charset="0"/>
                        </a:rPr>
                        <a:t> to support ASP efforts</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3F3F3F"/>
                          </a:solidFill>
                          <a:effectLst/>
                          <a:latin typeface="Calibri" panose="020F0502020204030204" pitchFamily="34" charset="0"/>
                        </a:rPr>
                        <a:t>78.6%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89.5%</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62.3%</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66.3%</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446173491"/>
                  </a:ext>
                </a:extLst>
              </a:tr>
              <a:tr h="628650">
                <a:tc>
                  <a:txBody>
                    <a:bodyPr/>
                    <a:lstStyle/>
                    <a:p>
                      <a:pPr algn="l" fontAlgn="t"/>
                      <a:r>
                        <a:rPr lang="en-US" sz="1800" b="0" i="0" u="none" strike="noStrike" dirty="0">
                          <a:solidFill>
                            <a:srgbClr val="3F3F3F"/>
                          </a:solidFill>
                          <a:effectLst/>
                          <a:latin typeface="Calibri" panose="020F0502020204030204" pitchFamily="34" charset="0"/>
                        </a:rPr>
                        <a:t>Our facility's antibiotic stewardship </a:t>
                      </a:r>
                      <a:r>
                        <a:rPr lang="en-US" sz="1800" b="1" i="0" u="none" strike="noStrike" dirty="0">
                          <a:solidFill>
                            <a:srgbClr val="3F3F3F"/>
                          </a:solidFill>
                          <a:effectLst/>
                          <a:latin typeface="Calibri" panose="020F0502020204030204" pitchFamily="34" charset="0"/>
                        </a:rPr>
                        <a:t>physician</a:t>
                      </a:r>
                      <a:r>
                        <a:rPr lang="en-US" sz="1800" b="0" i="0" u="none" strike="noStrike" dirty="0">
                          <a:solidFill>
                            <a:srgbClr val="3F3F3F"/>
                          </a:solidFill>
                          <a:effectLst/>
                          <a:latin typeface="Calibri" panose="020F0502020204030204" pitchFamily="34" charset="0"/>
                        </a:rPr>
                        <a:t> </a:t>
                      </a:r>
                      <a:r>
                        <a:rPr lang="en-US" sz="1800" b="1" i="0" u="none" strike="noStrike" dirty="0">
                          <a:solidFill>
                            <a:srgbClr val="3F3F3F"/>
                          </a:solidFill>
                          <a:effectLst/>
                          <a:latin typeface="Calibri" panose="020F0502020204030204" pitchFamily="34" charset="0"/>
                        </a:rPr>
                        <a:t>leader</a:t>
                      </a:r>
                      <a:r>
                        <a:rPr lang="en-US" sz="1800" b="0" i="0" u="none" strike="noStrike" dirty="0">
                          <a:solidFill>
                            <a:srgbClr val="3F3F3F"/>
                          </a:solidFill>
                          <a:effectLst/>
                          <a:latin typeface="Calibri" panose="020F0502020204030204" pitchFamily="34" charset="0"/>
                        </a:rPr>
                        <a:t> has antibiotic </a:t>
                      </a:r>
                      <a:r>
                        <a:rPr lang="en-US" sz="1800" b="1" i="0" u="none" strike="noStrike" dirty="0">
                          <a:solidFill>
                            <a:srgbClr val="3F3F3F"/>
                          </a:solidFill>
                          <a:effectLst/>
                          <a:latin typeface="Calibri" panose="020F0502020204030204" pitchFamily="34" charset="0"/>
                        </a:rPr>
                        <a:t>stewardship responsibilities in their contract or job description</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1800" b="0" i="0" u="none" strike="noStrike" dirty="0">
                          <a:solidFill>
                            <a:srgbClr val="3F3F3F"/>
                          </a:solidFill>
                          <a:effectLst/>
                          <a:latin typeface="Calibri" panose="020F0502020204030204" pitchFamily="34" charset="0"/>
                        </a:rPr>
                        <a:t>46.8%</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66.3%</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27.4%</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12.9%</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37401028"/>
                  </a:ext>
                </a:extLst>
              </a:tr>
              <a:tr h="885019">
                <a:tc>
                  <a:txBody>
                    <a:bodyPr/>
                    <a:lstStyle/>
                    <a:p>
                      <a:pPr algn="l" fontAlgn="t"/>
                      <a:r>
                        <a:rPr lang="en-US" sz="1800" b="0" i="0" u="none" strike="noStrike" dirty="0">
                          <a:solidFill>
                            <a:srgbClr val="3F3F3F"/>
                          </a:solidFill>
                          <a:effectLst/>
                          <a:latin typeface="Calibri" panose="020F0502020204030204" pitchFamily="34" charset="0"/>
                        </a:rPr>
                        <a:t>Our facility's antibiotic stewardship </a:t>
                      </a:r>
                      <a:r>
                        <a:rPr lang="en-US" sz="1800" b="1" i="0" u="none" strike="noStrike" dirty="0">
                          <a:solidFill>
                            <a:srgbClr val="3F3F3F"/>
                          </a:solidFill>
                          <a:effectLst/>
                          <a:latin typeface="Calibri" panose="020F0502020204030204" pitchFamily="34" charset="0"/>
                        </a:rPr>
                        <a:t>pharmacist</a:t>
                      </a:r>
                      <a:r>
                        <a:rPr lang="en-US" sz="1800" b="0" i="0" u="none" strike="noStrike" dirty="0">
                          <a:solidFill>
                            <a:srgbClr val="3F3F3F"/>
                          </a:solidFill>
                          <a:effectLst/>
                          <a:latin typeface="Calibri" panose="020F0502020204030204" pitchFamily="34" charset="0"/>
                        </a:rPr>
                        <a:t> </a:t>
                      </a:r>
                      <a:r>
                        <a:rPr lang="en-US" sz="1800" b="1" i="0" u="none" strike="noStrike" dirty="0">
                          <a:solidFill>
                            <a:srgbClr val="3F3F3F"/>
                          </a:solidFill>
                          <a:effectLst/>
                          <a:latin typeface="Calibri" panose="020F0502020204030204" pitchFamily="34" charset="0"/>
                        </a:rPr>
                        <a:t>leader</a:t>
                      </a:r>
                      <a:r>
                        <a:rPr lang="en-US" sz="1800" b="0" i="0" u="none" strike="noStrike" dirty="0">
                          <a:solidFill>
                            <a:srgbClr val="3F3F3F"/>
                          </a:solidFill>
                          <a:effectLst/>
                          <a:latin typeface="Calibri" panose="020F0502020204030204" pitchFamily="34" charset="0"/>
                        </a:rPr>
                        <a:t> has </a:t>
                      </a:r>
                      <a:r>
                        <a:rPr lang="en-US" sz="1800" b="1" i="0" u="none" strike="noStrike" dirty="0">
                          <a:solidFill>
                            <a:srgbClr val="3F3F3F"/>
                          </a:solidFill>
                          <a:effectLst/>
                          <a:latin typeface="Calibri" panose="020F0502020204030204" pitchFamily="34" charset="0"/>
                        </a:rPr>
                        <a:t>antibiotic stewardship responsibilities in their contract or job description</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3F3F3F"/>
                          </a:solidFill>
                          <a:effectLst/>
                          <a:latin typeface="Calibri" panose="020F0502020204030204" pitchFamily="34" charset="0"/>
                        </a:rPr>
                        <a:t>55.0%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61.1%</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37.0%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29.6%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5120335"/>
                  </a:ext>
                </a:extLst>
              </a:tr>
              <a:tr h="380250">
                <a:tc>
                  <a:txBody>
                    <a:bodyPr/>
                    <a:lstStyle/>
                    <a:p>
                      <a:pPr algn="l" fontAlgn="t"/>
                      <a:r>
                        <a:rPr lang="en-US" sz="1800" b="1" i="0" u="none" strike="noStrike" dirty="0">
                          <a:solidFill>
                            <a:srgbClr val="3F3F3F"/>
                          </a:solidFill>
                          <a:effectLst/>
                          <a:latin typeface="Calibri" panose="020F0502020204030204" pitchFamily="34" charset="0"/>
                        </a:rPr>
                        <a:t>All 3 priority examples </a:t>
                      </a:r>
                      <a:r>
                        <a:rPr lang="en-US" sz="1800" b="0" i="0" u="none" strike="noStrike" dirty="0">
                          <a:solidFill>
                            <a:srgbClr val="3F3F3F"/>
                          </a:solidFill>
                          <a:effectLst/>
                          <a:latin typeface="Calibri" panose="020F0502020204030204" pitchFamily="34" charset="0"/>
                        </a:rPr>
                        <a:t>of Leadership Commitment</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3F3F3F"/>
                          </a:solidFill>
                          <a:effectLst/>
                          <a:latin typeface="Calibri" panose="020F0502020204030204" pitchFamily="34" charset="0"/>
                        </a:rPr>
                        <a:t>29.7%</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45.3%</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11.6%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8.1%</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43444107"/>
                  </a:ext>
                </a:extLst>
              </a:tr>
            </a:tbl>
          </a:graphicData>
        </a:graphic>
      </p:graphicFrame>
      <p:sp>
        <p:nvSpPr>
          <p:cNvPr id="5" name="Title 1">
            <a:extLst>
              <a:ext uri="{FF2B5EF4-FFF2-40B4-BE49-F238E27FC236}">
                <a16:creationId xmlns:a16="http://schemas.microsoft.com/office/drawing/2014/main" id="{B6B35AD3-22C7-41FF-A2D8-90965228138A}"/>
              </a:ext>
            </a:extLst>
          </p:cNvPr>
          <p:cNvSpPr txBox="1">
            <a:spLocks/>
          </p:cNvSpPr>
          <p:nvPr/>
        </p:nvSpPr>
        <p:spPr>
          <a:xfrm>
            <a:off x="1507210" y="380637"/>
            <a:ext cx="7648079" cy="703098"/>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br>
              <a:rPr lang="en-US" dirty="0"/>
            </a:br>
            <a:br>
              <a:rPr lang="en-US" dirty="0"/>
            </a:br>
            <a:r>
              <a:rPr lang="en-US" dirty="0"/>
              <a:t>Hospital Leadership Commitment</a:t>
            </a:r>
          </a:p>
        </p:txBody>
      </p:sp>
      <p:pic>
        <p:nvPicPr>
          <p:cNvPr id="6" name="Picture 5">
            <a:extLst>
              <a:ext uri="{FF2B5EF4-FFF2-40B4-BE49-F238E27FC236}">
                <a16:creationId xmlns:a16="http://schemas.microsoft.com/office/drawing/2014/main" id="{5782D8E0-088A-4372-B936-2B423792BF71}"/>
              </a:ext>
            </a:extLst>
          </p:cNvPr>
          <p:cNvPicPr>
            <a:picLocks noChangeAspect="1"/>
          </p:cNvPicPr>
          <p:nvPr/>
        </p:nvPicPr>
        <p:blipFill>
          <a:blip r:embed="rId2"/>
          <a:stretch>
            <a:fillRect/>
          </a:stretch>
        </p:blipFill>
        <p:spPr>
          <a:xfrm>
            <a:off x="146759" y="173041"/>
            <a:ext cx="1275383" cy="1142999"/>
          </a:xfrm>
          <a:prstGeom prst="rect">
            <a:avLst/>
          </a:prstGeom>
        </p:spPr>
      </p:pic>
    </p:spTree>
    <p:extLst>
      <p:ext uri="{BB962C8B-B14F-4D97-AF65-F5344CB8AC3E}">
        <p14:creationId xmlns:p14="http://schemas.microsoft.com/office/powerpoint/2010/main" val="21942403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890132"/>
          </a:xfrm>
        </p:spPr>
        <p:txBody>
          <a:bodyPr/>
          <a:lstStyle/>
          <a:p>
            <a:r>
              <a:rPr lang="en-US" dirty="0"/>
              <a:t>Welcome</a:t>
            </a:r>
          </a:p>
        </p:txBody>
      </p:sp>
      <p:sp>
        <p:nvSpPr>
          <p:cNvPr id="3" name="Text Placeholder 2"/>
          <p:cNvSpPr>
            <a:spLocks noGrp="1"/>
          </p:cNvSpPr>
          <p:nvPr>
            <p:ph type="body" sz="quarter" idx="10"/>
          </p:nvPr>
        </p:nvSpPr>
        <p:spPr>
          <a:xfrm>
            <a:off x="2530434" y="1774778"/>
            <a:ext cx="9235904" cy="1280016"/>
          </a:xfrm>
        </p:spPr>
        <p:txBody>
          <a:bodyPr/>
          <a:lstStyle/>
          <a:p>
            <a:pPr marL="0" indent="0">
              <a:spcBef>
                <a:spcPts val="0"/>
              </a:spcBef>
              <a:buNone/>
            </a:pPr>
            <a:r>
              <a:rPr lang="en-US" sz="2670" dirty="0">
                <a:solidFill>
                  <a:srgbClr val="3F3F3F"/>
                </a:solidFill>
              </a:rPr>
              <a:t>Arjun Srinivasan, MD, FSHEA</a:t>
            </a:r>
            <a:endParaRPr lang="en-US" altLang="en-US" sz="2670" dirty="0">
              <a:solidFill>
                <a:srgbClr val="3F3F3F"/>
              </a:solidFill>
            </a:endParaRPr>
          </a:p>
          <a:p>
            <a:pPr marL="0" indent="0">
              <a:spcBef>
                <a:spcPts val="0"/>
              </a:spcBef>
              <a:buNone/>
            </a:pPr>
            <a:r>
              <a:rPr lang="en-US" sz="2670" dirty="0">
                <a:solidFill>
                  <a:srgbClr val="3F3F3F"/>
                </a:solidFill>
              </a:rPr>
              <a:t>Associate Director for Healthcare Associated Infection Prevention Programs, </a:t>
            </a:r>
            <a:r>
              <a:rPr lang="en-US" altLang="en-US" sz="2670" dirty="0">
                <a:solidFill>
                  <a:srgbClr val="3F3F3F"/>
                </a:solidFill>
              </a:rPr>
              <a:t>CDC’s Division Quality Healthcare Promotion</a:t>
            </a:r>
            <a:endParaRPr lang="en-US" altLang="en-US" sz="2400" dirty="0">
              <a:solidFill>
                <a:srgbClr val="3F3F3F"/>
              </a:solidFill>
            </a:endParaRPr>
          </a:p>
          <a:p>
            <a:pPr marL="0" indent="0">
              <a:lnSpc>
                <a:spcPct val="100000"/>
              </a:lnSpc>
              <a:spcBef>
                <a:spcPts val="0"/>
              </a:spcBef>
              <a:buNone/>
            </a:pPr>
            <a:endParaRPr lang="en-US" altLang="en-US" sz="2400" dirty="0"/>
          </a:p>
        </p:txBody>
      </p:sp>
      <p:sp>
        <p:nvSpPr>
          <p:cNvPr id="5" name="Text Placeholder 2"/>
          <p:cNvSpPr txBox="1">
            <a:spLocks/>
          </p:cNvSpPr>
          <p:nvPr/>
        </p:nvSpPr>
        <p:spPr bwMode="auto">
          <a:xfrm>
            <a:off x="2520043" y="4521820"/>
            <a:ext cx="9235904" cy="1189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rgbClr val="E25423"/>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Clr>
                <a:srgbClr val="8D8B00"/>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Clr>
                <a:srgbClr val="006A71"/>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spcBef>
                <a:spcPts val="0"/>
              </a:spcBef>
              <a:buFont typeface="Wingdings" panose="05000000000000000000" pitchFamily="2" charset="2"/>
              <a:buNone/>
            </a:pPr>
            <a:r>
              <a:rPr lang="en-US" altLang="en-US" sz="2670" dirty="0">
                <a:solidFill>
                  <a:srgbClr val="3F3F3F"/>
                </a:solidFill>
              </a:rPr>
              <a:t>Natalia Vargas, MPH</a:t>
            </a:r>
          </a:p>
          <a:p>
            <a:pPr marL="0" indent="0">
              <a:spcBef>
                <a:spcPts val="0"/>
              </a:spcBef>
              <a:buNone/>
            </a:pPr>
            <a:r>
              <a:rPr lang="en-US" altLang="en-US" sz="2670" dirty="0">
                <a:solidFill>
                  <a:srgbClr val="3F3F3F"/>
                </a:solidFill>
              </a:rPr>
              <a:t>Public Health Analyst</a:t>
            </a:r>
          </a:p>
          <a:p>
            <a:pPr marL="0" indent="0">
              <a:spcBef>
                <a:spcPts val="0"/>
              </a:spcBef>
              <a:buNone/>
            </a:pPr>
            <a:r>
              <a:rPr lang="en-US" altLang="en-US" sz="2670" dirty="0">
                <a:solidFill>
                  <a:srgbClr val="3F3F3F"/>
                </a:solidFill>
              </a:rPr>
              <a:t>HRSA’s Federal Office of Rural Health Policy </a:t>
            </a:r>
          </a:p>
        </p:txBody>
      </p:sp>
      <p:pic>
        <p:nvPicPr>
          <p:cNvPr id="8" name="Picture 7">
            <a:extLst>
              <a:ext uri="{FF2B5EF4-FFF2-40B4-BE49-F238E27FC236}">
                <a16:creationId xmlns:a16="http://schemas.microsoft.com/office/drawing/2014/main" id="{D6236FAF-44A2-463E-8FE3-8A4A28FC27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103" y="4156257"/>
            <a:ext cx="1611607" cy="2201332"/>
          </a:xfrm>
          <a:prstGeom prst="rect">
            <a:avLst/>
          </a:prstGeom>
          <a:ln w="19050">
            <a:solidFill>
              <a:srgbClr val="3F3F3F"/>
            </a:solidFill>
          </a:ln>
        </p:spPr>
      </p:pic>
      <p:pic>
        <p:nvPicPr>
          <p:cNvPr id="6" name="Picture 5" descr="A person wearing a suit and tie&#10;&#10;Description automatically generated">
            <a:extLst>
              <a:ext uri="{FF2B5EF4-FFF2-40B4-BE49-F238E27FC236}">
                <a16:creationId xmlns:a16="http://schemas.microsoft.com/office/drawing/2014/main" id="{63283BAC-C1FB-4C81-9F04-A2C9357458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91"/>
          <a:stretch/>
        </p:blipFill>
        <p:spPr>
          <a:xfrm>
            <a:off x="731103" y="1472199"/>
            <a:ext cx="1611607" cy="2292831"/>
          </a:xfrm>
          <a:prstGeom prst="rect">
            <a:avLst/>
          </a:prstGeom>
          <a:ln w="19050">
            <a:solidFill>
              <a:srgbClr val="3F3F3F"/>
            </a:solidFill>
          </a:ln>
        </p:spPr>
      </p:pic>
    </p:spTree>
    <p:extLst>
      <p:ext uri="{BB962C8B-B14F-4D97-AF65-F5344CB8AC3E}">
        <p14:creationId xmlns:p14="http://schemas.microsoft.com/office/powerpoint/2010/main" val="26260100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152B3B-E7DF-4621-8DF3-C812A2231210}"/>
              </a:ext>
            </a:extLst>
          </p:cNvPr>
          <p:cNvPicPr>
            <a:picLocks noChangeAspect="1"/>
          </p:cNvPicPr>
          <p:nvPr/>
        </p:nvPicPr>
        <p:blipFill>
          <a:blip r:embed="rId2"/>
          <a:stretch>
            <a:fillRect/>
          </a:stretch>
        </p:blipFill>
        <p:spPr>
          <a:xfrm>
            <a:off x="5355485" y="41622"/>
            <a:ext cx="6665065" cy="6257177"/>
          </a:xfrm>
          <a:prstGeom prst="rect">
            <a:avLst/>
          </a:prstGeom>
        </p:spPr>
      </p:pic>
      <p:sp>
        <p:nvSpPr>
          <p:cNvPr id="6" name="TextBox 5">
            <a:extLst>
              <a:ext uri="{FF2B5EF4-FFF2-40B4-BE49-F238E27FC236}">
                <a16:creationId xmlns:a16="http://schemas.microsoft.com/office/drawing/2014/main" id="{CE063FA3-2C4F-4041-A23E-91E86715F416}"/>
              </a:ext>
            </a:extLst>
          </p:cNvPr>
          <p:cNvSpPr txBox="1"/>
          <p:nvPr/>
        </p:nvSpPr>
        <p:spPr>
          <a:xfrm>
            <a:off x="5475960" y="6415532"/>
            <a:ext cx="6544590" cy="292388"/>
          </a:xfrm>
          <a:prstGeom prst="rect">
            <a:avLst/>
          </a:prstGeom>
          <a:noFill/>
        </p:spPr>
        <p:txBody>
          <a:bodyPr wrap="square" rtlCol="0">
            <a:spAutoFit/>
          </a:bodyPr>
          <a:lstStyle/>
          <a:p>
            <a:pPr algn="ctr"/>
            <a:r>
              <a:rPr lang="en-US" sz="1300" dirty="0"/>
              <a:t>https://www.cdc.gov/getsmart/healthcare/implementation/core-elements-small-critical.html</a:t>
            </a:r>
          </a:p>
        </p:txBody>
      </p:sp>
      <p:pic>
        <p:nvPicPr>
          <p:cNvPr id="8" name="Picture 7">
            <a:extLst>
              <a:ext uri="{FF2B5EF4-FFF2-40B4-BE49-F238E27FC236}">
                <a16:creationId xmlns:a16="http://schemas.microsoft.com/office/drawing/2014/main" id="{136F8CF7-A4CC-48A2-BFD5-D8CA82203DD4}"/>
              </a:ext>
            </a:extLst>
          </p:cNvPr>
          <p:cNvPicPr>
            <a:picLocks noChangeAspect="1"/>
          </p:cNvPicPr>
          <p:nvPr/>
        </p:nvPicPr>
        <p:blipFill>
          <a:blip r:embed="rId3"/>
          <a:stretch>
            <a:fillRect/>
          </a:stretch>
        </p:blipFill>
        <p:spPr>
          <a:xfrm>
            <a:off x="9525" y="-2"/>
            <a:ext cx="5217995" cy="6748272"/>
          </a:xfrm>
          <a:prstGeom prst="rect">
            <a:avLst/>
          </a:prstGeom>
        </p:spPr>
      </p:pic>
    </p:spTree>
    <p:extLst>
      <p:ext uri="{BB962C8B-B14F-4D97-AF65-F5344CB8AC3E}">
        <p14:creationId xmlns:p14="http://schemas.microsoft.com/office/powerpoint/2010/main" val="410574182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116F96-2C35-453F-B0E1-D0F2C8F8AF91}"/>
              </a:ext>
            </a:extLst>
          </p:cNvPr>
          <p:cNvSpPr txBox="1"/>
          <p:nvPr/>
        </p:nvSpPr>
        <p:spPr>
          <a:xfrm>
            <a:off x="1160575" y="6424875"/>
            <a:ext cx="10236560" cy="292388"/>
          </a:xfrm>
          <a:prstGeom prst="rect">
            <a:avLst/>
          </a:prstGeom>
          <a:noFill/>
        </p:spPr>
        <p:txBody>
          <a:bodyPr wrap="square" rtlCol="0">
            <a:spAutoFit/>
          </a:bodyPr>
          <a:lstStyle/>
          <a:p>
            <a:pPr algn="ctr"/>
            <a:r>
              <a:rPr lang="en-US" sz="1300" dirty="0"/>
              <a:t>http://www.qualityforum.org/Publications/2016/05/National_Quality_Partners_Playbook__Antibiotic_Stewardship_in_Acute_Care.aspx</a:t>
            </a:r>
          </a:p>
        </p:txBody>
      </p:sp>
      <p:pic>
        <p:nvPicPr>
          <p:cNvPr id="7" name="Picture 6">
            <a:extLst>
              <a:ext uri="{FF2B5EF4-FFF2-40B4-BE49-F238E27FC236}">
                <a16:creationId xmlns:a16="http://schemas.microsoft.com/office/drawing/2014/main" id="{359C87A0-94E2-4203-957A-E6DD069297D9}"/>
              </a:ext>
            </a:extLst>
          </p:cNvPr>
          <p:cNvPicPr>
            <a:picLocks noChangeAspect="1"/>
          </p:cNvPicPr>
          <p:nvPr/>
        </p:nvPicPr>
        <p:blipFill>
          <a:blip r:embed="rId2"/>
          <a:stretch>
            <a:fillRect/>
          </a:stretch>
        </p:blipFill>
        <p:spPr>
          <a:xfrm>
            <a:off x="963490" y="75326"/>
            <a:ext cx="4949657" cy="6364938"/>
          </a:xfrm>
          <a:prstGeom prst="rect">
            <a:avLst/>
          </a:prstGeom>
        </p:spPr>
      </p:pic>
      <p:pic>
        <p:nvPicPr>
          <p:cNvPr id="8" name="Picture 7">
            <a:extLst>
              <a:ext uri="{FF2B5EF4-FFF2-40B4-BE49-F238E27FC236}">
                <a16:creationId xmlns:a16="http://schemas.microsoft.com/office/drawing/2014/main" id="{E4062F92-F7A9-48D9-A7BE-EE6541DA1AE5}"/>
              </a:ext>
            </a:extLst>
          </p:cNvPr>
          <p:cNvPicPr>
            <a:picLocks noChangeAspect="1"/>
          </p:cNvPicPr>
          <p:nvPr/>
        </p:nvPicPr>
        <p:blipFill>
          <a:blip r:embed="rId3"/>
          <a:stretch>
            <a:fillRect/>
          </a:stretch>
        </p:blipFill>
        <p:spPr>
          <a:xfrm>
            <a:off x="6278855" y="140737"/>
            <a:ext cx="5027728" cy="6136326"/>
          </a:xfrm>
          <a:prstGeom prst="rect">
            <a:avLst/>
          </a:prstGeom>
        </p:spPr>
      </p:pic>
    </p:spTree>
    <p:extLst>
      <p:ext uri="{BB962C8B-B14F-4D97-AF65-F5344CB8AC3E}">
        <p14:creationId xmlns:p14="http://schemas.microsoft.com/office/powerpoint/2010/main" val="125752514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AB4D2-A6D9-4E71-AF26-3369DA317BF5}"/>
              </a:ext>
            </a:extLst>
          </p:cNvPr>
          <p:cNvSpPr>
            <a:spLocks noGrp="1"/>
          </p:cNvSpPr>
          <p:nvPr>
            <p:ph type="title"/>
          </p:nvPr>
        </p:nvSpPr>
        <p:spPr>
          <a:xfrm>
            <a:off x="1507210" y="380637"/>
            <a:ext cx="7648079" cy="703098"/>
          </a:xfrm>
        </p:spPr>
        <p:txBody>
          <a:bodyPr/>
          <a:lstStyle/>
          <a:p>
            <a:br>
              <a:rPr lang="en-US" dirty="0"/>
            </a:br>
            <a:br>
              <a:rPr lang="en-US" dirty="0"/>
            </a:br>
            <a:r>
              <a:rPr lang="en-US" dirty="0"/>
              <a:t>Hospital Leadership Commitment</a:t>
            </a:r>
          </a:p>
        </p:txBody>
      </p:sp>
      <p:sp>
        <p:nvSpPr>
          <p:cNvPr id="3" name="Text Placeholder 2">
            <a:extLst>
              <a:ext uri="{FF2B5EF4-FFF2-40B4-BE49-F238E27FC236}">
                <a16:creationId xmlns:a16="http://schemas.microsoft.com/office/drawing/2014/main" id="{59252BD6-1461-48F1-A791-236249F129F2}"/>
              </a:ext>
            </a:extLst>
          </p:cNvPr>
          <p:cNvSpPr>
            <a:spLocks noGrp="1"/>
          </p:cNvSpPr>
          <p:nvPr>
            <p:ph type="body" sz="quarter" idx="10"/>
          </p:nvPr>
        </p:nvSpPr>
        <p:spPr>
          <a:xfrm>
            <a:off x="609600" y="1558636"/>
            <a:ext cx="6000750" cy="4897199"/>
          </a:xfrm>
        </p:spPr>
        <p:txBody>
          <a:bodyPr/>
          <a:lstStyle/>
          <a:p>
            <a:pPr lvl="0"/>
            <a:r>
              <a:rPr lang="en-US" sz="2670" dirty="0">
                <a:solidFill>
                  <a:srgbClr val="3F3F3F"/>
                </a:solidFill>
              </a:rPr>
              <a:t>Stewardship Program Policy</a:t>
            </a:r>
          </a:p>
          <a:p>
            <a:pPr lvl="1"/>
            <a:r>
              <a:rPr lang="en-US" sz="2400" dirty="0">
                <a:solidFill>
                  <a:srgbClr val="3F3F3F"/>
                </a:solidFill>
              </a:rPr>
              <a:t>Background/Purpose/Goals</a:t>
            </a:r>
          </a:p>
          <a:p>
            <a:pPr lvl="1"/>
            <a:r>
              <a:rPr lang="en-US" sz="2400" dirty="0">
                <a:solidFill>
                  <a:srgbClr val="3F3F3F"/>
                </a:solidFill>
              </a:rPr>
              <a:t>Scope – what patients you cover (inpatient, outpatient), where you fall in organizational chart</a:t>
            </a:r>
          </a:p>
          <a:p>
            <a:pPr lvl="1"/>
            <a:r>
              <a:rPr lang="en-US" sz="2400" dirty="0">
                <a:solidFill>
                  <a:srgbClr val="3F3F3F"/>
                </a:solidFill>
              </a:rPr>
              <a:t>Define who the team is and individual responsibilities</a:t>
            </a:r>
          </a:p>
          <a:p>
            <a:pPr lvl="1"/>
            <a:r>
              <a:rPr lang="en-US" sz="2400" dirty="0">
                <a:solidFill>
                  <a:srgbClr val="3F3F3F"/>
                </a:solidFill>
              </a:rPr>
              <a:t>Describe interventions and tracking</a:t>
            </a:r>
          </a:p>
          <a:p>
            <a:pPr lvl="1"/>
            <a:r>
              <a:rPr lang="en-US" sz="2400" dirty="0">
                <a:solidFill>
                  <a:srgbClr val="3F3F3F"/>
                </a:solidFill>
              </a:rPr>
              <a:t>Who you report to, what you report and when</a:t>
            </a:r>
          </a:p>
          <a:p>
            <a:pPr lvl="1"/>
            <a:endParaRPr lang="en-US" sz="2133" dirty="0"/>
          </a:p>
          <a:p>
            <a:pPr lvl="1"/>
            <a:endParaRPr lang="en-US" sz="2133" dirty="0"/>
          </a:p>
          <a:p>
            <a:pPr lvl="1"/>
            <a:endParaRPr lang="en-US" dirty="0"/>
          </a:p>
        </p:txBody>
      </p:sp>
      <p:pic>
        <p:nvPicPr>
          <p:cNvPr id="4" name="Picture 3">
            <a:extLst>
              <a:ext uri="{FF2B5EF4-FFF2-40B4-BE49-F238E27FC236}">
                <a16:creationId xmlns:a16="http://schemas.microsoft.com/office/drawing/2014/main" id="{7A4A58BA-F54D-4E6A-9975-BDD1A6F72410}"/>
              </a:ext>
            </a:extLst>
          </p:cNvPr>
          <p:cNvPicPr>
            <a:picLocks noChangeAspect="1"/>
          </p:cNvPicPr>
          <p:nvPr/>
        </p:nvPicPr>
        <p:blipFill>
          <a:blip r:embed="rId3"/>
          <a:stretch>
            <a:fillRect/>
          </a:stretch>
        </p:blipFill>
        <p:spPr>
          <a:xfrm>
            <a:off x="146759" y="173041"/>
            <a:ext cx="1275383" cy="1142999"/>
          </a:xfrm>
          <a:prstGeom prst="rect">
            <a:avLst/>
          </a:prstGeom>
        </p:spPr>
      </p:pic>
      <p:pic>
        <p:nvPicPr>
          <p:cNvPr id="6" name="Picture 5">
            <a:extLst>
              <a:ext uri="{FF2B5EF4-FFF2-40B4-BE49-F238E27FC236}">
                <a16:creationId xmlns:a16="http://schemas.microsoft.com/office/drawing/2014/main" id="{023794C1-7F8D-4FF7-9649-C548D00BCD24}"/>
              </a:ext>
            </a:extLst>
          </p:cNvPr>
          <p:cNvPicPr>
            <a:picLocks noChangeAspect="1"/>
          </p:cNvPicPr>
          <p:nvPr/>
        </p:nvPicPr>
        <p:blipFill>
          <a:blip r:embed="rId4"/>
          <a:stretch>
            <a:fillRect/>
          </a:stretch>
        </p:blipFill>
        <p:spPr>
          <a:xfrm>
            <a:off x="6610350" y="1489174"/>
            <a:ext cx="5136920" cy="4679751"/>
          </a:xfrm>
          <a:prstGeom prst="rect">
            <a:avLst/>
          </a:prstGeom>
          <a:ln w="19050">
            <a:solidFill>
              <a:srgbClr val="3F3F3F"/>
            </a:solidFill>
          </a:ln>
        </p:spPr>
      </p:pic>
      <p:cxnSp>
        <p:nvCxnSpPr>
          <p:cNvPr id="7" name="Straight Connector 6">
            <a:extLst>
              <a:ext uri="{FF2B5EF4-FFF2-40B4-BE49-F238E27FC236}">
                <a16:creationId xmlns:a16="http://schemas.microsoft.com/office/drawing/2014/main" id="{0E82B620-A0C9-4142-B5B1-CC044B1864A1}"/>
              </a:ext>
            </a:extLst>
          </p:cNvPr>
          <p:cNvCxnSpPr/>
          <p:nvPr/>
        </p:nvCxnSpPr>
        <p:spPr>
          <a:xfrm>
            <a:off x="7219950" y="2838450"/>
            <a:ext cx="136207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9A75F9-6FDD-45E8-B7E2-15FC662299B4}"/>
              </a:ext>
            </a:extLst>
          </p:cNvPr>
          <p:cNvCxnSpPr>
            <a:cxnSpLocks/>
          </p:cNvCxnSpPr>
          <p:nvPr/>
        </p:nvCxnSpPr>
        <p:spPr>
          <a:xfrm>
            <a:off x="8058150" y="4552950"/>
            <a:ext cx="16383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9B53F-23A4-4350-873E-A697AE4A0224}"/>
              </a:ext>
            </a:extLst>
          </p:cNvPr>
          <p:cNvCxnSpPr>
            <a:cxnSpLocks/>
          </p:cNvCxnSpPr>
          <p:nvPr/>
        </p:nvCxnSpPr>
        <p:spPr>
          <a:xfrm>
            <a:off x="7219950" y="4191000"/>
            <a:ext cx="128587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43027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1-24 at 10.55.30 PM.png">
            <a:extLst>
              <a:ext uri="{FF2B5EF4-FFF2-40B4-BE49-F238E27FC236}">
                <a16:creationId xmlns:a16="http://schemas.microsoft.com/office/drawing/2014/main" id="{BEDA01C0-55BB-48F0-82D2-9CF29B1B341E}"/>
              </a:ext>
            </a:extLst>
          </p:cNvPr>
          <p:cNvPicPr>
            <a:picLocks noChangeAspect="1"/>
          </p:cNvPicPr>
          <p:nvPr/>
        </p:nvPicPr>
        <p:blipFill rotWithShape="1">
          <a:blip r:embed="rId2">
            <a:extLst>
              <a:ext uri="{28A0092B-C50C-407E-A947-70E740481C1C}">
                <a14:useLocalDpi xmlns:a14="http://schemas.microsoft.com/office/drawing/2010/main" val="0"/>
              </a:ext>
            </a:extLst>
          </a:blip>
          <a:srcRect l="22176" t="29425" r="30141" b="11239"/>
          <a:stretch/>
        </p:blipFill>
        <p:spPr>
          <a:xfrm>
            <a:off x="190500" y="85725"/>
            <a:ext cx="5976651" cy="4648200"/>
          </a:xfrm>
          <a:prstGeom prst="rect">
            <a:avLst/>
          </a:prstGeom>
        </p:spPr>
      </p:pic>
      <p:pic>
        <p:nvPicPr>
          <p:cNvPr id="5" name="Picture 4" descr="Screen Shot 2017-01-24 at 10.58.05 PM.png">
            <a:extLst>
              <a:ext uri="{FF2B5EF4-FFF2-40B4-BE49-F238E27FC236}">
                <a16:creationId xmlns:a16="http://schemas.microsoft.com/office/drawing/2014/main" id="{272C0FA1-5F0E-43A9-8E6D-50E9E97BA6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15" t="27659" r="34421" b="10913"/>
          <a:stretch/>
        </p:blipFill>
        <p:spPr>
          <a:xfrm>
            <a:off x="6410325" y="1289381"/>
            <a:ext cx="5695950" cy="5431317"/>
          </a:xfrm>
          <a:prstGeom prst="rect">
            <a:avLst/>
          </a:prstGeom>
        </p:spPr>
      </p:pic>
    </p:spTree>
    <p:extLst>
      <p:ext uri="{BB962C8B-B14F-4D97-AF65-F5344CB8AC3E}">
        <p14:creationId xmlns:p14="http://schemas.microsoft.com/office/powerpoint/2010/main" val="298717195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AB4D2-A6D9-4E71-AF26-3369DA317BF5}"/>
              </a:ext>
            </a:extLst>
          </p:cNvPr>
          <p:cNvSpPr>
            <a:spLocks noGrp="1"/>
          </p:cNvSpPr>
          <p:nvPr>
            <p:ph type="title"/>
          </p:nvPr>
        </p:nvSpPr>
        <p:spPr>
          <a:xfrm>
            <a:off x="1490136" y="361244"/>
            <a:ext cx="3781776" cy="671108"/>
          </a:xfrm>
        </p:spPr>
        <p:txBody>
          <a:bodyPr/>
          <a:lstStyle/>
          <a:p>
            <a:br>
              <a:rPr lang="en-US" dirty="0"/>
            </a:br>
            <a:r>
              <a:rPr lang="en-US" dirty="0"/>
              <a:t>Accountability</a:t>
            </a:r>
          </a:p>
        </p:txBody>
      </p:sp>
      <p:sp>
        <p:nvSpPr>
          <p:cNvPr id="3" name="Text Placeholder 2">
            <a:extLst>
              <a:ext uri="{FF2B5EF4-FFF2-40B4-BE49-F238E27FC236}">
                <a16:creationId xmlns:a16="http://schemas.microsoft.com/office/drawing/2014/main" id="{59252BD6-1461-48F1-A791-236249F129F2}"/>
              </a:ext>
            </a:extLst>
          </p:cNvPr>
          <p:cNvSpPr>
            <a:spLocks noGrp="1"/>
          </p:cNvSpPr>
          <p:nvPr>
            <p:ph type="body" sz="quarter" idx="10"/>
          </p:nvPr>
        </p:nvSpPr>
        <p:spPr>
          <a:xfrm>
            <a:off x="692552" y="4864455"/>
            <a:ext cx="10824259" cy="1675325"/>
          </a:xfrm>
        </p:spPr>
        <p:txBody>
          <a:bodyPr/>
          <a:lstStyle/>
          <a:p>
            <a:r>
              <a:rPr lang="en-US" dirty="0">
                <a:solidFill>
                  <a:srgbClr val="3F3F3F"/>
                </a:solidFill>
              </a:rPr>
              <a:t>Regular “stewardship rounds” for the co-leaders, or the non-physician lead and the supporting physician can strengthen program leadership.</a:t>
            </a:r>
          </a:p>
          <a:p>
            <a:endParaRPr lang="en-US" sz="1050" dirty="0">
              <a:solidFill>
                <a:srgbClr val="3F3F3F"/>
              </a:solidFill>
            </a:endParaRPr>
          </a:p>
          <a:p>
            <a:r>
              <a:rPr lang="en-US" dirty="0">
                <a:solidFill>
                  <a:srgbClr val="3F3F3F"/>
                </a:solidFill>
              </a:rPr>
              <a:t>Expand rounds to prescribers (e.g., handshake stewardship).</a:t>
            </a:r>
          </a:p>
        </p:txBody>
      </p:sp>
      <p:pic>
        <p:nvPicPr>
          <p:cNvPr id="6" name="Picture 5">
            <a:extLst>
              <a:ext uri="{FF2B5EF4-FFF2-40B4-BE49-F238E27FC236}">
                <a16:creationId xmlns:a16="http://schemas.microsoft.com/office/drawing/2014/main" id="{226A76E1-9A96-4B9B-BA9A-7341369DD543}"/>
              </a:ext>
            </a:extLst>
          </p:cNvPr>
          <p:cNvPicPr>
            <a:picLocks noChangeAspect="1"/>
          </p:cNvPicPr>
          <p:nvPr/>
        </p:nvPicPr>
        <p:blipFill>
          <a:blip r:embed="rId3"/>
          <a:stretch>
            <a:fillRect/>
          </a:stretch>
        </p:blipFill>
        <p:spPr>
          <a:xfrm>
            <a:off x="6096000" y="1647649"/>
            <a:ext cx="5289750" cy="2973653"/>
          </a:xfrm>
          <a:prstGeom prst="rect">
            <a:avLst/>
          </a:prstGeom>
          <a:ln w="19050">
            <a:solidFill>
              <a:srgbClr val="3F3F3F"/>
            </a:solidFill>
          </a:ln>
        </p:spPr>
      </p:pic>
      <p:pic>
        <p:nvPicPr>
          <p:cNvPr id="4" name="Picture 3">
            <a:extLst>
              <a:ext uri="{FF2B5EF4-FFF2-40B4-BE49-F238E27FC236}">
                <a16:creationId xmlns:a16="http://schemas.microsoft.com/office/drawing/2014/main" id="{A430D0F6-295B-4FFA-B31D-A627971DCF9C}"/>
              </a:ext>
            </a:extLst>
          </p:cNvPr>
          <p:cNvPicPr>
            <a:picLocks noChangeAspect="1"/>
          </p:cNvPicPr>
          <p:nvPr/>
        </p:nvPicPr>
        <p:blipFill>
          <a:blip r:embed="rId4"/>
          <a:stretch>
            <a:fillRect/>
          </a:stretch>
        </p:blipFill>
        <p:spPr>
          <a:xfrm>
            <a:off x="258834" y="189111"/>
            <a:ext cx="1181227" cy="1167789"/>
          </a:xfrm>
          <a:prstGeom prst="rect">
            <a:avLst/>
          </a:prstGeom>
        </p:spPr>
      </p:pic>
      <p:sp>
        <p:nvSpPr>
          <p:cNvPr id="7" name="Text Placeholder 2">
            <a:extLst>
              <a:ext uri="{FF2B5EF4-FFF2-40B4-BE49-F238E27FC236}">
                <a16:creationId xmlns:a16="http://schemas.microsoft.com/office/drawing/2014/main" id="{8D42FE4D-2683-4838-91FA-9BD8D0C64F2C}"/>
              </a:ext>
            </a:extLst>
          </p:cNvPr>
          <p:cNvSpPr txBox="1">
            <a:spLocks/>
          </p:cNvSpPr>
          <p:nvPr/>
        </p:nvSpPr>
        <p:spPr bwMode="auto">
          <a:xfrm>
            <a:off x="692552" y="1449496"/>
            <a:ext cx="5403448" cy="320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rgbClr val="E25423"/>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Clr>
                <a:srgbClr val="8D8B00"/>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Clr>
                <a:srgbClr val="006A71"/>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a:solidFill>
                  <a:srgbClr val="3F3F3F"/>
                </a:solidFill>
              </a:rPr>
              <a:t>Most hospitals have found a co-leadership model to be effective.</a:t>
            </a:r>
          </a:p>
          <a:p>
            <a:endParaRPr lang="en-US" sz="1050" dirty="0">
              <a:solidFill>
                <a:srgbClr val="3F3F3F"/>
              </a:solidFill>
            </a:endParaRPr>
          </a:p>
          <a:p>
            <a:r>
              <a:rPr lang="en-US" dirty="0">
                <a:solidFill>
                  <a:srgbClr val="3F3F3F"/>
                </a:solidFill>
              </a:rPr>
              <a:t>If a non-physician is the ASP leader, designate a physician who can serve as point of contact and support for the non-physician program leader. </a:t>
            </a:r>
          </a:p>
        </p:txBody>
      </p:sp>
    </p:spTree>
    <p:extLst>
      <p:ext uri="{BB962C8B-B14F-4D97-AF65-F5344CB8AC3E}">
        <p14:creationId xmlns:p14="http://schemas.microsoft.com/office/powerpoint/2010/main" val="356435613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5ADF4-CEFC-45F8-A476-D598BF47AD4E}"/>
              </a:ext>
            </a:extLst>
          </p:cNvPr>
          <p:cNvSpPr>
            <a:spLocks noGrp="1"/>
          </p:cNvSpPr>
          <p:nvPr>
            <p:ph type="title"/>
          </p:nvPr>
        </p:nvSpPr>
        <p:spPr>
          <a:xfrm>
            <a:off x="609600" y="1140413"/>
            <a:ext cx="10972800" cy="1040812"/>
          </a:xfrm>
        </p:spPr>
        <p:txBody>
          <a:bodyPr/>
          <a:lstStyle/>
          <a:p>
            <a:r>
              <a:rPr lang="en-US" sz="3200" dirty="0"/>
              <a:t>Facility leader(s) accountable for ASP outcomes:</a:t>
            </a:r>
          </a:p>
        </p:txBody>
      </p:sp>
      <p:sp>
        <p:nvSpPr>
          <p:cNvPr id="3" name="Text Placeholder 2">
            <a:extLst>
              <a:ext uri="{FF2B5EF4-FFF2-40B4-BE49-F238E27FC236}">
                <a16:creationId xmlns:a16="http://schemas.microsoft.com/office/drawing/2014/main" id="{4C6736A4-0EA5-4E96-A235-EEB396F666F9}"/>
              </a:ext>
            </a:extLst>
          </p:cNvPr>
          <p:cNvSpPr>
            <a:spLocks noGrp="1"/>
          </p:cNvSpPr>
          <p:nvPr>
            <p:ph type="body" sz="quarter" idx="10"/>
          </p:nvPr>
        </p:nvSpPr>
        <p:spPr>
          <a:xfrm>
            <a:off x="609601" y="2270102"/>
            <a:ext cx="10638503" cy="3601533"/>
          </a:xfrm>
        </p:spPr>
        <p:txBody>
          <a:bodyPr/>
          <a:lstStyle/>
          <a:p>
            <a:r>
              <a:rPr lang="en-US" dirty="0">
                <a:solidFill>
                  <a:srgbClr val="3F3F3F"/>
                </a:solidFill>
              </a:rPr>
              <a:t>Co-led ASPs are more likely to meet all 7 Core Elements compared to physician-led, pharmacist-led, and other-led programs</a:t>
            </a:r>
          </a:p>
          <a:p>
            <a:endParaRPr lang="en-US" dirty="0"/>
          </a:p>
        </p:txBody>
      </p:sp>
      <p:graphicFrame>
        <p:nvGraphicFramePr>
          <p:cNvPr id="4" name="Table 3">
            <a:extLst>
              <a:ext uri="{FF2B5EF4-FFF2-40B4-BE49-F238E27FC236}">
                <a16:creationId xmlns:a16="http://schemas.microsoft.com/office/drawing/2014/main" id="{EF73139C-4BF4-46AD-BA75-17DEC586B08D}"/>
              </a:ext>
            </a:extLst>
          </p:cNvPr>
          <p:cNvGraphicFramePr>
            <a:graphicFrameLocks noGrp="1"/>
          </p:cNvGraphicFramePr>
          <p:nvPr>
            <p:extLst>
              <p:ext uri="{D42A27DB-BD31-4B8C-83A1-F6EECF244321}">
                <p14:modId xmlns:p14="http://schemas.microsoft.com/office/powerpoint/2010/main" val="1923365041"/>
              </p:ext>
            </p:extLst>
          </p:nvPr>
        </p:nvGraphicFramePr>
        <p:xfrm>
          <a:off x="733425" y="3467100"/>
          <a:ext cx="10185710" cy="1900601"/>
        </p:xfrm>
        <a:graphic>
          <a:graphicData uri="http://schemas.openxmlformats.org/drawingml/2006/table">
            <a:tbl>
              <a:tblPr/>
              <a:tblGrid>
                <a:gridCol w="2493881">
                  <a:extLst>
                    <a:ext uri="{9D8B030D-6E8A-4147-A177-3AD203B41FA5}">
                      <a16:colId xmlns:a16="http://schemas.microsoft.com/office/drawing/2014/main" val="1891692192"/>
                    </a:ext>
                  </a:extLst>
                </a:gridCol>
                <a:gridCol w="1542533">
                  <a:extLst>
                    <a:ext uri="{9D8B030D-6E8A-4147-A177-3AD203B41FA5}">
                      <a16:colId xmlns:a16="http://schemas.microsoft.com/office/drawing/2014/main" val="664835494"/>
                    </a:ext>
                  </a:extLst>
                </a:gridCol>
                <a:gridCol w="1521691">
                  <a:extLst>
                    <a:ext uri="{9D8B030D-6E8A-4147-A177-3AD203B41FA5}">
                      <a16:colId xmlns:a16="http://schemas.microsoft.com/office/drawing/2014/main" val="1037385433"/>
                    </a:ext>
                  </a:extLst>
                </a:gridCol>
                <a:gridCol w="1542533">
                  <a:extLst>
                    <a:ext uri="{9D8B030D-6E8A-4147-A177-3AD203B41FA5}">
                      <a16:colId xmlns:a16="http://schemas.microsoft.com/office/drawing/2014/main" val="946705113"/>
                    </a:ext>
                  </a:extLst>
                </a:gridCol>
                <a:gridCol w="1563381">
                  <a:extLst>
                    <a:ext uri="{9D8B030D-6E8A-4147-A177-3AD203B41FA5}">
                      <a16:colId xmlns:a16="http://schemas.microsoft.com/office/drawing/2014/main" val="2016652930"/>
                    </a:ext>
                  </a:extLst>
                </a:gridCol>
                <a:gridCol w="1521691">
                  <a:extLst>
                    <a:ext uri="{9D8B030D-6E8A-4147-A177-3AD203B41FA5}">
                      <a16:colId xmlns:a16="http://schemas.microsoft.com/office/drawing/2014/main" val="2300974610"/>
                    </a:ext>
                  </a:extLst>
                </a:gridCol>
              </a:tblGrid>
              <a:tr h="400050">
                <a:tc>
                  <a:txBody>
                    <a:bodyPr/>
                    <a:lstStyle/>
                    <a:p>
                      <a:pPr algn="l" fontAlgn="b"/>
                      <a:r>
                        <a:rPr lang="en-US" sz="2000" b="1" i="0" u="none" strike="noStrike" dirty="0">
                          <a:solidFill>
                            <a:srgbClr val="3F3F3F"/>
                          </a:solidFill>
                          <a:effectLst/>
                          <a:latin typeface="Calibri" panose="020F0502020204030204" pitchFamily="34" charset="0"/>
                        </a:rPr>
                        <a:t> Stewardship Lead(s)</a:t>
                      </a:r>
                    </a:p>
                  </a:txBody>
                  <a:tcPr marL="14703" marR="14703" marT="14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2015</a:t>
                      </a:r>
                    </a:p>
                  </a:txBody>
                  <a:tcPr marL="14703" marR="14703" marT="1470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2016</a:t>
                      </a:r>
                    </a:p>
                  </a:txBody>
                  <a:tcPr marL="14703" marR="14703" marT="14703"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2017</a:t>
                      </a:r>
                    </a:p>
                  </a:txBody>
                  <a:tcPr marL="14703" marR="14703" marT="14703"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2018</a:t>
                      </a:r>
                    </a:p>
                  </a:txBody>
                  <a:tcPr marL="14703" marR="14703" marT="14703"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2019</a:t>
                      </a:r>
                    </a:p>
                  </a:txBody>
                  <a:tcPr marL="14703" marR="14703" marT="1470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42907352"/>
                  </a:ext>
                </a:extLst>
              </a:tr>
              <a:tr h="387986">
                <a:tc>
                  <a:txBody>
                    <a:bodyPr/>
                    <a:lstStyle/>
                    <a:p>
                      <a:pPr algn="l" fontAlgn="t"/>
                      <a:r>
                        <a:rPr lang="en-US" sz="2000" b="0" i="0" u="none" strike="noStrike" dirty="0">
                          <a:solidFill>
                            <a:srgbClr val="3F3F3F"/>
                          </a:solidFill>
                          <a:effectLst/>
                          <a:latin typeface="Calibri" panose="020F0502020204030204" pitchFamily="34" charset="0"/>
                        </a:rPr>
                        <a:t> Co-led</a:t>
                      </a:r>
                    </a:p>
                  </a:txBody>
                  <a:tcPr marL="14703" marR="14703" marT="14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70.0%</a:t>
                      </a:r>
                    </a:p>
                  </a:txBody>
                  <a:tcPr marL="14703" marR="14703" marT="14703"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75.8%</a:t>
                      </a:r>
                    </a:p>
                  </a:txBody>
                  <a:tcPr marL="14703" marR="14703" marT="14703"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86.0%</a:t>
                      </a:r>
                    </a:p>
                  </a:txBody>
                  <a:tcPr marL="14703" marR="14703" marT="14703"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91.5%</a:t>
                      </a:r>
                    </a:p>
                  </a:txBody>
                  <a:tcPr marL="14703" marR="14703" marT="14703"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1" i="0" u="none" strike="noStrike" dirty="0">
                          <a:solidFill>
                            <a:srgbClr val="1365B2"/>
                          </a:solidFill>
                          <a:effectLst/>
                          <a:latin typeface="Calibri" panose="020F0502020204030204" pitchFamily="34" charset="0"/>
                        </a:rPr>
                        <a:t>94.3%</a:t>
                      </a:r>
                    </a:p>
                  </a:txBody>
                  <a:tcPr marL="14703" marR="14703" marT="14703"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9311105"/>
                  </a:ext>
                </a:extLst>
              </a:tr>
              <a:tr h="370855">
                <a:tc>
                  <a:txBody>
                    <a:bodyPr/>
                    <a:lstStyle/>
                    <a:p>
                      <a:pPr algn="l" fontAlgn="t"/>
                      <a:r>
                        <a:rPr lang="en-US" sz="2000" b="0" i="0" u="none" strike="noStrike" dirty="0">
                          <a:solidFill>
                            <a:srgbClr val="3F3F3F"/>
                          </a:solidFill>
                          <a:effectLst/>
                          <a:latin typeface="Calibri" panose="020F0502020204030204" pitchFamily="34" charset="0"/>
                        </a:rPr>
                        <a:t> Physician  </a:t>
                      </a:r>
                    </a:p>
                  </a:txBody>
                  <a:tcPr marL="14703" marR="14703" marT="14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67.1%</a:t>
                      </a:r>
                    </a:p>
                  </a:txBody>
                  <a:tcPr marL="14703" marR="14703" marT="14703"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75.1%</a:t>
                      </a:r>
                    </a:p>
                  </a:txBody>
                  <a:tcPr marL="14703" marR="14703" marT="14703" marB="0" anchor="ctr">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83.1%</a:t>
                      </a:r>
                    </a:p>
                  </a:txBody>
                  <a:tcPr marL="14703" marR="14703" marT="14703" marB="0" anchor="ctr">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86.8%</a:t>
                      </a:r>
                    </a:p>
                  </a:txBody>
                  <a:tcPr marL="14703" marR="14703" marT="14703" marB="0" anchor="ctr">
                    <a:lnL>
                      <a:noFill/>
                    </a:lnL>
                    <a:lnR>
                      <a:noFill/>
                    </a:lnR>
                    <a:lnT>
                      <a:noFill/>
                    </a:lnT>
                    <a:lnB>
                      <a:noFill/>
                    </a:lnB>
                    <a:solidFill>
                      <a:srgbClr val="FFFFFF"/>
                    </a:solidFill>
                  </a:tcPr>
                </a:tc>
                <a:tc>
                  <a:txBody>
                    <a:bodyPr/>
                    <a:lstStyle/>
                    <a:p>
                      <a:pPr algn="ctr" fontAlgn="b"/>
                      <a:r>
                        <a:rPr lang="en-US" sz="2000" b="0" i="0" u="none" strike="noStrike" dirty="0">
                          <a:solidFill>
                            <a:srgbClr val="1365B2"/>
                          </a:solidFill>
                          <a:effectLst/>
                          <a:latin typeface="Calibri" panose="020F0502020204030204" pitchFamily="34" charset="0"/>
                        </a:rPr>
                        <a:t>89.1%</a:t>
                      </a:r>
                    </a:p>
                  </a:txBody>
                  <a:tcPr marL="14703" marR="14703" marT="14703"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998710087"/>
                  </a:ext>
                </a:extLst>
              </a:tr>
              <a:tr h="370855">
                <a:tc>
                  <a:txBody>
                    <a:bodyPr/>
                    <a:lstStyle/>
                    <a:p>
                      <a:pPr algn="l" fontAlgn="t"/>
                      <a:r>
                        <a:rPr lang="en-US" sz="2000" b="0" i="0" u="none" strike="noStrike" dirty="0">
                          <a:solidFill>
                            <a:srgbClr val="3F3F3F"/>
                          </a:solidFill>
                          <a:effectLst/>
                          <a:latin typeface="Calibri" panose="020F0502020204030204" pitchFamily="34" charset="0"/>
                        </a:rPr>
                        <a:t> Pharmacist  </a:t>
                      </a:r>
                    </a:p>
                  </a:txBody>
                  <a:tcPr marL="14703" marR="14703" marT="14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54.7%</a:t>
                      </a:r>
                    </a:p>
                  </a:txBody>
                  <a:tcPr marL="14703" marR="14703" marT="14703"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63.3%</a:t>
                      </a:r>
                    </a:p>
                  </a:txBody>
                  <a:tcPr marL="14703" marR="14703" marT="14703" marB="0" anchor="ctr">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73.9%</a:t>
                      </a:r>
                    </a:p>
                  </a:txBody>
                  <a:tcPr marL="14703" marR="14703" marT="14703" marB="0" anchor="ctr">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84.1%</a:t>
                      </a:r>
                    </a:p>
                  </a:txBody>
                  <a:tcPr marL="14703" marR="14703" marT="14703" marB="0" anchor="ctr">
                    <a:lnL>
                      <a:noFill/>
                    </a:lnL>
                    <a:lnR>
                      <a:noFill/>
                    </a:lnR>
                    <a:lnT>
                      <a:noFill/>
                    </a:lnT>
                    <a:lnB>
                      <a:noFill/>
                    </a:lnB>
                    <a:solidFill>
                      <a:srgbClr val="FFFFFF"/>
                    </a:solidFill>
                  </a:tcPr>
                </a:tc>
                <a:tc>
                  <a:txBody>
                    <a:bodyPr/>
                    <a:lstStyle/>
                    <a:p>
                      <a:pPr algn="ctr" fontAlgn="b"/>
                      <a:r>
                        <a:rPr lang="en-US" sz="2000" b="0" i="0" u="none" strike="noStrike" dirty="0">
                          <a:solidFill>
                            <a:srgbClr val="1365B2"/>
                          </a:solidFill>
                          <a:effectLst/>
                          <a:latin typeface="Calibri" panose="020F0502020204030204" pitchFamily="34" charset="0"/>
                        </a:rPr>
                        <a:t>86.9%</a:t>
                      </a:r>
                    </a:p>
                  </a:txBody>
                  <a:tcPr marL="14703" marR="14703" marT="14703"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759642215"/>
                  </a:ext>
                </a:extLst>
              </a:tr>
              <a:tr h="370855">
                <a:tc>
                  <a:txBody>
                    <a:bodyPr/>
                    <a:lstStyle/>
                    <a:p>
                      <a:pPr algn="l" fontAlgn="t"/>
                      <a:r>
                        <a:rPr lang="en-US" sz="2000" b="0" i="0" u="none" strike="noStrike" dirty="0">
                          <a:solidFill>
                            <a:srgbClr val="3F3F3F"/>
                          </a:solidFill>
                          <a:effectLst/>
                          <a:latin typeface="Calibri" panose="020F0502020204030204" pitchFamily="34" charset="0"/>
                        </a:rPr>
                        <a:t> Other</a:t>
                      </a:r>
                    </a:p>
                  </a:txBody>
                  <a:tcPr marL="14703" marR="14703" marT="147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53.7%</a:t>
                      </a:r>
                    </a:p>
                  </a:txBody>
                  <a:tcPr marL="14703" marR="14703" marT="1470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51.5%</a:t>
                      </a:r>
                    </a:p>
                  </a:txBody>
                  <a:tcPr marL="14703" marR="14703" marT="1470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50.0%</a:t>
                      </a:r>
                    </a:p>
                  </a:txBody>
                  <a:tcPr marL="14703" marR="14703" marT="1470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66.0%</a:t>
                      </a:r>
                    </a:p>
                  </a:txBody>
                  <a:tcPr marL="14703" marR="14703" marT="1470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1365B2"/>
                          </a:solidFill>
                          <a:effectLst/>
                          <a:latin typeface="Calibri" panose="020F0502020204030204" pitchFamily="34" charset="0"/>
                        </a:rPr>
                        <a:t>76.4%</a:t>
                      </a:r>
                    </a:p>
                  </a:txBody>
                  <a:tcPr marL="14703" marR="14703" marT="1470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92183134"/>
                  </a:ext>
                </a:extLst>
              </a:tr>
            </a:tbl>
          </a:graphicData>
        </a:graphic>
      </p:graphicFrame>
      <p:sp>
        <p:nvSpPr>
          <p:cNvPr id="5" name="Title 1">
            <a:extLst>
              <a:ext uri="{FF2B5EF4-FFF2-40B4-BE49-F238E27FC236}">
                <a16:creationId xmlns:a16="http://schemas.microsoft.com/office/drawing/2014/main" id="{D07AC445-2C6E-432C-A139-DCE05CDECA1D}"/>
              </a:ext>
            </a:extLst>
          </p:cNvPr>
          <p:cNvSpPr txBox="1">
            <a:spLocks/>
          </p:cNvSpPr>
          <p:nvPr/>
        </p:nvSpPr>
        <p:spPr>
          <a:xfrm>
            <a:off x="1490136" y="361244"/>
            <a:ext cx="3781776" cy="671108"/>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br>
              <a:rPr lang="en-US"/>
            </a:br>
            <a:r>
              <a:rPr lang="en-US"/>
              <a:t>Accountability</a:t>
            </a:r>
            <a:endParaRPr lang="en-US" dirty="0"/>
          </a:p>
        </p:txBody>
      </p:sp>
      <p:pic>
        <p:nvPicPr>
          <p:cNvPr id="6" name="Picture 5">
            <a:extLst>
              <a:ext uri="{FF2B5EF4-FFF2-40B4-BE49-F238E27FC236}">
                <a16:creationId xmlns:a16="http://schemas.microsoft.com/office/drawing/2014/main" id="{A32FB263-2E47-40FE-8A54-0F98943C20A1}"/>
              </a:ext>
            </a:extLst>
          </p:cNvPr>
          <p:cNvPicPr>
            <a:picLocks noChangeAspect="1"/>
          </p:cNvPicPr>
          <p:nvPr/>
        </p:nvPicPr>
        <p:blipFill>
          <a:blip r:embed="rId2"/>
          <a:stretch>
            <a:fillRect/>
          </a:stretch>
        </p:blipFill>
        <p:spPr>
          <a:xfrm>
            <a:off x="258834" y="189111"/>
            <a:ext cx="1181227" cy="1167789"/>
          </a:xfrm>
          <a:prstGeom prst="rect">
            <a:avLst/>
          </a:prstGeom>
        </p:spPr>
      </p:pic>
    </p:spTree>
    <p:extLst>
      <p:ext uri="{BB962C8B-B14F-4D97-AF65-F5344CB8AC3E}">
        <p14:creationId xmlns:p14="http://schemas.microsoft.com/office/powerpoint/2010/main" val="71640981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3A6D-4F17-4338-80D8-776FAC59F093}"/>
              </a:ext>
            </a:extLst>
          </p:cNvPr>
          <p:cNvSpPr>
            <a:spLocks noGrp="1"/>
          </p:cNvSpPr>
          <p:nvPr>
            <p:ph type="title"/>
          </p:nvPr>
        </p:nvSpPr>
        <p:spPr>
          <a:xfrm>
            <a:off x="609600" y="1266530"/>
            <a:ext cx="10972800" cy="910694"/>
          </a:xfrm>
        </p:spPr>
        <p:txBody>
          <a:bodyPr/>
          <a:lstStyle/>
          <a:p>
            <a:r>
              <a:rPr lang="en-US" sz="3200" dirty="0"/>
              <a:t>Facility leader(s) accountable for ASP outcomes</a:t>
            </a:r>
          </a:p>
        </p:txBody>
      </p:sp>
      <p:sp>
        <p:nvSpPr>
          <p:cNvPr id="3" name="Text Placeholder 2">
            <a:extLst>
              <a:ext uri="{FF2B5EF4-FFF2-40B4-BE49-F238E27FC236}">
                <a16:creationId xmlns:a16="http://schemas.microsoft.com/office/drawing/2014/main" id="{B9F00C6B-96C8-4BDD-85B5-35A5E81E41AF}"/>
              </a:ext>
            </a:extLst>
          </p:cNvPr>
          <p:cNvSpPr>
            <a:spLocks noGrp="1"/>
          </p:cNvSpPr>
          <p:nvPr>
            <p:ph type="body" sz="quarter" idx="10"/>
          </p:nvPr>
        </p:nvSpPr>
        <p:spPr>
          <a:xfrm>
            <a:off x="609600" y="2265078"/>
            <a:ext cx="10972800" cy="4236597"/>
          </a:xfrm>
        </p:spPr>
        <p:txBody>
          <a:bodyPr/>
          <a:lstStyle/>
          <a:p>
            <a:r>
              <a:rPr lang="en-US" dirty="0">
                <a:solidFill>
                  <a:srgbClr val="3F3F3F"/>
                </a:solidFill>
              </a:rPr>
              <a:t>Co-led ASPs are becoming more common</a:t>
            </a:r>
          </a:p>
          <a:p>
            <a:pPr marL="609585" lvl="1" indent="0">
              <a:buNone/>
            </a:pPr>
            <a:endParaRPr lang="en-US" sz="2400" dirty="0">
              <a:solidFill>
                <a:srgbClr val="3F3F3F"/>
              </a:solidFill>
            </a:endParaRPr>
          </a:p>
          <a:p>
            <a:endParaRPr lang="en-US" dirty="0"/>
          </a:p>
        </p:txBody>
      </p:sp>
      <p:graphicFrame>
        <p:nvGraphicFramePr>
          <p:cNvPr id="4" name="Chart 3">
            <a:extLst>
              <a:ext uri="{FF2B5EF4-FFF2-40B4-BE49-F238E27FC236}">
                <a16:creationId xmlns:a16="http://schemas.microsoft.com/office/drawing/2014/main" id="{B332F63E-8A60-493A-91C1-0A937C6FFE16}"/>
              </a:ext>
            </a:extLst>
          </p:cNvPr>
          <p:cNvGraphicFramePr>
            <a:graphicFrameLocks/>
          </p:cNvGraphicFramePr>
          <p:nvPr>
            <p:extLst>
              <p:ext uri="{D42A27DB-BD31-4B8C-83A1-F6EECF244321}">
                <p14:modId xmlns:p14="http://schemas.microsoft.com/office/powerpoint/2010/main" val="2170412588"/>
              </p:ext>
            </p:extLst>
          </p:nvPr>
        </p:nvGraphicFramePr>
        <p:xfrm>
          <a:off x="745067" y="2952067"/>
          <a:ext cx="10837333" cy="346848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97C7387-14A9-4161-95A2-780C5007BAF9}"/>
              </a:ext>
            </a:extLst>
          </p:cNvPr>
          <p:cNvSpPr txBox="1">
            <a:spLocks/>
          </p:cNvSpPr>
          <p:nvPr/>
        </p:nvSpPr>
        <p:spPr>
          <a:xfrm>
            <a:off x="1490136" y="361244"/>
            <a:ext cx="3781776" cy="671108"/>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br>
              <a:rPr lang="en-US"/>
            </a:br>
            <a:r>
              <a:rPr lang="en-US"/>
              <a:t>Accountability</a:t>
            </a:r>
            <a:endParaRPr lang="en-US" dirty="0"/>
          </a:p>
        </p:txBody>
      </p:sp>
      <p:pic>
        <p:nvPicPr>
          <p:cNvPr id="6" name="Picture 5">
            <a:extLst>
              <a:ext uri="{FF2B5EF4-FFF2-40B4-BE49-F238E27FC236}">
                <a16:creationId xmlns:a16="http://schemas.microsoft.com/office/drawing/2014/main" id="{F8F1AEBC-1DC0-4FA2-80F0-C44CA6B8BFAC}"/>
              </a:ext>
            </a:extLst>
          </p:cNvPr>
          <p:cNvPicPr>
            <a:picLocks noChangeAspect="1"/>
          </p:cNvPicPr>
          <p:nvPr/>
        </p:nvPicPr>
        <p:blipFill>
          <a:blip r:embed="rId4"/>
          <a:stretch>
            <a:fillRect/>
          </a:stretch>
        </p:blipFill>
        <p:spPr>
          <a:xfrm>
            <a:off x="258834" y="189111"/>
            <a:ext cx="1181227" cy="1167789"/>
          </a:xfrm>
          <a:prstGeom prst="rect">
            <a:avLst/>
          </a:prstGeom>
        </p:spPr>
      </p:pic>
    </p:spTree>
    <p:extLst>
      <p:ext uri="{BB962C8B-B14F-4D97-AF65-F5344CB8AC3E}">
        <p14:creationId xmlns:p14="http://schemas.microsoft.com/office/powerpoint/2010/main" val="128478458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56416C-8367-450E-BC25-73E24580485B}"/>
              </a:ext>
            </a:extLst>
          </p:cNvPr>
          <p:cNvSpPr>
            <a:spLocks noGrp="1"/>
          </p:cNvSpPr>
          <p:nvPr>
            <p:ph type="body" sz="quarter" idx="10"/>
          </p:nvPr>
        </p:nvSpPr>
        <p:spPr>
          <a:xfrm>
            <a:off x="609600" y="2270102"/>
            <a:ext cx="10972800" cy="3604323"/>
          </a:xfrm>
        </p:spPr>
        <p:txBody>
          <a:bodyPr/>
          <a:lstStyle/>
          <a:p>
            <a:r>
              <a:rPr lang="en-US" dirty="0">
                <a:solidFill>
                  <a:srgbClr val="3F3F3F"/>
                </a:solidFill>
              </a:rPr>
              <a:t>While 61% of all hospitals reported co-led programs in 2019, results differ by facility type and bed size</a:t>
            </a:r>
          </a:p>
        </p:txBody>
      </p:sp>
      <p:graphicFrame>
        <p:nvGraphicFramePr>
          <p:cNvPr id="4" name="Table 3">
            <a:extLst>
              <a:ext uri="{FF2B5EF4-FFF2-40B4-BE49-F238E27FC236}">
                <a16:creationId xmlns:a16="http://schemas.microsoft.com/office/drawing/2014/main" id="{D6B393EA-63CB-4284-B3B8-450BC819F493}"/>
              </a:ext>
            </a:extLst>
          </p:cNvPr>
          <p:cNvGraphicFramePr>
            <a:graphicFrameLocks noGrp="1"/>
          </p:cNvGraphicFramePr>
          <p:nvPr>
            <p:extLst>
              <p:ext uri="{D42A27DB-BD31-4B8C-83A1-F6EECF244321}">
                <p14:modId xmlns:p14="http://schemas.microsoft.com/office/powerpoint/2010/main" val="3777031690"/>
              </p:ext>
            </p:extLst>
          </p:nvPr>
        </p:nvGraphicFramePr>
        <p:xfrm>
          <a:off x="762000" y="3529459"/>
          <a:ext cx="10668000" cy="2433843"/>
        </p:xfrm>
        <a:graphic>
          <a:graphicData uri="http://schemas.openxmlformats.org/drawingml/2006/table">
            <a:tbl>
              <a:tblPr/>
              <a:tblGrid>
                <a:gridCol w="2043288">
                  <a:extLst>
                    <a:ext uri="{9D8B030D-6E8A-4147-A177-3AD203B41FA5}">
                      <a16:colId xmlns:a16="http://schemas.microsoft.com/office/drawing/2014/main" val="591146265"/>
                    </a:ext>
                  </a:extLst>
                </a:gridCol>
                <a:gridCol w="1226385">
                  <a:extLst>
                    <a:ext uri="{9D8B030D-6E8A-4147-A177-3AD203B41FA5}">
                      <a16:colId xmlns:a16="http://schemas.microsoft.com/office/drawing/2014/main" val="3968266372"/>
                    </a:ext>
                  </a:extLst>
                </a:gridCol>
                <a:gridCol w="1234592">
                  <a:extLst>
                    <a:ext uri="{9D8B030D-6E8A-4147-A177-3AD203B41FA5}">
                      <a16:colId xmlns:a16="http://schemas.microsoft.com/office/drawing/2014/main" val="4044261675"/>
                    </a:ext>
                  </a:extLst>
                </a:gridCol>
                <a:gridCol w="1133636">
                  <a:extLst>
                    <a:ext uri="{9D8B030D-6E8A-4147-A177-3AD203B41FA5}">
                      <a16:colId xmlns:a16="http://schemas.microsoft.com/office/drawing/2014/main" val="2612999578"/>
                    </a:ext>
                  </a:extLst>
                </a:gridCol>
                <a:gridCol w="1247045">
                  <a:extLst>
                    <a:ext uri="{9D8B030D-6E8A-4147-A177-3AD203B41FA5}">
                      <a16:colId xmlns:a16="http://schemas.microsoft.com/office/drawing/2014/main" val="2528073281"/>
                    </a:ext>
                  </a:extLst>
                </a:gridCol>
                <a:gridCol w="1268004">
                  <a:extLst>
                    <a:ext uri="{9D8B030D-6E8A-4147-A177-3AD203B41FA5}">
                      <a16:colId xmlns:a16="http://schemas.microsoft.com/office/drawing/2014/main" val="2358052147"/>
                    </a:ext>
                  </a:extLst>
                </a:gridCol>
                <a:gridCol w="1230937">
                  <a:extLst>
                    <a:ext uri="{9D8B030D-6E8A-4147-A177-3AD203B41FA5}">
                      <a16:colId xmlns:a16="http://schemas.microsoft.com/office/drawing/2014/main" val="3082679641"/>
                    </a:ext>
                  </a:extLst>
                </a:gridCol>
                <a:gridCol w="1284113">
                  <a:extLst>
                    <a:ext uri="{9D8B030D-6E8A-4147-A177-3AD203B41FA5}">
                      <a16:colId xmlns:a16="http://schemas.microsoft.com/office/drawing/2014/main" val="2274805110"/>
                    </a:ext>
                  </a:extLst>
                </a:gridCol>
              </a:tblGrid>
              <a:tr h="684341">
                <a:tc>
                  <a:txBody>
                    <a:bodyPr/>
                    <a:lstStyle/>
                    <a:p>
                      <a:pPr algn="l" fontAlgn="b"/>
                      <a:r>
                        <a:rPr lang="en-US" sz="2000" b="1" i="0" u="none" strike="noStrike" dirty="0">
                          <a:solidFill>
                            <a:srgbClr val="3F3F3F"/>
                          </a:solidFill>
                          <a:effectLst/>
                          <a:latin typeface="Calibri" panose="020F0502020204030204" pitchFamily="34" charset="0"/>
                        </a:rPr>
                        <a:t> Stewardship Lead</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General acute care</a:t>
                      </a:r>
                    </a:p>
                  </a:txBody>
                  <a:tcPr marL="11084" marR="11084" marT="1108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Children’s</a:t>
                      </a:r>
                    </a:p>
                  </a:txBody>
                  <a:tcPr marL="11084" marR="11084" marT="11084"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Surgical</a:t>
                      </a:r>
                    </a:p>
                  </a:txBody>
                  <a:tcPr marL="11084" marR="11084" marT="11084"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Critical access</a:t>
                      </a:r>
                    </a:p>
                  </a:txBody>
                  <a:tcPr marL="11084" marR="11084" marT="1108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&gt;200 beds</a:t>
                      </a:r>
                    </a:p>
                  </a:txBody>
                  <a:tcPr marL="11084" marR="11084" marT="1108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51-200 beds</a:t>
                      </a:r>
                    </a:p>
                  </a:txBody>
                  <a:tcPr marL="11084" marR="11084" marT="11084"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3F3F3F"/>
                          </a:solidFill>
                          <a:effectLst/>
                          <a:latin typeface="Calibri" panose="020F0502020204030204" pitchFamily="34" charset="0"/>
                        </a:rPr>
                        <a:t>≤50 beds</a:t>
                      </a:r>
                    </a:p>
                  </a:txBody>
                  <a:tcPr marL="11084" marR="11084" marT="1108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37362612"/>
                  </a:ext>
                </a:extLst>
              </a:tr>
              <a:tr h="355118">
                <a:tc>
                  <a:txBody>
                    <a:bodyPr/>
                    <a:lstStyle/>
                    <a:p>
                      <a:pPr algn="l" fontAlgn="t"/>
                      <a:r>
                        <a:rPr lang="en-US" sz="2000" b="0" i="0" u="none" strike="noStrike" dirty="0">
                          <a:solidFill>
                            <a:srgbClr val="3F3F3F"/>
                          </a:solidFill>
                          <a:effectLst/>
                          <a:latin typeface="Calibri" panose="020F0502020204030204" pitchFamily="34" charset="0"/>
                        </a:rPr>
                        <a:t> None</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1.8%</a:t>
                      </a:r>
                    </a:p>
                  </a:txBody>
                  <a:tcPr marL="11084" marR="11084" marT="11084"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2.1%</a:t>
                      </a:r>
                    </a:p>
                  </a:txBody>
                  <a:tcPr marL="11084" marR="11084" marT="11084"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3.4%</a:t>
                      </a:r>
                    </a:p>
                  </a:txBody>
                  <a:tcPr marL="11084" marR="11084" marT="11084"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5.7%</a:t>
                      </a:r>
                    </a:p>
                  </a:txBody>
                  <a:tcPr marL="11084" marR="11084" marT="11084"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0.2%</a:t>
                      </a:r>
                    </a:p>
                  </a:txBody>
                  <a:tcPr marL="11084" marR="11084" marT="11084"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1.5%</a:t>
                      </a:r>
                    </a:p>
                  </a:txBody>
                  <a:tcPr marL="11084" marR="11084" marT="11084" marB="0" anchor="ctr">
                    <a:lnL>
                      <a:noFill/>
                    </a:lnL>
                    <a:lnR>
                      <a:noFill/>
                    </a:lnR>
                    <a:lnT w="25400" cap="flat" cmpd="dbl"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5.5%</a:t>
                      </a:r>
                    </a:p>
                  </a:txBody>
                  <a:tcPr marL="11084" marR="11084" marT="11084"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301158008"/>
                  </a:ext>
                </a:extLst>
              </a:tr>
              <a:tr h="348596">
                <a:tc>
                  <a:txBody>
                    <a:bodyPr/>
                    <a:lstStyle/>
                    <a:p>
                      <a:pPr algn="l" fontAlgn="t"/>
                      <a:r>
                        <a:rPr lang="en-US" sz="2000" b="0" i="0" u="none" strike="noStrike" dirty="0">
                          <a:solidFill>
                            <a:srgbClr val="3F3F3F"/>
                          </a:solidFill>
                          <a:effectLst/>
                          <a:latin typeface="Calibri" panose="020F0502020204030204" pitchFamily="34" charset="0"/>
                        </a:rPr>
                        <a:t> Co-led</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68.5%</a:t>
                      </a:r>
                    </a:p>
                  </a:txBody>
                  <a:tcPr marL="11084" marR="11084" marT="110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66.3%</a:t>
                      </a:r>
                    </a:p>
                  </a:txBody>
                  <a:tcPr marL="11084" marR="11084" marT="11084" marB="0" anchor="ctr">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47.9%</a:t>
                      </a:r>
                    </a:p>
                  </a:txBody>
                  <a:tcPr marL="11084" marR="11084" marT="11084" marB="0" anchor="ctr">
                    <a:lnL>
                      <a:noFill/>
                    </a:lnL>
                    <a:lnR>
                      <a:noFill/>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38.5%</a:t>
                      </a:r>
                    </a:p>
                  </a:txBody>
                  <a:tcPr marL="11084" marR="11084" marT="1108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80.3%</a:t>
                      </a:r>
                    </a:p>
                  </a:txBody>
                  <a:tcPr marL="11084" marR="11084" marT="110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65.8%</a:t>
                      </a:r>
                    </a:p>
                  </a:txBody>
                  <a:tcPr marL="11084" marR="11084" marT="11084" marB="0" anchor="ctr">
                    <a:lnL>
                      <a:noFill/>
                    </a:lnL>
                    <a:lnR>
                      <a:noFill/>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43.8%</a:t>
                      </a:r>
                    </a:p>
                  </a:txBody>
                  <a:tcPr marL="11084" marR="11084" marT="1108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53502331"/>
                  </a:ext>
                </a:extLst>
              </a:tr>
              <a:tr h="348596">
                <a:tc>
                  <a:txBody>
                    <a:bodyPr/>
                    <a:lstStyle/>
                    <a:p>
                      <a:pPr algn="l" fontAlgn="t"/>
                      <a:r>
                        <a:rPr lang="en-US" sz="2000" b="0" i="0" u="none" strike="noStrike" dirty="0">
                          <a:solidFill>
                            <a:srgbClr val="3F3F3F"/>
                          </a:solidFill>
                          <a:effectLst/>
                          <a:latin typeface="Calibri" panose="020F0502020204030204" pitchFamily="34" charset="0"/>
                        </a:rPr>
                        <a:t> Physician  </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9.1%</a:t>
                      </a:r>
                    </a:p>
                  </a:txBody>
                  <a:tcPr marL="11084" marR="11084" marT="110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17.9%</a:t>
                      </a:r>
                    </a:p>
                  </a:txBody>
                  <a:tcPr marL="11084" marR="11084" marT="11084" marB="0" anchor="ctr">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10.3%</a:t>
                      </a:r>
                    </a:p>
                  </a:txBody>
                  <a:tcPr marL="11084" marR="11084" marT="11084" marB="0" anchor="ctr">
                    <a:lnL>
                      <a:noFill/>
                    </a:lnL>
                    <a:lnR>
                      <a:noFill/>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8.2%</a:t>
                      </a:r>
                    </a:p>
                  </a:txBody>
                  <a:tcPr marL="11084" marR="11084" marT="1108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10.4%</a:t>
                      </a:r>
                    </a:p>
                  </a:txBody>
                  <a:tcPr marL="11084" marR="11084" marT="110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9.1%</a:t>
                      </a:r>
                    </a:p>
                  </a:txBody>
                  <a:tcPr marL="11084" marR="11084" marT="11084" marB="0" anchor="ctr">
                    <a:lnL>
                      <a:noFill/>
                    </a:lnL>
                    <a:lnR>
                      <a:noFill/>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8.2%</a:t>
                      </a:r>
                    </a:p>
                  </a:txBody>
                  <a:tcPr marL="11084" marR="11084" marT="1108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627879134"/>
                  </a:ext>
                </a:extLst>
              </a:tr>
              <a:tr h="348596">
                <a:tc>
                  <a:txBody>
                    <a:bodyPr/>
                    <a:lstStyle/>
                    <a:p>
                      <a:pPr algn="l" fontAlgn="t"/>
                      <a:r>
                        <a:rPr lang="en-US" sz="2000" b="0" i="0" u="none" strike="noStrike" dirty="0">
                          <a:solidFill>
                            <a:srgbClr val="3F3F3F"/>
                          </a:solidFill>
                          <a:effectLst/>
                          <a:latin typeface="Calibri" panose="020F0502020204030204" pitchFamily="34" charset="0"/>
                        </a:rPr>
                        <a:t> Pharmacist  </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19.5%</a:t>
                      </a:r>
                    </a:p>
                  </a:txBody>
                  <a:tcPr marL="11084" marR="11084" marT="110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11.6%</a:t>
                      </a:r>
                    </a:p>
                  </a:txBody>
                  <a:tcPr marL="11084" marR="11084" marT="11084" marB="0" anchor="ctr">
                    <a:lnL>
                      <a:noFill/>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34.2%</a:t>
                      </a:r>
                    </a:p>
                  </a:txBody>
                  <a:tcPr marL="11084" marR="11084" marT="11084" marB="0" anchor="ctr">
                    <a:lnL>
                      <a:noFill/>
                    </a:lnL>
                    <a:lnR>
                      <a:noFill/>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38.7%</a:t>
                      </a:r>
                    </a:p>
                  </a:txBody>
                  <a:tcPr marL="11084" marR="11084" marT="1108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9.1%</a:t>
                      </a:r>
                    </a:p>
                  </a:txBody>
                  <a:tcPr marL="11084" marR="11084" marT="1108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22.6%</a:t>
                      </a:r>
                    </a:p>
                  </a:txBody>
                  <a:tcPr marL="11084" marR="11084" marT="11084" marB="0" anchor="ctr">
                    <a:lnL>
                      <a:noFill/>
                    </a:lnL>
                    <a:lnR>
                      <a:noFill/>
                    </a:lnR>
                    <a:lnT>
                      <a:noFill/>
                    </a:lnT>
                    <a:lnB>
                      <a:noFill/>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35.8%</a:t>
                      </a:r>
                    </a:p>
                  </a:txBody>
                  <a:tcPr marL="11084" marR="11084" marT="1108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060730458"/>
                  </a:ext>
                </a:extLst>
              </a:tr>
              <a:tr h="348596">
                <a:tc>
                  <a:txBody>
                    <a:bodyPr/>
                    <a:lstStyle/>
                    <a:p>
                      <a:pPr algn="l" fontAlgn="t"/>
                      <a:r>
                        <a:rPr lang="en-US" sz="2000" b="0" i="0" u="none" strike="noStrike" dirty="0">
                          <a:solidFill>
                            <a:srgbClr val="3F3F3F"/>
                          </a:solidFill>
                          <a:effectLst/>
                          <a:latin typeface="Calibri" panose="020F0502020204030204" pitchFamily="34" charset="0"/>
                        </a:rPr>
                        <a:t> Other</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a:solidFill>
                            <a:srgbClr val="3F3F3F"/>
                          </a:solidFill>
                          <a:effectLst/>
                          <a:latin typeface="Calibri" panose="020F0502020204030204" pitchFamily="34" charset="0"/>
                        </a:rPr>
                        <a:t>1.1%</a:t>
                      </a:r>
                    </a:p>
                  </a:txBody>
                  <a:tcPr marL="11084" marR="11084" marT="11084"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2.1%</a:t>
                      </a:r>
                    </a:p>
                  </a:txBody>
                  <a:tcPr marL="11084" marR="11084" marT="1108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4.1%</a:t>
                      </a:r>
                    </a:p>
                  </a:txBody>
                  <a:tcPr marL="11084" marR="11084" marT="1108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8.9%</a:t>
                      </a:r>
                    </a:p>
                  </a:txBody>
                  <a:tcPr marL="11084" marR="11084" marT="1108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0.0%</a:t>
                      </a:r>
                    </a:p>
                  </a:txBody>
                  <a:tcPr marL="11084" marR="11084" marT="11084"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3F3F3F"/>
                          </a:solidFill>
                          <a:effectLst/>
                          <a:latin typeface="Calibri" panose="020F0502020204030204" pitchFamily="34" charset="0"/>
                        </a:rPr>
                        <a:t>1.1%</a:t>
                      </a:r>
                    </a:p>
                  </a:txBody>
                  <a:tcPr marL="11084" marR="11084" marT="1108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a:solidFill>
                            <a:srgbClr val="005DAA"/>
                          </a:solidFill>
                          <a:effectLst/>
                          <a:latin typeface="Calibri" panose="020F0502020204030204" pitchFamily="34" charset="0"/>
                        </a:rPr>
                        <a:t>6.6%</a:t>
                      </a:r>
                    </a:p>
                  </a:txBody>
                  <a:tcPr marL="11084" marR="11084" marT="1108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9557971"/>
                  </a:ext>
                </a:extLst>
              </a:tr>
            </a:tbl>
          </a:graphicData>
        </a:graphic>
      </p:graphicFrame>
      <p:sp>
        <p:nvSpPr>
          <p:cNvPr id="5" name="Title 1">
            <a:extLst>
              <a:ext uri="{FF2B5EF4-FFF2-40B4-BE49-F238E27FC236}">
                <a16:creationId xmlns:a16="http://schemas.microsoft.com/office/drawing/2014/main" id="{FEAC48A1-80C7-46A9-A26D-3DD1D8C650B3}"/>
              </a:ext>
            </a:extLst>
          </p:cNvPr>
          <p:cNvSpPr txBox="1">
            <a:spLocks/>
          </p:cNvSpPr>
          <p:nvPr/>
        </p:nvSpPr>
        <p:spPr>
          <a:xfrm>
            <a:off x="1490136" y="361244"/>
            <a:ext cx="3781776" cy="671108"/>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br>
              <a:rPr lang="en-US" dirty="0"/>
            </a:br>
            <a:r>
              <a:rPr lang="en-US" dirty="0"/>
              <a:t>Accountability</a:t>
            </a:r>
          </a:p>
        </p:txBody>
      </p:sp>
      <p:pic>
        <p:nvPicPr>
          <p:cNvPr id="6" name="Picture 5">
            <a:extLst>
              <a:ext uri="{FF2B5EF4-FFF2-40B4-BE49-F238E27FC236}">
                <a16:creationId xmlns:a16="http://schemas.microsoft.com/office/drawing/2014/main" id="{763FF581-FC1D-4ECC-AD30-80DA2344877D}"/>
              </a:ext>
            </a:extLst>
          </p:cNvPr>
          <p:cNvPicPr>
            <a:picLocks noChangeAspect="1"/>
          </p:cNvPicPr>
          <p:nvPr/>
        </p:nvPicPr>
        <p:blipFill>
          <a:blip r:embed="rId2"/>
          <a:stretch>
            <a:fillRect/>
          </a:stretch>
        </p:blipFill>
        <p:spPr>
          <a:xfrm>
            <a:off x="258834" y="189111"/>
            <a:ext cx="1181227" cy="1167789"/>
          </a:xfrm>
          <a:prstGeom prst="rect">
            <a:avLst/>
          </a:prstGeom>
        </p:spPr>
      </p:pic>
      <p:sp>
        <p:nvSpPr>
          <p:cNvPr id="9" name="Title 1">
            <a:extLst>
              <a:ext uri="{FF2B5EF4-FFF2-40B4-BE49-F238E27FC236}">
                <a16:creationId xmlns:a16="http://schemas.microsoft.com/office/drawing/2014/main" id="{8AE6A864-19EE-4D07-8423-2E3564E052C4}"/>
              </a:ext>
            </a:extLst>
          </p:cNvPr>
          <p:cNvSpPr txBox="1">
            <a:spLocks/>
          </p:cNvSpPr>
          <p:nvPr/>
        </p:nvSpPr>
        <p:spPr>
          <a:xfrm>
            <a:off x="609600" y="1140413"/>
            <a:ext cx="10972800" cy="1040812"/>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r>
              <a:rPr lang="en-US" sz="3200"/>
              <a:t>Facility leader(s) accountable for ASP outcomes:</a:t>
            </a:r>
            <a:endParaRPr lang="en-US" sz="3200" dirty="0"/>
          </a:p>
        </p:txBody>
      </p:sp>
    </p:spTree>
    <p:extLst>
      <p:ext uri="{BB962C8B-B14F-4D97-AF65-F5344CB8AC3E}">
        <p14:creationId xmlns:p14="http://schemas.microsoft.com/office/powerpoint/2010/main" val="361395159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0A65AE-CBB8-4342-9121-93F0DAF55F04}"/>
              </a:ext>
            </a:extLst>
          </p:cNvPr>
          <p:cNvSpPr>
            <a:spLocks noGrp="1"/>
          </p:cNvSpPr>
          <p:nvPr>
            <p:ph type="body" sz="quarter" idx="10"/>
          </p:nvPr>
        </p:nvSpPr>
        <p:spPr>
          <a:xfrm>
            <a:off x="458859" y="1714499"/>
            <a:ext cx="6522966" cy="4867275"/>
          </a:xfrm>
        </p:spPr>
        <p:txBody>
          <a:bodyPr/>
          <a:lstStyle/>
          <a:p>
            <a:r>
              <a:rPr lang="en-US" sz="2400" dirty="0">
                <a:solidFill>
                  <a:srgbClr val="3F3F3F"/>
                </a:solidFill>
              </a:rPr>
              <a:t>Doesn’t have to be ID physician…</a:t>
            </a:r>
          </a:p>
          <a:p>
            <a:r>
              <a:rPr lang="en-US" sz="2400" dirty="0">
                <a:solidFill>
                  <a:srgbClr val="3F3F3F"/>
                </a:solidFill>
              </a:rPr>
              <a:t>Hospitalist or Nurse Practitioner </a:t>
            </a:r>
          </a:p>
          <a:p>
            <a:pPr marL="457200" indent="-457200">
              <a:buNone/>
            </a:pPr>
            <a:r>
              <a:rPr lang="en-US" sz="2400" dirty="0">
                <a:solidFill>
                  <a:srgbClr val="3F3F3F"/>
                </a:solidFill>
              </a:rPr>
              <a:t>	who is passionate</a:t>
            </a:r>
          </a:p>
          <a:p>
            <a:r>
              <a:rPr lang="en-US" sz="2400" dirty="0">
                <a:solidFill>
                  <a:srgbClr val="3F3F3F"/>
                </a:solidFill>
              </a:rPr>
              <a:t>Seek out Antimicrobial Stewardship Training</a:t>
            </a:r>
          </a:p>
          <a:p>
            <a:r>
              <a:rPr lang="en-US" sz="2400" dirty="0">
                <a:solidFill>
                  <a:srgbClr val="3F3F3F"/>
                </a:solidFill>
              </a:rPr>
              <a:t>Involve clinical champions from high impact areas (ICUs, Surgery, Emergency Medicine, etc.)</a:t>
            </a:r>
          </a:p>
          <a:p>
            <a:r>
              <a:rPr lang="en-US" sz="2400" dirty="0">
                <a:solidFill>
                  <a:srgbClr val="3F3F3F"/>
                </a:solidFill>
              </a:rPr>
              <a:t>Contract with ID groups to provide leadership and expertise (part-time, off site, telemedicine)</a:t>
            </a:r>
          </a:p>
          <a:p>
            <a:r>
              <a:rPr lang="en-US" sz="2400" dirty="0">
                <a:solidFill>
                  <a:srgbClr val="3F3F3F"/>
                </a:solidFill>
              </a:rPr>
              <a:t>Enroll in Collaborative or ECHO/Mentorship Model</a:t>
            </a:r>
          </a:p>
          <a:p>
            <a:endParaRPr lang="en-US" sz="700" dirty="0">
              <a:solidFill>
                <a:srgbClr val="3F3F3F"/>
              </a:solidFill>
            </a:endParaRPr>
          </a:p>
          <a:p>
            <a:pPr marL="0" indent="0">
              <a:buNone/>
            </a:pPr>
            <a:r>
              <a:rPr lang="en-US" sz="2400" i="1" dirty="0">
                <a:solidFill>
                  <a:srgbClr val="006A71"/>
                </a:solidFill>
              </a:rPr>
              <a:t>*Still need local leader</a:t>
            </a:r>
            <a:endParaRPr lang="en-US" sz="2400" dirty="0">
              <a:solidFill>
                <a:srgbClr val="006A71"/>
              </a:solidFill>
            </a:endParaRPr>
          </a:p>
          <a:p>
            <a:endParaRPr lang="en-US" dirty="0"/>
          </a:p>
        </p:txBody>
      </p:sp>
      <p:pic>
        <p:nvPicPr>
          <p:cNvPr id="4" name="Content Placeholder 3">
            <a:extLst>
              <a:ext uri="{FF2B5EF4-FFF2-40B4-BE49-F238E27FC236}">
                <a16:creationId xmlns:a16="http://schemas.microsoft.com/office/drawing/2014/main" id="{B8B86D67-916E-4970-A09C-856491DA5E9C}"/>
              </a:ext>
            </a:extLst>
          </p:cNvPr>
          <p:cNvPicPr>
            <a:picLocks noChangeAspect="1"/>
          </p:cNvPicPr>
          <p:nvPr/>
        </p:nvPicPr>
        <p:blipFill rotWithShape="1">
          <a:blip r:embed="rId2"/>
          <a:srcRect t="-1604" b="578"/>
          <a:stretch/>
        </p:blipFill>
        <p:spPr>
          <a:xfrm>
            <a:off x="5321987" y="274836"/>
            <a:ext cx="6621886" cy="2611849"/>
          </a:xfrm>
          <a:prstGeom prst="rect">
            <a:avLst/>
          </a:prstGeom>
          <a:ln w="19050">
            <a:solidFill>
              <a:srgbClr val="3F3F3F"/>
            </a:solidFill>
          </a:ln>
        </p:spPr>
      </p:pic>
      <p:sp>
        <p:nvSpPr>
          <p:cNvPr id="5" name="TextBox 4">
            <a:extLst>
              <a:ext uri="{FF2B5EF4-FFF2-40B4-BE49-F238E27FC236}">
                <a16:creationId xmlns:a16="http://schemas.microsoft.com/office/drawing/2014/main" id="{1D4509F6-632F-4114-B95D-4ACA75B4D2AA}"/>
              </a:ext>
            </a:extLst>
          </p:cNvPr>
          <p:cNvSpPr txBox="1"/>
          <p:nvPr/>
        </p:nvSpPr>
        <p:spPr>
          <a:xfrm>
            <a:off x="8008777" y="3429000"/>
            <a:ext cx="2897436" cy="1938992"/>
          </a:xfrm>
          <a:prstGeom prst="rect">
            <a:avLst/>
          </a:prstGeom>
          <a:noFill/>
        </p:spPr>
        <p:txBody>
          <a:bodyPr wrap="square" rtlCol="0">
            <a:spAutoFit/>
          </a:bodyPr>
          <a:lstStyle/>
          <a:p>
            <a:pPr algn="ctr"/>
            <a:r>
              <a:rPr lang="en-US" sz="2400" b="1" u="sng" dirty="0">
                <a:solidFill>
                  <a:srgbClr val="FF0000"/>
                </a:solidFill>
                <a:latin typeface="Calibri" panose="020F0502020204030204" pitchFamily="34" charset="0"/>
              </a:rPr>
              <a:t>Need</a:t>
            </a:r>
            <a:r>
              <a:rPr lang="en-US" sz="2400" b="1" dirty="0">
                <a:solidFill>
                  <a:srgbClr val="FF0000"/>
                </a:solidFill>
                <a:latin typeface="Calibri" panose="020F0502020204030204" pitchFamily="34" charset="0"/>
              </a:rPr>
              <a:t> dedicated time and salary support and reporting structure for accountability.</a:t>
            </a:r>
          </a:p>
        </p:txBody>
      </p:sp>
      <p:sp>
        <p:nvSpPr>
          <p:cNvPr id="6" name="Title 1">
            <a:extLst>
              <a:ext uri="{FF2B5EF4-FFF2-40B4-BE49-F238E27FC236}">
                <a16:creationId xmlns:a16="http://schemas.microsoft.com/office/drawing/2014/main" id="{41402776-C2A3-41CC-9E34-25354538DDD6}"/>
              </a:ext>
            </a:extLst>
          </p:cNvPr>
          <p:cNvSpPr>
            <a:spLocks noGrp="1"/>
          </p:cNvSpPr>
          <p:nvPr>
            <p:ph type="title"/>
          </p:nvPr>
        </p:nvSpPr>
        <p:spPr>
          <a:xfrm>
            <a:off x="1490136" y="361244"/>
            <a:ext cx="3781776" cy="671108"/>
          </a:xfrm>
        </p:spPr>
        <p:txBody>
          <a:bodyPr/>
          <a:lstStyle/>
          <a:p>
            <a:br>
              <a:rPr lang="en-US" dirty="0"/>
            </a:br>
            <a:r>
              <a:rPr lang="en-US" dirty="0"/>
              <a:t>Accountability</a:t>
            </a:r>
          </a:p>
        </p:txBody>
      </p:sp>
      <p:pic>
        <p:nvPicPr>
          <p:cNvPr id="7" name="Picture 6">
            <a:extLst>
              <a:ext uri="{FF2B5EF4-FFF2-40B4-BE49-F238E27FC236}">
                <a16:creationId xmlns:a16="http://schemas.microsoft.com/office/drawing/2014/main" id="{E26ADD6C-6A3B-470E-A52A-BBB79069CB91}"/>
              </a:ext>
            </a:extLst>
          </p:cNvPr>
          <p:cNvPicPr>
            <a:picLocks noChangeAspect="1"/>
          </p:cNvPicPr>
          <p:nvPr/>
        </p:nvPicPr>
        <p:blipFill>
          <a:blip r:embed="rId3"/>
          <a:stretch>
            <a:fillRect/>
          </a:stretch>
        </p:blipFill>
        <p:spPr>
          <a:xfrm>
            <a:off x="258834" y="189111"/>
            <a:ext cx="1181227" cy="1167789"/>
          </a:xfrm>
          <a:prstGeom prst="rect">
            <a:avLst/>
          </a:prstGeom>
        </p:spPr>
      </p:pic>
    </p:spTree>
    <p:extLst>
      <p:ext uri="{BB962C8B-B14F-4D97-AF65-F5344CB8AC3E}">
        <p14:creationId xmlns:p14="http://schemas.microsoft.com/office/powerpoint/2010/main" val="711265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B3AF6E-29AF-41CE-A9FF-0158A29F99AD}"/>
              </a:ext>
            </a:extLst>
          </p:cNvPr>
          <p:cNvPicPr>
            <a:picLocks noChangeAspect="1"/>
          </p:cNvPicPr>
          <p:nvPr/>
        </p:nvPicPr>
        <p:blipFill>
          <a:blip r:embed="rId2"/>
          <a:stretch>
            <a:fillRect/>
          </a:stretch>
        </p:blipFill>
        <p:spPr>
          <a:xfrm>
            <a:off x="6806395" y="0"/>
            <a:ext cx="4955027" cy="6723202"/>
          </a:xfrm>
          <a:prstGeom prst="rect">
            <a:avLst/>
          </a:prstGeom>
        </p:spPr>
      </p:pic>
      <p:sp>
        <p:nvSpPr>
          <p:cNvPr id="7" name="TextBox 6">
            <a:extLst>
              <a:ext uri="{FF2B5EF4-FFF2-40B4-BE49-F238E27FC236}">
                <a16:creationId xmlns:a16="http://schemas.microsoft.com/office/drawing/2014/main" id="{CED8EAEE-0FCD-409F-B7FE-D87249DA5946}"/>
              </a:ext>
            </a:extLst>
          </p:cNvPr>
          <p:cNvSpPr txBox="1"/>
          <p:nvPr/>
        </p:nvSpPr>
        <p:spPr>
          <a:xfrm>
            <a:off x="105836" y="6430814"/>
            <a:ext cx="11069055" cy="292388"/>
          </a:xfrm>
          <a:prstGeom prst="rect">
            <a:avLst/>
          </a:prstGeom>
          <a:noFill/>
        </p:spPr>
        <p:txBody>
          <a:bodyPr wrap="square" rtlCol="0">
            <a:spAutoFit/>
          </a:bodyPr>
          <a:lstStyle/>
          <a:p>
            <a:r>
              <a:rPr lang="en-US" sz="1300" dirty="0">
                <a:solidFill>
                  <a:srgbClr val="000000"/>
                </a:solidFill>
                <a:latin typeface="Calibri" panose="020F0502020204030204" pitchFamily="34" charset="0"/>
              </a:rPr>
              <a:t>https://www.cdc.gov/antibiotic-use/community/materials-references/print-materials/index.html</a:t>
            </a:r>
          </a:p>
        </p:txBody>
      </p:sp>
      <p:pic>
        <p:nvPicPr>
          <p:cNvPr id="8" name="Picture 7">
            <a:extLst>
              <a:ext uri="{FF2B5EF4-FFF2-40B4-BE49-F238E27FC236}">
                <a16:creationId xmlns:a16="http://schemas.microsoft.com/office/drawing/2014/main" id="{92D89BE8-A5B0-41CB-A33E-3E542CD17230}"/>
              </a:ext>
            </a:extLst>
          </p:cNvPr>
          <p:cNvPicPr>
            <a:picLocks noChangeAspect="1"/>
          </p:cNvPicPr>
          <p:nvPr/>
        </p:nvPicPr>
        <p:blipFill>
          <a:blip r:embed="rId3"/>
          <a:stretch>
            <a:fillRect/>
          </a:stretch>
        </p:blipFill>
        <p:spPr>
          <a:xfrm>
            <a:off x="197880" y="177653"/>
            <a:ext cx="1233107" cy="1194812"/>
          </a:xfrm>
          <a:prstGeom prst="rect">
            <a:avLst/>
          </a:prstGeom>
        </p:spPr>
      </p:pic>
      <p:sp>
        <p:nvSpPr>
          <p:cNvPr id="9" name="Title 1">
            <a:extLst>
              <a:ext uri="{FF2B5EF4-FFF2-40B4-BE49-F238E27FC236}">
                <a16:creationId xmlns:a16="http://schemas.microsoft.com/office/drawing/2014/main" id="{D70FE33F-E7F0-4035-B08B-AD0F0FEE8360}"/>
              </a:ext>
            </a:extLst>
          </p:cNvPr>
          <p:cNvSpPr>
            <a:spLocks noGrp="1"/>
          </p:cNvSpPr>
          <p:nvPr>
            <p:ph type="title"/>
          </p:nvPr>
        </p:nvSpPr>
        <p:spPr>
          <a:xfrm>
            <a:off x="1526366" y="391301"/>
            <a:ext cx="5412228" cy="671611"/>
          </a:xfrm>
        </p:spPr>
        <p:txBody>
          <a:bodyPr/>
          <a:lstStyle/>
          <a:p>
            <a:r>
              <a:rPr lang="en-US" dirty="0"/>
              <a:t>Pharmacy Expertise </a:t>
            </a:r>
          </a:p>
        </p:txBody>
      </p:sp>
      <p:sp>
        <p:nvSpPr>
          <p:cNvPr id="10" name="Text Placeholder 2">
            <a:extLst>
              <a:ext uri="{FF2B5EF4-FFF2-40B4-BE49-F238E27FC236}">
                <a16:creationId xmlns:a16="http://schemas.microsoft.com/office/drawing/2014/main" id="{8041FC79-63FA-494D-BD2B-A444C5130905}"/>
              </a:ext>
            </a:extLst>
          </p:cNvPr>
          <p:cNvSpPr>
            <a:spLocks noGrp="1"/>
          </p:cNvSpPr>
          <p:nvPr>
            <p:ph type="body" sz="quarter" idx="10"/>
          </p:nvPr>
        </p:nvSpPr>
        <p:spPr>
          <a:xfrm>
            <a:off x="823261" y="1620983"/>
            <a:ext cx="5412228" cy="4452168"/>
          </a:xfrm>
        </p:spPr>
        <p:txBody>
          <a:bodyPr/>
          <a:lstStyle/>
          <a:p>
            <a:r>
              <a:rPr lang="en-US" sz="2670" dirty="0">
                <a:solidFill>
                  <a:srgbClr val="3F3F3F"/>
                </a:solidFill>
              </a:rPr>
              <a:t>Highly effective hospital antibiotic stewardship programs have strong engagement of pharmacists.</a:t>
            </a:r>
          </a:p>
          <a:p>
            <a:endParaRPr lang="en-US" sz="1600" dirty="0">
              <a:solidFill>
                <a:srgbClr val="3F3F3F"/>
              </a:solidFill>
            </a:endParaRPr>
          </a:p>
          <a:p>
            <a:r>
              <a:rPr lang="en-US" sz="2670" dirty="0">
                <a:solidFill>
                  <a:srgbClr val="3F3F3F"/>
                </a:solidFill>
              </a:rPr>
              <a:t>CDC has several posters for hospital pharmacists highlighting key stewardship interventions for pharmacists.  </a:t>
            </a:r>
          </a:p>
          <a:p>
            <a:pPr marL="609570" lvl="1" indent="0">
              <a:buNone/>
            </a:pPr>
            <a:endParaRPr lang="en-US" sz="2400" dirty="0"/>
          </a:p>
          <a:p>
            <a:pPr lvl="1"/>
            <a:endParaRPr lang="en-US" sz="2133" dirty="0"/>
          </a:p>
          <a:p>
            <a:pPr lvl="1"/>
            <a:endParaRPr lang="en-US" sz="2133" dirty="0"/>
          </a:p>
          <a:p>
            <a:pPr lvl="1"/>
            <a:endParaRPr lang="en-US" dirty="0"/>
          </a:p>
        </p:txBody>
      </p:sp>
    </p:spTree>
    <p:extLst>
      <p:ext uri="{BB962C8B-B14F-4D97-AF65-F5344CB8AC3E}">
        <p14:creationId xmlns:p14="http://schemas.microsoft.com/office/powerpoint/2010/main" val="39584837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66A8-53C3-44F4-BFD7-FA7AF2FEB214}"/>
              </a:ext>
            </a:extLst>
          </p:cNvPr>
          <p:cNvSpPr>
            <a:spLocks noGrp="1"/>
          </p:cNvSpPr>
          <p:nvPr>
            <p:ph type="title"/>
          </p:nvPr>
        </p:nvSpPr>
        <p:spPr/>
        <p:txBody>
          <a:bodyPr/>
          <a:lstStyle/>
          <a:p>
            <a:r>
              <a:rPr lang="en-US" dirty="0"/>
              <a:t>Problem/Infection slide</a:t>
            </a:r>
          </a:p>
        </p:txBody>
      </p:sp>
      <p:sp>
        <p:nvSpPr>
          <p:cNvPr id="3" name="Text Placeholder 2">
            <a:extLst>
              <a:ext uri="{FF2B5EF4-FFF2-40B4-BE49-F238E27FC236}">
                <a16:creationId xmlns:a16="http://schemas.microsoft.com/office/drawing/2014/main" id="{71E4E7DE-98AF-4996-ADC6-8CDFD48396A3}"/>
              </a:ext>
            </a:extLst>
          </p:cNvPr>
          <p:cNvSpPr>
            <a:spLocks noGrp="1"/>
          </p:cNvSpPr>
          <p:nvPr>
            <p:ph type="body" sz="quarter" idx="10"/>
          </p:nvPr>
        </p:nvSpPr>
        <p:spPr/>
        <p:txBody>
          <a:bodyPr/>
          <a:lstStyle/>
          <a:p>
            <a:endParaRPr lang="en-US" dirty="0"/>
          </a:p>
        </p:txBody>
      </p:sp>
      <p:pic>
        <p:nvPicPr>
          <p:cNvPr id="5" name="Picture 4">
            <a:extLst>
              <a:ext uri="{FF2B5EF4-FFF2-40B4-BE49-F238E27FC236}">
                <a16:creationId xmlns:a16="http://schemas.microsoft.com/office/drawing/2014/main" id="{6D7D653D-B9C2-408E-A4BF-E5226843EA4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1903"/>
          </a:xfrm>
          <a:prstGeom prst="rect">
            <a:avLst/>
          </a:prstGeom>
        </p:spPr>
      </p:pic>
    </p:spTree>
    <p:extLst>
      <p:ext uri="{BB962C8B-B14F-4D97-AF65-F5344CB8AC3E}">
        <p14:creationId xmlns:p14="http://schemas.microsoft.com/office/powerpoint/2010/main" val="368139509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C1E4BB-8ACA-4B40-931D-71FEBF7937EB}"/>
              </a:ext>
            </a:extLst>
          </p:cNvPr>
          <p:cNvSpPr>
            <a:spLocks noGrp="1"/>
          </p:cNvSpPr>
          <p:nvPr>
            <p:ph type="body" sz="quarter" idx="10"/>
          </p:nvPr>
        </p:nvSpPr>
        <p:spPr>
          <a:xfrm>
            <a:off x="609600" y="1477433"/>
            <a:ext cx="10972800" cy="1968999"/>
          </a:xfrm>
        </p:spPr>
        <p:txBody>
          <a:bodyPr/>
          <a:lstStyle/>
          <a:p>
            <a:r>
              <a:rPr lang="en-US" sz="2600" dirty="0">
                <a:solidFill>
                  <a:srgbClr val="3F3F3F"/>
                </a:solidFill>
              </a:rPr>
              <a:t>High uptake of pharmacy expertise across all facility types (98.6% in general acute care, 94.8% in critical access hospitals)</a:t>
            </a:r>
          </a:p>
          <a:p>
            <a:r>
              <a:rPr lang="en-US" sz="2600" dirty="0">
                <a:solidFill>
                  <a:srgbClr val="3F3F3F"/>
                </a:solidFill>
              </a:rPr>
              <a:t>Critical access hospitals are less likely to have co-led programs and more likely to have pharmacist-led programs</a:t>
            </a:r>
          </a:p>
        </p:txBody>
      </p:sp>
      <p:graphicFrame>
        <p:nvGraphicFramePr>
          <p:cNvPr id="4" name="Table 3">
            <a:extLst>
              <a:ext uri="{FF2B5EF4-FFF2-40B4-BE49-F238E27FC236}">
                <a16:creationId xmlns:a16="http://schemas.microsoft.com/office/drawing/2014/main" id="{4B5DC54D-5C7B-4303-98A4-472B497DC69F}"/>
              </a:ext>
            </a:extLst>
          </p:cNvPr>
          <p:cNvGraphicFramePr>
            <a:graphicFrameLocks noGrp="1"/>
          </p:cNvGraphicFramePr>
          <p:nvPr>
            <p:extLst>
              <p:ext uri="{D42A27DB-BD31-4B8C-83A1-F6EECF244321}">
                <p14:modId xmlns:p14="http://schemas.microsoft.com/office/powerpoint/2010/main" val="2799235835"/>
              </p:ext>
            </p:extLst>
          </p:nvPr>
        </p:nvGraphicFramePr>
        <p:xfrm>
          <a:off x="829541" y="3386242"/>
          <a:ext cx="10532917" cy="3072940"/>
        </p:xfrm>
        <a:graphic>
          <a:graphicData uri="http://schemas.openxmlformats.org/drawingml/2006/table">
            <a:tbl>
              <a:tblPr/>
              <a:tblGrid>
                <a:gridCol w="6264815">
                  <a:extLst>
                    <a:ext uri="{9D8B030D-6E8A-4147-A177-3AD203B41FA5}">
                      <a16:colId xmlns:a16="http://schemas.microsoft.com/office/drawing/2014/main" val="2109801085"/>
                    </a:ext>
                  </a:extLst>
                </a:gridCol>
                <a:gridCol w="1109285">
                  <a:extLst>
                    <a:ext uri="{9D8B030D-6E8A-4147-A177-3AD203B41FA5}">
                      <a16:colId xmlns:a16="http://schemas.microsoft.com/office/drawing/2014/main" val="43445856"/>
                    </a:ext>
                  </a:extLst>
                </a:gridCol>
                <a:gridCol w="1077590">
                  <a:extLst>
                    <a:ext uri="{9D8B030D-6E8A-4147-A177-3AD203B41FA5}">
                      <a16:colId xmlns:a16="http://schemas.microsoft.com/office/drawing/2014/main" val="556719082"/>
                    </a:ext>
                  </a:extLst>
                </a:gridCol>
                <a:gridCol w="949441">
                  <a:extLst>
                    <a:ext uri="{9D8B030D-6E8A-4147-A177-3AD203B41FA5}">
                      <a16:colId xmlns:a16="http://schemas.microsoft.com/office/drawing/2014/main" val="2815099092"/>
                    </a:ext>
                  </a:extLst>
                </a:gridCol>
                <a:gridCol w="1131786">
                  <a:extLst>
                    <a:ext uri="{9D8B030D-6E8A-4147-A177-3AD203B41FA5}">
                      <a16:colId xmlns:a16="http://schemas.microsoft.com/office/drawing/2014/main" val="1595100229"/>
                    </a:ext>
                  </a:extLst>
                </a:gridCol>
              </a:tblGrid>
              <a:tr h="510540">
                <a:tc rowSpan="2">
                  <a:txBody>
                    <a:bodyPr/>
                    <a:lstStyle/>
                    <a:p>
                      <a:pPr algn="l" fontAlgn="b"/>
                      <a:r>
                        <a:rPr lang="en-US" sz="1800" b="1" i="0" u="none" strike="noStrike" dirty="0">
                          <a:solidFill>
                            <a:srgbClr val="FFFFFF"/>
                          </a:solidFill>
                          <a:effectLst/>
                          <a:latin typeface="Calibri" panose="020F0502020204030204" pitchFamily="34" charset="0"/>
                        </a:rPr>
                        <a:t>Percentage of hospitals meeting PHARMACY EXPERTISE criteria</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A3838"/>
                    </a:solidFill>
                  </a:tcPr>
                </a:tc>
                <a:tc>
                  <a:txBody>
                    <a:bodyPr/>
                    <a:lstStyle/>
                    <a:p>
                      <a:pPr algn="ctr" fontAlgn="b"/>
                      <a:r>
                        <a:rPr lang="en-US" sz="1800" b="1" i="0" u="none" strike="noStrike" dirty="0">
                          <a:solidFill>
                            <a:srgbClr val="3F3F3F"/>
                          </a:solidFill>
                          <a:effectLst/>
                          <a:latin typeface="Calibri" panose="020F0502020204030204" pitchFamily="34" charset="0"/>
                        </a:rPr>
                        <a:t>General acute care</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Children's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Surgical</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Critical access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616390594"/>
                  </a:ext>
                </a:extLst>
              </a:tr>
              <a:tr h="254924">
                <a:tc vMerge="1">
                  <a:txBody>
                    <a:bodyPr/>
                    <a:lstStyle/>
                    <a:p>
                      <a:endParaRPr lang="en-US"/>
                    </a:p>
                  </a:txBody>
                  <a:tcPr/>
                </a:tc>
                <a:tc>
                  <a:txBody>
                    <a:bodyPr/>
                    <a:lstStyle/>
                    <a:p>
                      <a:pPr algn="ctr" fontAlgn="ctr"/>
                      <a:r>
                        <a:rPr lang="en-US" sz="1800" b="1" i="0" u="none" strike="noStrike" dirty="0">
                          <a:solidFill>
                            <a:srgbClr val="3F3F3F"/>
                          </a:solidFill>
                          <a:effectLst/>
                          <a:latin typeface="Calibri" panose="020F0502020204030204" pitchFamily="34" charset="0"/>
                        </a:rPr>
                        <a:t>n=3572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n=95</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n=146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n=1144</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43636715"/>
                  </a:ext>
                </a:extLst>
              </a:tr>
              <a:tr h="510540">
                <a:tc>
                  <a:txBody>
                    <a:bodyPr/>
                    <a:lstStyle/>
                    <a:p>
                      <a:pPr algn="l" fontAlgn="t"/>
                      <a:r>
                        <a:rPr lang="en-US" sz="1800" b="0" i="0" u="none" strike="noStrike" dirty="0">
                          <a:solidFill>
                            <a:srgbClr val="3F3F3F"/>
                          </a:solidFill>
                          <a:effectLst/>
                          <a:latin typeface="Calibri" panose="020F0502020204030204" pitchFamily="34" charset="0"/>
                        </a:rPr>
                        <a:t>Our facility has a pharmacist leader or co-leader responsible for ASP outcomes</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88.0%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77.9%</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82.2%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77.2%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075319124"/>
                  </a:ext>
                </a:extLst>
              </a:tr>
              <a:tr h="765387">
                <a:tc>
                  <a:txBody>
                    <a:bodyPr/>
                    <a:lstStyle/>
                    <a:p>
                      <a:pPr algn="l" fontAlgn="t"/>
                      <a:r>
                        <a:rPr lang="en-US" sz="1800" b="0" i="0" u="none" strike="noStrike" dirty="0">
                          <a:solidFill>
                            <a:srgbClr val="3F3F3F"/>
                          </a:solidFill>
                          <a:effectLst/>
                          <a:latin typeface="Calibri" panose="020F0502020204030204" pitchFamily="34" charset="0"/>
                        </a:rPr>
                        <a:t>Our facility has a physician or "other" leader responsible for ASP outcomes but there is at least one pharmacist responsible for improving AU at our facility</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9.9%</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20.0%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13.7%</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14.9%</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4293057945"/>
                  </a:ext>
                </a:extLst>
              </a:tr>
              <a:tr h="765387">
                <a:tc>
                  <a:txBody>
                    <a:bodyPr/>
                    <a:lstStyle/>
                    <a:p>
                      <a:pPr algn="l" fontAlgn="t"/>
                      <a:r>
                        <a:rPr lang="en-US" sz="1800" b="0" i="0" u="none" strike="noStrike" dirty="0">
                          <a:solidFill>
                            <a:srgbClr val="3F3F3F"/>
                          </a:solidFill>
                          <a:effectLst/>
                          <a:latin typeface="Calibri" panose="020F0502020204030204" pitchFamily="34" charset="0"/>
                        </a:rPr>
                        <a:t>Our facility does NOT have a leader but does have a committee responsible for antibiotic stewardship and a pharmacist is a member of that committee</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0.6%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0.0%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1.4%</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2.7%</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23031195"/>
                  </a:ext>
                </a:extLst>
              </a:tr>
            </a:tbl>
          </a:graphicData>
        </a:graphic>
      </p:graphicFrame>
      <p:pic>
        <p:nvPicPr>
          <p:cNvPr id="5" name="Picture 4">
            <a:extLst>
              <a:ext uri="{FF2B5EF4-FFF2-40B4-BE49-F238E27FC236}">
                <a16:creationId xmlns:a16="http://schemas.microsoft.com/office/drawing/2014/main" id="{7364CDB2-3446-4ED0-BEA9-0692A9922A3B}"/>
              </a:ext>
            </a:extLst>
          </p:cNvPr>
          <p:cNvPicPr>
            <a:picLocks noChangeAspect="1"/>
          </p:cNvPicPr>
          <p:nvPr/>
        </p:nvPicPr>
        <p:blipFill>
          <a:blip r:embed="rId2"/>
          <a:stretch>
            <a:fillRect/>
          </a:stretch>
        </p:blipFill>
        <p:spPr>
          <a:xfrm>
            <a:off x="197880" y="177653"/>
            <a:ext cx="1233107" cy="1194812"/>
          </a:xfrm>
          <a:prstGeom prst="rect">
            <a:avLst/>
          </a:prstGeom>
        </p:spPr>
      </p:pic>
      <p:sp>
        <p:nvSpPr>
          <p:cNvPr id="6" name="Title 1">
            <a:extLst>
              <a:ext uri="{FF2B5EF4-FFF2-40B4-BE49-F238E27FC236}">
                <a16:creationId xmlns:a16="http://schemas.microsoft.com/office/drawing/2014/main" id="{8D7AC26D-936C-4613-83B6-9DAE5B2B82CC}"/>
              </a:ext>
            </a:extLst>
          </p:cNvPr>
          <p:cNvSpPr txBox="1">
            <a:spLocks/>
          </p:cNvSpPr>
          <p:nvPr/>
        </p:nvSpPr>
        <p:spPr>
          <a:xfrm>
            <a:off x="1526366" y="391301"/>
            <a:ext cx="5412228" cy="671611"/>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r>
              <a:rPr lang="en-US" dirty="0"/>
              <a:t>Pharmacy Expertise </a:t>
            </a:r>
          </a:p>
        </p:txBody>
      </p:sp>
    </p:spTree>
    <p:extLst>
      <p:ext uri="{BB962C8B-B14F-4D97-AF65-F5344CB8AC3E}">
        <p14:creationId xmlns:p14="http://schemas.microsoft.com/office/powerpoint/2010/main" val="2662000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D89BE8-A5B0-41CB-A33E-3E542CD17230}"/>
              </a:ext>
            </a:extLst>
          </p:cNvPr>
          <p:cNvPicPr>
            <a:picLocks noChangeAspect="1"/>
          </p:cNvPicPr>
          <p:nvPr/>
        </p:nvPicPr>
        <p:blipFill>
          <a:blip r:embed="rId2"/>
          <a:stretch>
            <a:fillRect/>
          </a:stretch>
        </p:blipFill>
        <p:spPr>
          <a:xfrm>
            <a:off x="197880" y="177653"/>
            <a:ext cx="1233107" cy="1194812"/>
          </a:xfrm>
          <a:prstGeom prst="rect">
            <a:avLst/>
          </a:prstGeom>
        </p:spPr>
      </p:pic>
      <p:sp>
        <p:nvSpPr>
          <p:cNvPr id="9" name="Title 1">
            <a:extLst>
              <a:ext uri="{FF2B5EF4-FFF2-40B4-BE49-F238E27FC236}">
                <a16:creationId xmlns:a16="http://schemas.microsoft.com/office/drawing/2014/main" id="{D70FE33F-E7F0-4035-B08B-AD0F0FEE8360}"/>
              </a:ext>
            </a:extLst>
          </p:cNvPr>
          <p:cNvSpPr>
            <a:spLocks noGrp="1"/>
          </p:cNvSpPr>
          <p:nvPr>
            <p:ph type="title"/>
          </p:nvPr>
        </p:nvSpPr>
        <p:spPr>
          <a:xfrm>
            <a:off x="1526366" y="391301"/>
            <a:ext cx="5412228" cy="671611"/>
          </a:xfrm>
        </p:spPr>
        <p:txBody>
          <a:bodyPr/>
          <a:lstStyle/>
          <a:p>
            <a:r>
              <a:rPr lang="en-US" dirty="0"/>
              <a:t>Pharmacy Expertise </a:t>
            </a:r>
          </a:p>
        </p:txBody>
      </p:sp>
      <p:sp>
        <p:nvSpPr>
          <p:cNvPr id="10" name="Text Placeholder 2">
            <a:extLst>
              <a:ext uri="{FF2B5EF4-FFF2-40B4-BE49-F238E27FC236}">
                <a16:creationId xmlns:a16="http://schemas.microsoft.com/office/drawing/2014/main" id="{8041FC79-63FA-494D-BD2B-A444C5130905}"/>
              </a:ext>
            </a:extLst>
          </p:cNvPr>
          <p:cNvSpPr>
            <a:spLocks noGrp="1"/>
          </p:cNvSpPr>
          <p:nvPr>
            <p:ph type="body" sz="quarter" idx="10"/>
          </p:nvPr>
        </p:nvSpPr>
        <p:spPr>
          <a:xfrm>
            <a:off x="833483" y="1752601"/>
            <a:ext cx="4482165" cy="3290896"/>
          </a:xfrm>
        </p:spPr>
        <p:txBody>
          <a:bodyPr/>
          <a:lstStyle/>
          <a:p>
            <a:r>
              <a:rPr lang="en-US" sz="2670" dirty="0">
                <a:solidFill>
                  <a:srgbClr val="3F3F3F"/>
                </a:solidFill>
              </a:rPr>
              <a:t>Doesn’t have to be ID trained pharmacist</a:t>
            </a:r>
          </a:p>
          <a:p>
            <a:endParaRPr lang="en-US" sz="1600" dirty="0">
              <a:solidFill>
                <a:srgbClr val="3F3F3F"/>
              </a:solidFill>
            </a:endParaRPr>
          </a:p>
          <a:p>
            <a:r>
              <a:rPr lang="en-US" sz="2670" dirty="0">
                <a:solidFill>
                  <a:srgbClr val="3F3F3F"/>
                </a:solidFill>
              </a:rPr>
              <a:t>Seek out Antimicrobial Stewardship Training</a:t>
            </a:r>
          </a:p>
          <a:p>
            <a:endParaRPr lang="en-US" sz="1600" dirty="0">
              <a:solidFill>
                <a:srgbClr val="3F3F3F"/>
              </a:solidFill>
            </a:endParaRPr>
          </a:p>
          <a:p>
            <a:r>
              <a:rPr lang="en-US" sz="2670" dirty="0">
                <a:solidFill>
                  <a:srgbClr val="3F3F3F"/>
                </a:solidFill>
              </a:rPr>
              <a:t>Pharmacist role is</a:t>
            </a:r>
            <a:endParaRPr lang="en-US" sz="2670" dirty="0"/>
          </a:p>
          <a:p>
            <a:endParaRPr lang="en-US" sz="2400" dirty="0"/>
          </a:p>
          <a:p>
            <a:pPr lvl="1"/>
            <a:endParaRPr lang="en-US" sz="2133" dirty="0"/>
          </a:p>
          <a:p>
            <a:pPr lvl="1"/>
            <a:endParaRPr lang="en-US" sz="2133" dirty="0"/>
          </a:p>
          <a:p>
            <a:pPr lvl="1"/>
            <a:endParaRPr lang="en-US" dirty="0"/>
          </a:p>
        </p:txBody>
      </p:sp>
      <p:pic>
        <p:nvPicPr>
          <p:cNvPr id="11" name="Content Placeholder 3">
            <a:extLst>
              <a:ext uri="{FF2B5EF4-FFF2-40B4-BE49-F238E27FC236}">
                <a16:creationId xmlns:a16="http://schemas.microsoft.com/office/drawing/2014/main" id="{B6131E10-504D-4FF6-B941-0CDF4B1C85E9}"/>
              </a:ext>
            </a:extLst>
          </p:cNvPr>
          <p:cNvPicPr>
            <a:picLocks noChangeAspect="1"/>
          </p:cNvPicPr>
          <p:nvPr/>
        </p:nvPicPr>
        <p:blipFill rotWithShape="1">
          <a:blip r:embed="rId3"/>
          <a:srcRect t="-364" b="169"/>
          <a:stretch/>
        </p:blipFill>
        <p:spPr>
          <a:xfrm>
            <a:off x="4666438" y="1714501"/>
            <a:ext cx="7096938" cy="2784008"/>
          </a:xfrm>
          <a:prstGeom prst="rect">
            <a:avLst/>
          </a:prstGeom>
          <a:ln w="19050">
            <a:solidFill>
              <a:srgbClr val="3F3F3F"/>
            </a:solidFill>
          </a:ln>
        </p:spPr>
      </p:pic>
      <p:sp>
        <p:nvSpPr>
          <p:cNvPr id="12" name="Text Placeholder 2">
            <a:extLst>
              <a:ext uri="{FF2B5EF4-FFF2-40B4-BE49-F238E27FC236}">
                <a16:creationId xmlns:a16="http://schemas.microsoft.com/office/drawing/2014/main" id="{0A616AAB-6DAD-4740-BB77-1846A18B7342}"/>
              </a:ext>
            </a:extLst>
          </p:cNvPr>
          <p:cNvSpPr txBox="1">
            <a:spLocks/>
          </p:cNvSpPr>
          <p:nvPr/>
        </p:nvSpPr>
        <p:spPr bwMode="auto">
          <a:xfrm>
            <a:off x="833483" y="4559567"/>
            <a:ext cx="10967993" cy="11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rgbClr val="E25423"/>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Clr>
                <a:srgbClr val="8D8B00"/>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Clr>
                <a:srgbClr val="006A71"/>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200" indent="-457200">
              <a:buNone/>
            </a:pPr>
            <a:r>
              <a:rPr lang="en-US" sz="2670" dirty="0">
                <a:solidFill>
                  <a:srgbClr val="3F3F3F"/>
                </a:solidFill>
              </a:rPr>
              <a:t>	integral…if have passionate pharmacist with leadership skills consider contracting out to ID MD group for expertise and physician accountability</a:t>
            </a:r>
            <a:endParaRPr lang="en-US" sz="2133" dirty="0"/>
          </a:p>
          <a:p>
            <a:pPr lvl="1"/>
            <a:endParaRPr lang="en-US" sz="2133" dirty="0"/>
          </a:p>
          <a:p>
            <a:pPr lvl="1"/>
            <a:endParaRPr lang="en-US" dirty="0"/>
          </a:p>
        </p:txBody>
      </p:sp>
    </p:spTree>
    <p:extLst>
      <p:ext uri="{BB962C8B-B14F-4D97-AF65-F5344CB8AC3E}">
        <p14:creationId xmlns:p14="http://schemas.microsoft.com/office/powerpoint/2010/main" val="749016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7126-9E19-48D1-8F4C-E0390E51BDE9}"/>
              </a:ext>
            </a:extLst>
          </p:cNvPr>
          <p:cNvSpPr>
            <a:spLocks noGrp="1"/>
          </p:cNvSpPr>
          <p:nvPr>
            <p:ph type="title"/>
          </p:nvPr>
        </p:nvSpPr>
        <p:spPr>
          <a:xfrm>
            <a:off x="609600" y="274639"/>
            <a:ext cx="10972800" cy="658811"/>
          </a:xfrm>
        </p:spPr>
        <p:txBody>
          <a:bodyPr/>
          <a:lstStyle/>
          <a:p>
            <a:r>
              <a:rPr lang="en-US" sz="3600" dirty="0"/>
              <a:t>ED Pharmacist Urine Culture Intervention</a:t>
            </a:r>
            <a:endParaRPr lang="en-US" dirty="0"/>
          </a:p>
        </p:txBody>
      </p:sp>
      <p:sp>
        <p:nvSpPr>
          <p:cNvPr id="3" name="Text Placeholder 2">
            <a:extLst>
              <a:ext uri="{FF2B5EF4-FFF2-40B4-BE49-F238E27FC236}">
                <a16:creationId xmlns:a16="http://schemas.microsoft.com/office/drawing/2014/main" id="{D7900E42-7E70-4256-AD65-B63FD019A5E9}"/>
              </a:ext>
            </a:extLst>
          </p:cNvPr>
          <p:cNvSpPr>
            <a:spLocks noGrp="1"/>
          </p:cNvSpPr>
          <p:nvPr>
            <p:ph type="body" sz="quarter" idx="10"/>
          </p:nvPr>
        </p:nvSpPr>
        <p:spPr>
          <a:xfrm>
            <a:off x="8466056" y="1591776"/>
            <a:ext cx="3400425" cy="3674448"/>
          </a:xfrm>
        </p:spPr>
        <p:txBody>
          <a:bodyPr/>
          <a:lstStyle/>
          <a:p>
            <a:pPr marL="285750" indent="-285750">
              <a:buFont typeface="Arial" panose="020B0604020202020204" pitchFamily="34" charset="0"/>
              <a:buChar char="•"/>
            </a:pPr>
            <a:r>
              <a:rPr lang="en-US" sz="2400" dirty="0">
                <a:solidFill>
                  <a:srgbClr val="3F3F3F"/>
                </a:solidFill>
              </a:rPr>
              <a:t>Run report Monday – Friday of urine cultures collected in ED</a:t>
            </a:r>
          </a:p>
          <a:p>
            <a:pPr marL="285750" indent="-285750">
              <a:buFont typeface="Arial" panose="020B0604020202020204" pitchFamily="34" charset="0"/>
              <a:buChar char="•"/>
            </a:pPr>
            <a:endParaRPr lang="en-US" sz="2000" dirty="0">
              <a:solidFill>
                <a:srgbClr val="3F3F3F"/>
              </a:solidFill>
            </a:endParaRPr>
          </a:p>
          <a:p>
            <a:pPr marL="285750" indent="-285750">
              <a:buFont typeface="Arial" panose="020B0604020202020204" pitchFamily="34" charset="0"/>
              <a:buChar char="•"/>
            </a:pPr>
            <a:r>
              <a:rPr lang="en-US" sz="2400" dirty="0">
                <a:solidFill>
                  <a:srgbClr val="3F3F3F"/>
                </a:solidFill>
              </a:rPr>
              <a:t>Review chart based on urine culture result</a:t>
            </a:r>
          </a:p>
          <a:p>
            <a:pPr marL="285750" indent="-285750">
              <a:buFont typeface="Arial" panose="020B0604020202020204" pitchFamily="34" charset="0"/>
              <a:buChar char="•"/>
            </a:pPr>
            <a:endParaRPr lang="en-US" sz="2000" dirty="0">
              <a:solidFill>
                <a:srgbClr val="3F3F3F"/>
              </a:solidFill>
            </a:endParaRPr>
          </a:p>
          <a:p>
            <a:pPr marL="285750" indent="-285750">
              <a:buFont typeface="Arial" panose="020B0604020202020204" pitchFamily="34" charset="0"/>
              <a:buChar char="•"/>
            </a:pPr>
            <a:r>
              <a:rPr lang="en-US" sz="2400" dirty="0">
                <a:solidFill>
                  <a:srgbClr val="3F3F3F"/>
                </a:solidFill>
              </a:rPr>
              <a:t>Pharmacists leave notes for interventions</a:t>
            </a:r>
          </a:p>
        </p:txBody>
      </p:sp>
      <p:pic>
        <p:nvPicPr>
          <p:cNvPr id="5" name="Content Placeholder 9">
            <a:extLst>
              <a:ext uri="{FF2B5EF4-FFF2-40B4-BE49-F238E27FC236}">
                <a16:creationId xmlns:a16="http://schemas.microsoft.com/office/drawing/2014/main" id="{0A751160-958B-42EE-A911-DCA839E7C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08" y="1176682"/>
            <a:ext cx="7669473" cy="5406679"/>
          </a:xfrm>
          <a:prstGeom prst="rect">
            <a:avLst/>
          </a:prstGeom>
        </p:spPr>
      </p:pic>
    </p:spTree>
    <p:extLst>
      <p:ext uri="{BB962C8B-B14F-4D97-AF65-F5344CB8AC3E}">
        <p14:creationId xmlns:p14="http://schemas.microsoft.com/office/powerpoint/2010/main" val="366280690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344A9-7569-4446-B356-A435956DA037}"/>
              </a:ext>
            </a:extLst>
          </p:cNvPr>
          <p:cNvSpPr>
            <a:spLocks noGrp="1"/>
          </p:cNvSpPr>
          <p:nvPr>
            <p:ph type="title"/>
          </p:nvPr>
        </p:nvSpPr>
        <p:spPr>
          <a:xfrm>
            <a:off x="1331089" y="411520"/>
            <a:ext cx="5121770" cy="625693"/>
          </a:xfrm>
        </p:spPr>
        <p:txBody>
          <a:bodyPr/>
          <a:lstStyle/>
          <a:p>
            <a:r>
              <a:rPr lang="en-US" sz="3731" dirty="0">
                <a:solidFill>
                  <a:srgbClr val="E25423"/>
                </a:solidFill>
              </a:rPr>
              <a:t>Action  </a:t>
            </a:r>
          </a:p>
        </p:txBody>
      </p:sp>
      <p:graphicFrame>
        <p:nvGraphicFramePr>
          <p:cNvPr id="4" name="Diagram 3">
            <a:extLst>
              <a:ext uri="{FF2B5EF4-FFF2-40B4-BE49-F238E27FC236}">
                <a16:creationId xmlns:a16="http://schemas.microsoft.com/office/drawing/2014/main" id="{75A75A46-5A91-486E-85BA-78EC06681AA8}"/>
              </a:ext>
            </a:extLst>
          </p:cNvPr>
          <p:cNvGraphicFramePr/>
          <p:nvPr>
            <p:extLst>
              <p:ext uri="{D42A27DB-BD31-4B8C-83A1-F6EECF244321}">
                <p14:modId xmlns:p14="http://schemas.microsoft.com/office/powerpoint/2010/main" val="1768012544"/>
              </p:ext>
            </p:extLst>
          </p:nvPr>
        </p:nvGraphicFramePr>
        <p:xfrm>
          <a:off x="211033" y="714288"/>
          <a:ext cx="11769934" cy="5541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4DD12C15-7837-42EE-9513-9EF0B541D316}"/>
              </a:ext>
            </a:extLst>
          </p:cNvPr>
          <p:cNvPicPr>
            <a:picLocks noChangeAspect="1"/>
          </p:cNvPicPr>
          <p:nvPr/>
        </p:nvPicPr>
        <p:blipFill>
          <a:blip r:embed="rId8"/>
          <a:stretch>
            <a:fillRect/>
          </a:stretch>
        </p:blipFill>
        <p:spPr>
          <a:xfrm>
            <a:off x="244900" y="202126"/>
            <a:ext cx="1086189" cy="1091435"/>
          </a:xfrm>
          <a:prstGeom prst="rect">
            <a:avLst/>
          </a:prstGeom>
        </p:spPr>
      </p:pic>
    </p:spTree>
    <p:extLst>
      <p:ext uri="{BB962C8B-B14F-4D97-AF65-F5344CB8AC3E}">
        <p14:creationId xmlns:p14="http://schemas.microsoft.com/office/powerpoint/2010/main" val="202792098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DA90-273F-43E7-B88C-27E5DDBDDCBA}"/>
              </a:ext>
            </a:extLst>
          </p:cNvPr>
          <p:cNvSpPr>
            <a:spLocks noGrp="1"/>
          </p:cNvSpPr>
          <p:nvPr>
            <p:ph type="title"/>
          </p:nvPr>
        </p:nvSpPr>
        <p:spPr>
          <a:xfrm>
            <a:off x="609600" y="1100732"/>
            <a:ext cx="10972800" cy="1004294"/>
          </a:xfrm>
        </p:spPr>
        <p:txBody>
          <a:bodyPr/>
          <a:lstStyle/>
          <a:p>
            <a:r>
              <a:rPr lang="en-US" sz="3200" dirty="0"/>
              <a:t>Priority interventions to improve antibiotic use</a:t>
            </a:r>
          </a:p>
        </p:txBody>
      </p:sp>
      <p:sp>
        <p:nvSpPr>
          <p:cNvPr id="3" name="Text Placeholder 2">
            <a:extLst>
              <a:ext uri="{FF2B5EF4-FFF2-40B4-BE49-F238E27FC236}">
                <a16:creationId xmlns:a16="http://schemas.microsoft.com/office/drawing/2014/main" id="{A92D9320-3860-4CE1-BAE0-E89426C2E0AA}"/>
              </a:ext>
            </a:extLst>
          </p:cNvPr>
          <p:cNvSpPr>
            <a:spLocks noGrp="1"/>
          </p:cNvSpPr>
          <p:nvPr>
            <p:ph type="body" sz="quarter" idx="10"/>
          </p:nvPr>
        </p:nvSpPr>
        <p:spPr>
          <a:xfrm>
            <a:off x="564444" y="2171700"/>
            <a:ext cx="11170356" cy="1330902"/>
          </a:xfrm>
        </p:spPr>
        <p:txBody>
          <a:bodyPr/>
          <a:lstStyle/>
          <a:p>
            <a:r>
              <a:rPr lang="en-US" sz="2400" dirty="0">
                <a:solidFill>
                  <a:srgbClr val="3F3F3F"/>
                </a:solidFill>
              </a:rPr>
              <a:t>92% of CAHs have facility-specific treatment guidelines, similar to other facility types, but CAHs are less likely to have PAF and preauthorization interventions in place</a:t>
            </a:r>
          </a:p>
        </p:txBody>
      </p:sp>
      <p:graphicFrame>
        <p:nvGraphicFramePr>
          <p:cNvPr id="4" name="Table 3">
            <a:extLst>
              <a:ext uri="{FF2B5EF4-FFF2-40B4-BE49-F238E27FC236}">
                <a16:creationId xmlns:a16="http://schemas.microsoft.com/office/drawing/2014/main" id="{63A8AB88-EC09-4C24-8149-5B95D618BB41}"/>
              </a:ext>
            </a:extLst>
          </p:cNvPr>
          <p:cNvGraphicFramePr>
            <a:graphicFrameLocks noGrp="1"/>
          </p:cNvGraphicFramePr>
          <p:nvPr>
            <p:extLst>
              <p:ext uri="{D42A27DB-BD31-4B8C-83A1-F6EECF244321}">
                <p14:modId xmlns:p14="http://schemas.microsoft.com/office/powerpoint/2010/main" val="2798980788"/>
              </p:ext>
            </p:extLst>
          </p:nvPr>
        </p:nvGraphicFramePr>
        <p:xfrm>
          <a:off x="564445" y="3274002"/>
          <a:ext cx="11063111" cy="2842956"/>
        </p:xfrm>
        <a:graphic>
          <a:graphicData uri="http://schemas.openxmlformats.org/drawingml/2006/table">
            <a:tbl>
              <a:tblPr/>
              <a:tblGrid>
                <a:gridCol w="6484184">
                  <a:extLst>
                    <a:ext uri="{9D8B030D-6E8A-4147-A177-3AD203B41FA5}">
                      <a16:colId xmlns:a16="http://schemas.microsoft.com/office/drawing/2014/main" val="1691460233"/>
                    </a:ext>
                  </a:extLst>
                </a:gridCol>
                <a:gridCol w="1236518">
                  <a:extLst>
                    <a:ext uri="{9D8B030D-6E8A-4147-A177-3AD203B41FA5}">
                      <a16:colId xmlns:a16="http://schemas.microsoft.com/office/drawing/2014/main" val="707680189"/>
                    </a:ext>
                  </a:extLst>
                </a:gridCol>
                <a:gridCol w="1143000">
                  <a:extLst>
                    <a:ext uri="{9D8B030D-6E8A-4147-A177-3AD203B41FA5}">
                      <a16:colId xmlns:a16="http://schemas.microsoft.com/office/drawing/2014/main" val="3015558206"/>
                    </a:ext>
                  </a:extLst>
                </a:gridCol>
                <a:gridCol w="1111827">
                  <a:extLst>
                    <a:ext uri="{9D8B030D-6E8A-4147-A177-3AD203B41FA5}">
                      <a16:colId xmlns:a16="http://schemas.microsoft.com/office/drawing/2014/main" val="85783035"/>
                    </a:ext>
                  </a:extLst>
                </a:gridCol>
                <a:gridCol w="1087582">
                  <a:extLst>
                    <a:ext uri="{9D8B030D-6E8A-4147-A177-3AD203B41FA5}">
                      <a16:colId xmlns:a16="http://schemas.microsoft.com/office/drawing/2014/main" val="4180597956"/>
                    </a:ext>
                  </a:extLst>
                </a:gridCol>
              </a:tblGrid>
              <a:tr h="254924">
                <a:tc rowSpan="2">
                  <a:txBody>
                    <a:bodyPr/>
                    <a:lstStyle/>
                    <a:p>
                      <a:pPr algn="l" fontAlgn="ctr"/>
                      <a:r>
                        <a:rPr lang="en-US" sz="1800" b="1" i="0" u="none" strike="noStrike" dirty="0">
                          <a:solidFill>
                            <a:srgbClr val="FFFFFF"/>
                          </a:solidFill>
                          <a:effectLst/>
                          <a:latin typeface="Calibri" panose="020F0502020204030204" pitchFamily="34" charset="0"/>
                        </a:rPr>
                        <a:t>Percentage of hospitals meeting priority ACTION interventions to improve antibiotic use</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A3838"/>
                    </a:solidFill>
                  </a:tcPr>
                </a:tc>
                <a:tc>
                  <a:txBody>
                    <a:bodyPr/>
                    <a:lstStyle/>
                    <a:p>
                      <a:pPr algn="ctr" fontAlgn="b"/>
                      <a:r>
                        <a:rPr lang="en-US" sz="1800" b="1" i="0" u="none" strike="noStrike" dirty="0">
                          <a:solidFill>
                            <a:srgbClr val="3F3F3F"/>
                          </a:solidFill>
                          <a:effectLst/>
                          <a:latin typeface="Calibri" panose="020F0502020204030204" pitchFamily="34" charset="0"/>
                        </a:rPr>
                        <a:t>General acute care</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Children's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Surgical</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Critical access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008387188"/>
                  </a:ext>
                </a:extLst>
              </a:tr>
              <a:tr h="254924">
                <a:tc vMerge="1">
                  <a:txBody>
                    <a:bodyPr/>
                    <a:lstStyle/>
                    <a:p>
                      <a:endParaRPr lang="en-US"/>
                    </a:p>
                  </a:txBody>
                  <a:tcPr/>
                </a:tc>
                <a:tc>
                  <a:txBody>
                    <a:bodyPr/>
                    <a:lstStyle/>
                    <a:p>
                      <a:pPr algn="ctr" fontAlgn="ctr"/>
                      <a:r>
                        <a:rPr lang="en-US" sz="1800" b="1" i="0" u="none" strike="noStrike" dirty="0">
                          <a:solidFill>
                            <a:srgbClr val="3F3F3F"/>
                          </a:solidFill>
                          <a:effectLst/>
                          <a:latin typeface="Calibri" panose="020F0502020204030204" pitchFamily="34" charset="0"/>
                        </a:rPr>
                        <a:t>n=3572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n=95</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n=146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n=1144</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10340345"/>
                  </a:ext>
                </a:extLst>
              </a:tr>
              <a:tr h="254924">
                <a:tc>
                  <a:txBody>
                    <a:bodyPr/>
                    <a:lstStyle/>
                    <a:p>
                      <a:pPr algn="l" fontAlgn="t"/>
                      <a:r>
                        <a:rPr lang="en-US" sz="1800" b="0" i="0" u="none" strike="noStrike" dirty="0">
                          <a:solidFill>
                            <a:srgbClr val="3F3F3F"/>
                          </a:solidFill>
                          <a:effectLst/>
                          <a:latin typeface="Calibri" panose="020F0502020204030204" pitchFamily="34" charset="0"/>
                        </a:rPr>
                        <a:t> Prospective audit and feedback (PAF)</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74.9%</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81.1%</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58.2%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47.1%</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804386039"/>
                  </a:ext>
                </a:extLst>
              </a:tr>
              <a:tr h="254924">
                <a:tc>
                  <a:txBody>
                    <a:bodyPr/>
                    <a:lstStyle/>
                    <a:p>
                      <a:pPr algn="l" fontAlgn="t"/>
                      <a:r>
                        <a:rPr lang="en-US" sz="1800" b="0" i="0" u="none" strike="noStrike" dirty="0">
                          <a:solidFill>
                            <a:srgbClr val="3F3F3F"/>
                          </a:solidFill>
                          <a:effectLst/>
                          <a:latin typeface="Calibri" panose="020F0502020204030204" pitchFamily="34" charset="0"/>
                        </a:rPr>
                        <a:t> Preauthorization</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52.7%</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52.6%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39.0%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20.0%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520893573"/>
                  </a:ext>
                </a:extLst>
              </a:tr>
              <a:tr h="254924">
                <a:tc>
                  <a:txBody>
                    <a:bodyPr/>
                    <a:lstStyle/>
                    <a:p>
                      <a:pPr algn="l" fontAlgn="t"/>
                      <a:r>
                        <a:rPr lang="en-US" sz="1800" b="0" i="0" u="none" strike="noStrike" dirty="0">
                          <a:solidFill>
                            <a:srgbClr val="3F3F3F"/>
                          </a:solidFill>
                          <a:effectLst/>
                          <a:latin typeface="Calibri" panose="020F0502020204030204" pitchFamily="34" charset="0"/>
                        </a:rPr>
                        <a:t> Facility-specific treatment guidelines</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94.2%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93.7%</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88.4%</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91.7%</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9763541"/>
                  </a:ext>
                </a:extLst>
              </a:tr>
              <a:tr h="275781">
                <a:tc>
                  <a:txBody>
                    <a:bodyPr/>
                    <a:lstStyle/>
                    <a:p>
                      <a:pPr algn="l" fontAlgn="t"/>
                      <a:r>
                        <a:rPr lang="en-US" sz="1800" b="0" i="0" u="none" strike="noStrike" dirty="0">
                          <a:solidFill>
                            <a:srgbClr val="3F3F3F"/>
                          </a:solidFill>
                          <a:effectLst/>
                          <a:latin typeface="Calibri" panose="020F0502020204030204" pitchFamily="34" charset="0"/>
                        </a:rPr>
                        <a:t> PAF and Preauthorization only</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1.7%</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2.1%</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2.1%</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0.2%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423955243"/>
                  </a:ext>
                </a:extLst>
              </a:tr>
              <a:tr h="273355">
                <a:tc>
                  <a:txBody>
                    <a:bodyPr/>
                    <a:lstStyle/>
                    <a:p>
                      <a:pPr algn="l" fontAlgn="t"/>
                      <a:r>
                        <a:rPr lang="en-US" sz="1800" b="0" i="0" u="none" strike="noStrike" dirty="0">
                          <a:solidFill>
                            <a:srgbClr val="3F3F3F"/>
                          </a:solidFill>
                          <a:effectLst/>
                          <a:latin typeface="Calibri" panose="020F0502020204030204" pitchFamily="34" charset="0"/>
                        </a:rPr>
                        <a:t> PAF and Facility-specific treatment guidelines only</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25.8%</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32.6%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24.0%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28.1%</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802371641"/>
                  </a:ext>
                </a:extLst>
              </a:tr>
              <a:tr h="268109">
                <a:tc>
                  <a:txBody>
                    <a:bodyPr/>
                    <a:lstStyle/>
                    <a:p>
                      <a:pPr algn="l" fontAlgn="t"/>
                      <a:r>
                        <a:rPr lang="en-US" sz="1800" b="0" i="0" u="none" strike="noStrike" dirty="0">
                          <a:solidFill>
                            <a:srgbClr val="3F3F3F"/>
                          </a:solidFill>
                          <a:effectLst/>
                          <a:latin typeface="Calibri" panose="020F0502020204030204" pitchFamily="34" charset="0"/>
                        </a:rPr>
                        <a:t> Preauthorization AND Facility-specific treatment guidelines only</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4.8%</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3.2%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5.5%</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3.2%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8744908"/>
                  </a:ext>
                </a:extLst>
              </a:tr>
              <a:tr h="254924">
                <a:tc>
                  <a:txBody>
                    <a:bodyPr/>
                    <a:lstStyle/>
                    <a:p>
                      <a:pPr algn="l" fontAlgn="t"/>
                      <a:r>
                        <a:rPr lang="en-US" sz="1800" b="0" i="0" u="none" strike="noStrike" dirty="0">
                          <a:solidFill>
                            <a:srgbClr val="3F3F3F"/>
                          </a:solidFill>
                          <a:effectLst/>
                          <a:latin typeface="Calibri" panose="020F0502020204030204" pitchFamily="34" charset="0"/>
                        </a:rPr>
                        <a:t> All 3 priority interventions</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45.9%</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46.3%</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30.8%</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16.5%</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853956"/>
                  </a:ext>
                </a:extLst>
              </a:tr>
            </a:tbl>
          </a:graphicData>
        </a:graphic>
      </p:graphicFrame>
      <p:sp>
        <p:nvSpPr>
          <p:cNvPr id="5" name="Title 1">
            <a:extLst>
              <a:ext uri="{FF2B5EF4-FFF2-40B4-BE49-F238E27FC236}">
                <a16:creationId xmlns:a16="http://schemas.microsoft.com/office/drawing/2014/main" id="{29CC58E1-285B-432D-8C0F-3189C4D303C7}"/>
              </a:ext>
            </a:extLst>
          </p:cNvPr>
          <p:cNvSpPr txBox="1">
            <a:spLocks/>
          </p:cNvSpPr>
          <p:nvPr/>
        </p:nvSpPr>
        <p:spPr>
          <a:xfrm>
            <a:off x="1331089" y="411520"/>
            <a:ext cx="5121770" cy="625693"/>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r>
              <a:rPr lang="en-US" sz="3731">
                <a:solidFill>
                  <a:srgbClr val="E25423"/>
                </a:solidFill>
              </a:rPr>
              <a:t>Action  </a:t>
            </a:r>
            <a:endParaRPr lang="en-US" sz="3731" dirty="0">
              <a:solidFill>
                <a:srgbClr val="E25423"/>
              </a:solidFill>
            </a:endParaRPr>
          </a:p>
        </p:txBody>
      </p:sp>
      <p:pic>
        <p:nvPicPr>
          <p:cNvPr id="6" name="Picture 5">
            <a:extLst>
              <a:ext uri="{FF2B5EF4-FFF2-40B4-BE49-F238E27FC236}">
                <a16:creationId xmlns:a16="http://schemas.microsoft.com/office/drawing/2014/main" id="{67ED7E1E-07C9-4A44-9AE3-780F3E139B40}"/>
              </a:ext>
            </a:extLst>
          </p:cNvPr>
          <p:cNvPicPr>
            <a:picLocks noChangeAspect="1"/>
          </p:cNvPicPr>
          <p:nvPr/>
        </p:nvPicPr>
        <p:blipFill>
          <a:blip r:embed="rId2"/>
          <a:stretch>
            <a:fillRect/>
          </a:stretch>
        </p:blipFill>
        <p:spPr>
          <a:xfrm>
            <a:off x="244900" y="202126"/>
            <a:ext cx="1086189" cy="1091435"/>
          </a:xfrm>
          <a:prstGeom prst="rect">
            <a:avLst/>
          </a:prstGeom>
        </p:spPr>
      </p:pic>
    </p:spTree>
    <p:extLst>
      <p:ext uri="{BB962C8B-B14F-4D97-AF65-F5344CB8AC3E}">
        <p14:creationId xmlns:p14="http://schemas.microsoft.com/office/powerpoint/2010/main" val="126594725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3A728D-8CF4-4B5A-9E23-9063CF2AE2E4}"/>
              </a:ext>
            </a:extLst>
          </p:cNvPr>
          <p:cNvSpPr>
            <a:spLocks noGrp="1"/>
          </p:cNvSpPr>
          <p:nvPr>
            <p:ph type="body" sz="quarter" idx="10"/>
          </p:nvPr>
        </p:nvSpPr>
        <p:spPr>
          <a:xfrm>
            <a:off x="609600" y="1516592"/>
            <a:ext cx="10972800" cy="4455584"/>
          </a:xfrm>
        </p:spPr>
        <p:txBody>
          <a:bodyPr/>
          <a:lstStyle/>
          <a:p>
            <a:pPr marL="0" indent="0">
              <a:buNone/>
            </a:pPr>
            <a:r>
              <a:rPr lang="en-US" sz="3200" b="1" dirty="0">
                <a:solidFill>
                  <a:srgbClr val="D9531E"/>
                </a:solidFill>
              </a:rPr>
              <a:t>Syndrome Specific Stewardship</a:t>
            </a:r>
          </a:p>
          <a:p>
            <a:pPr marL="0" indent="0">
              <a:buNone/>
            </a:pPr>
            <a:endParaRPr lang="en-US" sz="1000" dirty="0">
              <a:solidFill>
                <a:srgbClr val="D9531E"/>
              </a:solidFill>
            </a:endParaRPr>
          </a:p>
          <a:p>
            <a:r>
              <a:rPr lang="en-US" sz="2670" dirty="0">
                <a:solidFill>
                  <a:srgbClr val="3F3F3F"/>
                </a:solidFill>
              </a:rPr>
              <a:t>Most common infectious syndromes (CAP, UTI, SSTI)</a:t>
            </a:r>
          </a:p>
          <a:p>
            <a:pPr lvl="1"/>
            <a:r>
              <a:rPr lang="en-US" sz="2400" dirty="0">
                <a:solidFill>
                  <a:srgbClr val="3F3F3F"/>
                </a:solidFill>
              </a:rPr>
              <a:t>&gt;50% of all inpatient antibiotic use</a:t>
            </a:r>
          </a:p>
          <a:p>
            <a:endParaRPr lang="en-US" sz="1600" dirty="0">
              <a:solidFill>
                <a:srgbClr val="3F3F3F"/>
              </a:solidFill>
            </a:endParaRPr>
          </a:p>
          <a:p>
            <a:r>
              <a:rPr lang="en-US" sz="2670" dirty="0">
                <a:solidFill>
                  <a:srgbClr val="3F3F3F"/>
                </a:solidFill>
              </a:rPr>
              <a:t>Significant opportunity for improved antibiotic use </a:t>
            </a:r>
          </a:p>
          <a:p>
            <a:pPr marL="0" indent="0">
              <a:buNone/>
            </a:pPr>
            <a:endParaRPr lang="en-US" sz="1600" dirty="0">
              <a:solidFill>
                <a:srgbClr val="3F3F3F"/>
              </a:solidFill>
            </a:endParaRPr>
          </a:p>
          <a:p>
            <a:r>
              <a:rPr lang="en-US" sz="2670" dirty="0">
                <a:solidFill>
                  <a:srgbClr val="3F3F3F"/>
                </a:solidFill>
              </a:rPr>
              <a:t>Guidelines/Best practices </a:t>
            </a:r>
          </a:p>
          <a:p>
            <a:endParaRPr lang="en-US" sz="1600" dirty="0">
              <a:solidFill>
                <a:srgbClr val="3F3F3F"/>
              </a:solidFill>
            </a:endParaRPr>
          </a:p>
          <a:p>
            <a:r>
              <a:rPr lang="en-US" sz="2670" dirty="0">
                <a:solidFill>
                  <a:srgbClr val="3F3F3F"/>
                </a:solidFill>
              </a:rPr>
              <a:t>Doesn’t require ID expertise</a:t>
            </a:r>
          </a:p>
          <a:p>
            <a:endParaRPr lang="en-US" dirty="0"/>
          </a:p>
        </p:txBody>
      </p:sp>
      <p:sp>
        <p:nvSpPr>
          <p:cNvPr id="4" name="Title 1">
            <a:extLst>
              <a:ext uri="{FF2B5EF4-FFF2-40B4-BE49-F238E27FC236}">
                <a16:creationId xmlns:a16="http://schemas.microsoft.com/office/drawing/2014/main" id="{87A31BF9-87F1-4440-AA79-832FCBEAE929}"/>
              </a:ext>
            </a:extLst>
          </p:cNvPr>
          <p:cNvSpPr txBox="1">
            <a:spLocks/>
          </p:cNvSpPr>
          <p:nvPr/>
        </p:nvSpPr>
        <p:spPr>
          <a:xfrm>
            <a:off x="1331089" y="411520"/>
            <a:ext cx="5121770" cy="625693"/>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r>
              <a:rPr lang="en-US" sz="3731">
                <a:solidFill>
                  <a:srgbClr val="E25423"/>
                </a:solidFill>
              </a:rPr>
              <a:t>Action  </a:t>
            </a:r>
            <a:endParaRPr lang="en-US" sz="3731" dirty="0">
              <a:solidFill>
                <a:srgbClr val="E25423"/>
              </a:solidFill>
            </a:endParaRPr>
          </a:p>
        </p:txBody>
      </p:sp>
      <p:pic>
        <p:nvPicPr>
          <p:cNvPr id="5" name="Picture 4">
            <a:extLst>
              <a:ext uri="{FF2B5EF4-FFF2-40B4-BE49-F238E27FC236}">
                <a16:creationId xmlns:a16="http://schemas.microsoft.com/office/drawing/2014/main" id="{070EE95B-141F-4A0E-B2B0-54C680DF5B35}"/>
              </a:ext>
            </a:extLst>
          </p:cNvPr>
          <p:cNvPicPr>
            <a:picLocks noChangeAspect="1"/>
          </p:cNvPicPr>
          <p:nvPr/>
        </p:nvPicPr>
        <p:blipFill>
          <a:blip r:embed="rId2"/>
          <a:stretch>
            <a:fillRect/>
          </a:stretch>
        </p:blipFill>
        <p:spPr>
          <a:xfrm>
            <a:off x="244900" y="202126"/>
            <a:ext cx="1086189" cy="1091435"/>
          </a:xfrm>
          <a:prstGeom prst="rect">
            <a:avLst/>
          </a:prstGeom>
        </p:spPr>
      </p:pic>
    </p:spTree>
    <p:extLst>
      <p:ext uri="{BB962C8B-B14F-4D97-AF65-F5344CB8AC3E}">
        <p14:creationId xmlns:p14="http://schemas.microsoft.com/office/powerpoint/2010/main" val="255238147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3A728D-8CF4-4B5A-9E23-9063CF2AE2E4}"/>
              </a:ext>
            </a:extLst>
          </p:cNvPr>
          <p:cNvSpPr>
            <a:spLocks noGrp="1"/>
          </p:cNvSpPr>
          <p:nvPr>
            <p:ph type="body" sz="quarter" idx="10"/>
          </p:nvPr>
        </p:nvSpPr>
        <p:spPr>
          <a:xfrm>
            <a:off x="609600" y="1526117"/>
            <a:ext cx="10972800" cy="4455584"/>
          </a:xfrm>
        </p:spPr>
        <p:txBody>
          <a:bodyPr/>
          <a:lstStyle/>
          <a:p>
            <a:pPr marL="0" indent="0">
              <a:buNone/>
            </a:pPr>
            <a:r>
              <a:rPr lang="en-US" sz="3200" b="1" dirty="0">
                <a:solidFill>
                  <a:srgbClr val="D9531E"/>
                </a:solidFill>
              </a:rPr>
              <a:t>Common Themes &amp; Opportunities</a:t>
            </a:r>
          </a:p>
          <a:p>
            <a:pPr marL="0" indent="0">
              <a:buNone/>
            </a:pPr>
            <a:endParaRPr lang="en-US" sz="1000" dirty="0">
              <a:solidFill>
                <a:srgbClr val="D9531E"/>
              </a:solidFill>
            </a:endParaRPr>
          </a:p>
          <a:p>
            <a:r>
              <a:rPr lang="en-US" sz="2670" dirty="0">
                <a:solidFill>
                  <a:srgbClr val="3F3F3F"/>
                </a:solidFill>
              </a:rPr>
              <a:t>Diagnosis (Right patient) </a:t>
            </a:r>
          </a:p>
          <a:p>
            <a:pPr marL="0" indent="0">
              <a:buNone/>
            </a:pPr>
            <a:endParaRPr lang="en-US" sz="1600" dirty="0">
              <a:solidFill>
                <a:srgbClr val="3F3F3F"/>
              </a:solidFill>
            </a:endParaRPr>
          </a:p>
          <a:p>
            <a:r>
              <a:rPr lang="en-US" sz="2670" dirty="0">
                <a:solidFill>
                  <a:srgbClr val="3F3F3F"/>
                </a:solidFill>
              </a:rPr>
              <a:t>Drug Selection (Right drug)</a:t>
            </a:r>
          </a:p>
          <a:p>
            <a:endParaRPr lang="en-US" sz="1600" dirty="0">
              <a:solidFill>
                <a:srgbClr val="3F3F3F"/>
              </a:solidFill>
            </a:endParaRPr>
          </a:p>
          <a:p>
            <a:r>
              <a:rPr lang="en-US" sz="2670" dirty="0">
                <a:solidFill>
                  <a:srgbClr val="3F3F3F"/>
                </a:solidFill>
              </a:rPr>
              <a:t>Duration of therapy (Right duration)</a:t>
            </a:r>
          </a:p>
          <a:p>
            <a:pPr marL="0" indent="0">
              <a:buNone/>
            </a:pPr>
            <a:endParaRPr lang="en-US" dirty="0"/>
          </a:p>
        </p:txBody>
      </p:sp>
      <p:sp>
        <p:nvSpPr>
          <p:cNvPr id="4" name="Title 1">
            <a:extLst>
              <a:ext uri="{FF2B5EF4-FFF2-40B4-BE49-F238E27FC236}">
                <a16:creationId xmlns:a16="http://schemas.microsoft.com/office/drawing/2014/main" id="{87A31BF9-87F1-4440-AA79-832FCBEAE929}"/>
              </a:ext>
            </a:extLst>
          </p:cNvPr>
          <p:cNvSpPr txBox="1">
            <a:spLocks/>
          </p:cNvSpPr>
          <p:nvPr/>
        </p:nvSpPr>
        <p:spPr>
          <a:xfrm>
            <a:off x="1331089" y="411520"/>
            <a:ext cx="5121770" cy="625693"/>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3731" b="1" i="0" u="none" strike="noStrike" kern="1200" cap="none" spc="0" normalizeH="0" baseline="0" noProof="0">
                <a:ln>
                  <a:noFill/>
                </a:ln>
                <a:solidFill>
                  <a:srgbClr val="E25423"/>
                </a:solidFill>
                <a:effectLst/>
                <a:uLnTx/>
                <a:uFillTx/>
                <a:latin typeface="Calibri" pitchFamily="34" charset="0"/>
                <a:ea typeface="+mj-ea"/>
                <a:cs typeface="+mj-cs"/>
              </a:rPr>
              <a:t>Action  </a:t>
            </a:r>
            <a:endParaRPr kumimoji="0" lang="en-US" sz="3731" b="1" i="0" u="none" strike="noStrike" kern="1200" cap="none" spc="0" normalizeH="0" baseline="0" noProof="0" dirty="0">
              <a:ln>
                <a:noFill/>
              </a:ln>
              <a:solidFill>
                <a:srgbClr val="E25423"/>
              </a:solidFill>
              <a:effectLst/>
              <a:uLnTx/>
              <a:uFillTx/>
              <a:latin typeface="Calibri" pitchFamily="34" charset="0"/>
              <a:ea typeface="+mj-ea"/>
              <a:cs typeface="+mj-cs"/>
            </a:endParaRPr>
          </a:p>
        </p:txBody>
      </p:sp>
      <p:pic>
        <p:nvPicPr>
          <p:cNvPr id="5" name="Picture 4">
            <a:extLst>
              <a:ext uri="{FF2B5EF4-FFF2-40B4-BE49-F238E27FC236}">
                <a16:creationId xmlns:a16="http://schemas.microsoft.com/office/drawing/2014/main" id="{070EE95B-141F-4A0E-B2B0-54C680DF5B35}"/>
              </a:ext>
            </a:extLst>
          </p:cNvPr>
          <p:cNvPicPr>
            <a:picLocks noChangeAspect="1"/>
          </p:cNvPicPr>
          <p:nvPr/>
        </p:nvPicPr>
        <p:blipFill>
          <a:blip r:embed="rId2"/>
          <a:stretch>
            <a:fillRect/>
          </a:stretch>
        </p:blipFill>
        <p:spPr>
          <a:xfrm>
            <a:off x="244900" y="202126"/>
            <a:ext cx="1086189" cy="1091435"/>
          </a:xfrm>
          <a:prstGeom prst="rect">
            <a:avLst/>
          </a:prstGeom>
        </p:spPr>
      </p:pic>
    </p:spTree>
    <p:extLst>
      <p:ext uri="{BB962C8B-B14F-4D97-AF65-F5344CB8AC3E}">
        <p14:creationId xmlns:p14="http://schemas.microsoft.com/office/powerpoint/2010/main" val="172163878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3A728D-8CF4-4B5A-9E23-9063CF2AE2E4}"/>
              </a:ext>
            </a:extLst>
          </p:cNvPr>
          <p:cNvSpPr>
            <a:spLocks noGrp="1"/>
          </p:cNvSpPr>
          <p:nvPr>
            <p:ph type="body" sz="quarter" idx="10"/>
          </p:nvPr>
        </p:nvSpPr>
        <p:spPr>
          <a:xfrm>
            <a:off x="609600" y="1526117"/>
            <a:ext cx="6477000" cy="4455584"/>
          </a:xfrm>
        </p:spPr>
        <p:txBody>
          <a:bodyPr/>
          <a:lstStyle/>
          <a:p>
            <a:pPr marL="0" indent="0">
              <a:buNone/>
            </a:pPr>
            <a:r>
              <a:rPr lang="en-US" sz="3200" b="1" dirty="0">
                <a:solidFill>
                  <a:srgbClr val="D9531E"/>
                </a:solidFill>
              </a:rPr>
              <a:t>CAP Pathway Intervention Objectives</a:t>
            </a:r>
          </a:p>
          <a:p>
            <a:pPr marL="0" indent="0">
              <a:buNone/>
            </a:pPr>
            <a:endParaRPr lang="en-US" sz="1000" dirty="0">
              <a:solidFill>
                <a:srgbClr val="D9531E"/>
              </a:solidFill>
            </a:endParaRPr>
          </a:p>
          <a:p>
            <a:pPr marL="342900" indent="-342900">
              <a:buAutoNum type="arabicPeriod"/>
            </a:pPr>
            <a:r>
              <a:rPr lang="en-US" dirty="0">
                <a:solidFill>
                  <a:srgbClr val="3F3F3F"/>
                </a:solidFill>
              </a:rPr>
              <a:t>Develop and implement single “Best Practice” pathway for CAP</a:t>
            </a:r>
          </a:p>
          <a:p>
            <a:pPr marL="342900" indent="-342900">
              <a:buAutoNum type="arabicPeriod"/>
            </a:pPr>
            <a:endParaRPr lang="en-US" sz="1600" dirty="0">
              <a:solidFill>
                <a:srgbClr val="3F3F3F"/>
              </a:solidFill>
            </a:endParaRPr>
          </a:p>
          <a:p>
            <a:pPr marL="342900" indent="-342900">
              <a:buAutoNum type="arabicPeriod"/>
            </a:pPr>
            <a:r>
              <a:rPr lang="en-US" sz="2670" dirty="0">
                <a:solidFill>
                  <a:srgbClr val="3F3F3F"/>
                </a:solidFill>
              </a:rPr>
              <a:t>Assess impact of Pathway on:</a:t>
            </a:r>
          </a:p>
          <a:p>
            <a:pPr marL="876286" lvl="1" indent="-342900">
              <a:buAutoNum type="arabicPeriod"/>
            </a:pPr>
            <a:r>
              <a:rPr lang="en-US" sz="2400" dirty="0">
                <a:solidFill>
                  <a:srgbClr val="3F3F3F"/>
                </a:solidFill>
              </a:rPr>
              <a:t>Intravenous antibiotic duration</a:t>
            </a:r>
          </a:p>
          <a:p>
            <a:pPr marL="876286" lvl="1" indent="-342900">
              <a:buAutoNum type="arabicPeriod"/>
            </a:pPr>
            <a:r>
              <a:rPr lang="en-US" sz="2400" dirty="0">
                <a:solidFill>
                  <a:srgbClr val="3F3F3F"/>
                </a:solidFill>
              </a:rPr>
              <a:t>Length of stay</a:t>
            </a:r>
          </a:p>
          <a:p>
            <a:pPr marL="876286" lvl="1" indent="-342900">
              <a:buAutoNum type="arabicPeriod"/>
            </a:pPr>
            <a:r>
              <a:rPr lang="en-US" sz="2400" dirty="0">
                <a:solidFill>
                  <a:srgbClr val="3F3F3F"/>
                </a:solidFill>
              </a:rPr>
              <a:t>Costs</a:t>
            </a:r>
          </a:p>
          <a:p>
            <a:pPr marL="876286" lvl="1" indent="-342900">
              <a:buAutoNum type="arabicPeriod"/>
            </a:pPr>
            <a:r>
              <a:rPr lang="en-US" sz="2400" dirty="0">
                <a:solidFill>
                  <a:srgbClr val="3F3F3F"/>
                </a:solidFill>
              </a:rPr>
              <a:t>Balancing Measures</a:t>
            </a:r>
          </a:p>
        </p:txBody>
      </p:sp>
      <p:sp>
        <p:nvSpPr>
          <p:cNvPr id="4" name="Title 1">
            <a:extLst>
              <a:ext uri="{FF2B5EF4-FFF2-40B4-BE49-F238E27FC236}">
                <a16:creationId xmlns:a16="http://schemas.microsoft.com/office/drawing/2014/main" id="{87A31BF9-87F1-4440-AA79-832FCBEAE929}"/>
              </a:ext>
            </a:extLst>
          </p:cNvPr>
          <p:cNvSpPr txBox="1">
            <a:spLocks/>
          </p:cNvSpPr>
          <p:nvPr/>
        </p:nvSpPr>
        <p:spPr>
          <a:xfrm>
            <a:off x="1331089" y="411520"/>
            <a:ext cx="5121770" cy="625693"/>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3731" b="1" i="0" u="none" strike="noStrike" kern="1200" cap="none" spc="0" normalizeH="0" baseline="0" noProof="0">
                <a:ln>
                  <a:noFill/>
                </a:ln>
                <a:solidFill>
                  <a:srgbClr val="E25423"/>
                </a:solidFill>
                <a:effectLst/>
                <a:uLnTx/>
                <a:uFillTx/>
                <a:latin typeface="Calibri" pitchFamily="34" charset="0"/>
                <a:ea typeface="+mj-ea"/>
                <a:cs typeface="+mj-cs"/>
              </a:rPr>
              <a:t>Action  </a:t>
            </a:r>
            <a:endParaRPr kumimoji="0" lang="en-US" sz="3731" b="1" i="0" u="none" strike="noStrike" kern="1200" cap="none" spc="0" normalizeH="0" baseline="0" noProof="0" dirty="0">
              <a:ln>
                <a:noFill/>
              </a:ln>
              <a:solidFill>
                <a:srgbClr val="E25423"/>
              </a:solidFill>
              <a:effectLst/>
              <a:uLnTx/>
              <a:uFillTx/>
              <a:latin typeface="Calibri" pitchFamily="34" charset="0"/>
              <a:ea typeface="+mj-ea"/>
              <a:cs typeface="+mj-cs"/>
            </a:endParaRPr>
          </a:p>
        </p:txBody>
      </p:sp>
      <p:pic>
        <p:nvPicPr>
          <p:cNvPr id="5" name="Picture 4">
            <a:extLst>
              <a:ext uri="{FF2B5EF4-FFF2-40B4-BE49-F238E27FC236}">
                <a16:creationId xmlns:a16="http://schemas.microsoft.com/office/drawing/2014/main" id="{070EE95B-141F-4A0E-B2B0-54C680DF5B35}"/>
              </a:ext>
            </a:extLst>
          </p:cNvPr>
          <p:cNvPicPr>
            <a:picLocks noChangeAspect="1"/>
          </p:cNvPicPr>
          <p:nvPr/>
        </p:nvPicPr>
        <p:blipFill>
          <a:blip r:embed="rId2"/>
          <a:stretch>
            <a:fillRect/>
          </a:stretch>
        </p:blipFill>
        <p:spPr>
          <a:xfrm>
            <a:off x="244900" y="202126"/>
            <a:ext cx="1086189" cy="1091435"/>
          </a:xfrm>
          <a:prstGeom prst="rect">
            <a:avLst/>
          </a:prstGeom>
        </p:spPr>
      </p:pic>
      <p:pic>
        <p:nvPicPr>
          <p:cNvPr id="6" name="Picture 5">
            <a:extLst>
              <a:ext uri="{FF2B5EF4-FFF2-40B4-BE49-F238E27FC236}">
                <a16:creationId xmlns:a16="http://schemas.microsoft.com/office/drawing/2014/main" id="{BA426D85-519D-4EE1-9E5B-6EB04891331A}"/>
              </a:ext>
            </a:extLst>
          </p:cNvPr>
          <p:cNvPicPr>
            <a:picLocks noChangeAspect="1"/>
          </p:cNvPicPr>
          <p:nvPr/>
        </p:nvPicPr>
        <p:blipFill>
          <a:blip r:embed="rId3"/>
          <a:stretch>
            <a:fillRect/>
          </a:stretch>
        </p:blipFill>
        <p:spPr>
          <a:xfrm>
            <a:off x="7477129" y="95250"/>
            <a:ext cx="4574746" cy="6562725"/>
          </a:xfrm>
          <a:prstGeom prst="rect">
            <a:avLst/>
          </a:prstGeom>
        </p:spPr>
      </p:pic>
    </p:spTree>
    <p:extLst>
      <p:ext uri="{BB962C8B-B14F-4D97-AF65-F5344CB8AC3E}">
        <p14:creationId xmlns:p14="http://schemas.microsoft.com/office/powerpoint/2010/main" val="425939255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3A728D-8CF4-4B5A-9E23-9063CF2AE2E4}"/>
              </a:ext>
            </a:extLst>
          </p:cNvPr>
          <p:cNvSpPr>
            <a:spLocks noGrp="1"/>
          </p:cNvSpPr>
          <p:nvPr>
            <p:ph type="body" sz="quarter" idx="10"/>
          </p:nvPr>
        </p:nvSpPr>
        <p:spPr>
          <a:xfrm>
            <a:off x="609600" y="1526117"/>
            <a:ext cx="10972800" cy="4455584"/>
          </a:xfrm>
        </p:spPr>
        <p:txBody>
          <a:bodyPr/>
          <a:lstStyle/>
          <a:p>
            <a:pPr marL="0" indent="0">
              <a:buNone/>
            </a:pPr>
            <a:r>
              <a:rPr lang="en-US" sz="3200" b="1" dirty="0">
                <a:solidFill>
                  <a:srgbClr val="D9531E"/>
                </a:solidFill>
              </a:rPr>
              <a:t>Targets of Intervention</a:t>
            </a:r>
          </a:p>
          <a:p>
            <a:pPr marL="0" indent="0">
              <a:buNone/>
            </a:pPr>
            <a:endParaRPr lang="en-US" sz="1050" dirty="0">
              <a:solidFill>
                <a:srgbClr val="D9531E"/>
              </a:solidFill>
            </a:endParaRPr>
          </a:p>
          <a:p>
            <a:r>
              <a:rPr lang="en-US" sz="2670" dirty="0">
                <a:solidFill>
                  <a:srgbClr val="3F3F3F"/>
                </a:solidFill>
              </a:rPr>
              <a:t>Do away with Healthcare-associated Pneumonia (HCAP) diagnosis that promotes unnecessary broad-spectrum antibiotic use</a:t>
            </a:r>
          </a:p>
          <a:p>
            <a:endParaRPr lang="en-US" sz="1600" dirty="0">
              <a:solidFill>
                <a:srgbClr val="3F3F3F"/>
              </a:solidFill>
            </a:endParaRPr>
          </a:p>
          <a:p>
            <a:r>
              <a:rPr lang="en-US" sz="2670" dirty="0">
                <a:solidFill>
                  <a:srgbClr val="3F3F3F"/>
                </a:solidFill>
              </a:rPr>
              <a:t>IV to PO conversion (make it happen more quickly)</a:t>
            </a:r>
          </a:p>
          <a:p>
            <a:endParaRPr lang="en-US" sz="1600" dirty="0">
              <a:solidFill>
                <a:srgbClr val="3F3F3F"/>
              </a:solidFill>
            </a:endParaRPr>
          </a:p>
          <a:p>
            <a:r>
              <a:rPr lang="en-US" sz="2670" dirty="0">
                <a:solidFill>
                  <a:srgbClr val="3F3F3F"/>
                </a:solidFill>
              </a:rPr>
              <a:t>Duration of therapy (target 5 days)</a:t>
            </a:r>
          </a:p>
        </p:txBody>
      </p:sp>
      <p:sp>
        <p:nvSpPr>
          <p:cNvPr id="4" name="Title 1">
            <a:extLst>
              <a:ext uri="{FF2B5EF4-FFF2-40B4-BE49-F238E27FC236}">
                <a16:creationId xmlns:a16="http://schemas.microsoft.com/office/drawing/2014/main" id="{87A31BF9-87F1-4440-AA79-832FCBEAE929}"/>
              </a:ext>
            </a:extLst>
          </p:cNvPr>
          <p:cNvSpPr txBox="1">
            <a:spLocks/>
          </p:cNvSpPr>
          <p:nvPr/>
        </p:nvSpPr>
        <p:spPr>
          <a:xfrm>
            <a:off x="1331089" y="411520"/>
            <a:ext cx="5121770" cy="625693"/>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3731" b="1" i="0" u="none" strike="noStrike" kern="1200" cap="none" spc="0" normalizeH="0" baseline="0" noProof="0">
                <a:ln>
                  <a:noFill/>
                </a:ln>
                <a:solidFill>
                  <a:srgbClr val="E25423"/>
                </a:solidFill>
                <a:effectLst/>
                <a:uLnTx/>
                <a:uFillTx/>
                <a:latin typeface="Calibri" pitchFamily="34" charset="0"/>
                <a:ea typeface="+mj-ea"/>
                <a:cs typeface="+mj-cs"/>
              </a:rPr>
              <a:t>Action  </a:t>
            </a:r>
            <a:endParaRPr kumimoji="0" lang="en-US" sz="3731" b="1" i="0" u="none" strike="noStrike" kern="1200" cap="none" spc="0" normalizeH="0" baseline="0" noProof="0" dirty="0">
              <a:ln>
                <a:noFill/>
              </a:ln>
              <a:solidFill>
                <a:srgbClr val="E25423"/>
              </a:solidFill>
              <a:effectLst/>
              <a:uLnTx/>
              <a:uFillTx/>
              <a:latin typeface="Calibri" pitchFamily="34" charset="0"/>
              <a:ea typeface="+mj-ea"/>
              <a:cs typeface="+mj-cs"/>
            </a:endParaRPr>
          </a:p>
        </p:txBody>
      </p:sp>
      <p:pic>
        <p:nvPicPr>
          <p:cNvPr id="5" name="Picture 4">
            <a:extLst>
              <a:ext uri="{FF2B5EF4-FFF2-40B4-BE49-F238E27FC236}">
                <a16:creationId xmlns:a16="http://schemas.microsoft.com/office/drawing/2014/main" id="{070EE95B-141F-4A0E-B2B0-54C680DF5B35}"/>
              </a:ext>
            </a:extLst>
          </p:cNvPr>
          <p:cNvPicPr>
            <a:picLocks noChangeAspect="1"/>
          </p:cNvPicPr>
          <p:nvPr/>
        </p:nvPicPr>
        <p:blipFill>
          <a:blip r:embed="rId2"/>
          <a:stretch>
            <a:fillRect/>
          </a:stretch>
        </p:blipFill>
        <p:spPr>
          <a:xfrm>
            <a:off x="244900" y="202126"/>
            <a:ext cx="1086189" cy="1091435"/>
          </a:xfrm>
          <a:prstGeom prst="rect">
            <a:avLst/>
          </a:prstGeom>
        </p:spPr>
      </p:pic>
    </p:spTree>
    <p:extLst>
      <p:ext uri="{BB962C8B-B14F-4D97-AF65-F5344CB8AC3E}">
        <p14:creationId xmlns:p14="http://schemas.microsoft.com/office/powerpoint/2010/main" val="344839668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14E8-569C-494C-A5E2-DB893A1638CC}"/>
              </a:ext>
            </a:extLst>
          </p:cNvPr>
          <p:cNvSpPr>
            <a:spLocks noGrp="1"/>
          </p:cNvSpPr>
          <p:nvPr>
            <p:ph type="title"/>
          </p:nvPr>
        </p:nvSpPr>
        <p:spPr>
          <a:xfrm>
            <a:off x="609600" y="246064"/>
            <a:ext cx="10972800" cy="582611"/>
          </a:xfrm>
        </p:spPr>
        <p:txBody>
          <a:bodyPr/>
          <a:lstStyle/>
          <a:p>
            <a:pPr algn="ctr"/>
            <a:r>
              <a:rPr lang="en-US" sz="3600" dirty="0"/>
              <a:t>How It Works</a:t>
            </a:r>
            <a:endParaRPr lang="en-US" dirty="0"/>
          </a:p>
        </p:txBody>
      </p:sp>
      <p:pic>
        <p:nvPicPr>
          <p:cNvPr id="4" name="Content Placeholder 3">
            <a:extLst>
              <a:ext uri="{FF2B5EF4-FFF2-40B4-BE49-F238E27FC236}">
                <a16:creationId xmlns:a16="http://schemas.microsoft.com/office/drawing/2014/main" id="{22D8B696-0F1C-41CE-AF41-011979D92726}"/>
              </a:ext>
            </a:extLst>
          </p:cNvPr>
          <p:cNvPicPr>
            <a:picLocks noChangeAspect="1"/>
          </p:cNvPicPr>
          <p:nvPr/>
        </p:nvPicPr>
        <p:blipFill>
          <a:blip r:embed="rId2"/>
          <a:stretch>
            <a:fillRect/>
          </a:stretch>
        </p:blipFill>
        <p:spPr>
          <a:xfrm>
            <a:off x="1881259" y="885825"/>
            <a:ext cx="8429481" cy="5242001"/>
          </a:xfrm>
          <a:prstGeom prst="rect">
            <a:avLst/>
          </a:prstGeom>
        </p:spPr>
      </p:pic>
      <p:sp>
        <p:nvSpPr>
          <p:cNvPr id="5" name="TextBox 4">
            <a:extLst>
              <a:ext uri="{FF2B5EF4-FFF2-40B4-BE49-F238E27FC236}">
                <a16:creationId xmlns:a16="http://schemas.microsoft.com/office/drawing/2014/main" id="{89BC9A4A-A6D1-4350-9BF6-BDD2B7225AFA}"/>
              </a:ext>
            </a:extLst>
          </p:cNvPr>
          <p:cNvSpPr txBox="1"/>
          <p:nvPr/>
        </p:nvSpPr>
        <p:spPr>
          <a:xfrm>
            <a:off x="1731814" y="6183251"/>
            <a:ext cx="8728369" cy="400110"/>
          </a:xfrm>
          <a:prstGeom prst="rect">
            <a:avLst/>
          </a:prstGeom>
          <a:noFill/>
        </p:spPr>
        <p:txBody>
          <a:bodyPr wrap="square" rtlCol="0">
            <a:spAutoFit/>
          </a:bodyPr>
          <a:lstStyle/>
          <a:p>
            <a:pPr algn="ctr"/>
            <a:r>
              <a:rPr lang="en-US" sz="2000" dirty="0">
                <a:solidFill>
                  <a:srgbClr val="D9531E"/>
                </a:solidFill>
              </a:rPr>
              <a:t>*Fires when chest x-ray and antibiotics both ordered…embedded into workflow</a:t>
            </a:r>
          </a:p>
        </p:txBody>
      </p:sp>
    </p:spTree>
    <p:extLst>
      <p:ext uri="{BB962C8B-B14F-4D97-AF65-F5344CB8AC3E}">
        <p14:creationId xmlns:p14="http://schemas.microsoft.com/office/powerpoint/2010/main" val="3990806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DCF3-8F44-4C0E-8FF3-C5728C36DBF9}"/>
              </a:ext>
            </a:extLst>
          </p:cNvPr>
          <p:cNvSpPr>
            <a:spLocks noGrp="1"/>
          </p:cNvSpPr>
          <p:nvPr>
            <p:ph type="title"/>
          </p:nvPr>
        </p:nvSpPr>
        <p:spPr>
          <a:xfrm>
            <a:off x="609600" y="141289"/>
            <a:ext cx="10972800" cy="1143000"/>
          </a:xfrm>
        </p:spPr>
        <p:txBody>
          <a:bodyPr/>
          <a:lstStyle/>
          <a:p>
            <a:r>
              <a:rPr lang="en-US" dirty="0"/>
              <a:t>CARB National Action Plan (2020 – 2025)</a:t>
            </a:r>
          </a:p>
        </p:txBody>
      </p:sp>
      <p:sp>
        <p:nvSpPr>
          <p:cNvPr id="3" name="Text Placeholder 2">
            <a:extLst>
              <a:ext uri="{FF2B5EF4-FFF2-40B4-BE49-F238E27FC236}">
                <a16:creationId xmlns:a16="http://schemas.microsoft.com/office/drawing/2014/main" id="{8EACC1D6-1547-4DBF-9E31-0A5C64E2AA61}"/>
              </a:ext>
            </a:extLst>
          </p:cNvPr>
          <p:cNvSpPr>
            <a:spLocks noGrp="1"/>
          </p:cNvSpPr>
          <p:nvPr>
            <p:ph type="body" sz="quarter" idx="10"/>
          </p:nvPr>
        </p:nvSpPr>
        <p:spPr>
          <a:xfrm>
            <a:off x="2065489" y="1545168"/>
            <a:ext cx="9056915" cy="4949150"/>
          </a:xfrm>
        </p:spPr>
        <p:txBody>
          <a:bodyPr/>
          <a:lstStyle/>
          <a:p>
            <a:pPr marL="1257300" indent="-1257300">
              <a:buNone/>
            </a:pPr>
            <a:r>
              <a:rPr lang="en-US" sz="2800" b="1" dirty="0">
                <a:solidFill>
                  <a:srgbClr val="0039A6"/>
                </a:solidFill>
              </a:rPr>
              <a:t>GOAL 1</a:t>
            </a:r>
            <a:r>
              <a:rPr lang="en-US" sz="2800" b="1" dirty="0">
                <a:solidFill>
                  <a:srgbClr val="3F3F3F"/>
                </a:solidFill>
              </a:rPr>
              <a:t>:</a:t>
            </a:r>
            <a:r>
              <a:rPr lang="en-US" sz="2800" dirty="0">
                <a:solidFill>
                  <a:srgbClr val="3F3F3F"/>
                </a:solidFill>
              </a:rPr>
              <a:t> </a:t>
            </a:r>
            <a:r>
              <a:rPr lang="en-US" sz="2400" dirty="0">
                <a:solidFill>
                  <a:srgbClr val="3F3F3F"/>
                </a:solidFill>
              </a:rPr>
              <a:t>Slow the Emergence of Resistant Bacteria and Prevent the Spread of Resistant Infections</a:t>
            </a:r>
          </a:p>
          <a:p>
            <a:pPr marL="0" indent="0">
              <a:buNone/>
            </a:pPr>
            <a:endParaRPr lang="en-US" sz="1100" dirty="0">
              <a:solidFill>
                <a:srgbClr val="3F3F3F"/>
              </a:solidFill>
            </a:endParaRPr>
          </a:p>
          <a:p>
            <a:pPr marL="0" indent="0">
              <a:buNone/>
            </a:pPr>
            <a:r>
              <a:rPr lang="en-US" sz="2800" b="1" dirty="0">
                <a:solidFill>
                  <a:srgbClr val="0039A6"/>
                </a:solidFill>
              </a:rPr>
              <a:t>GOAL 2</a:t>
            </a:r>
            <a:r>
              <a:rPr lang="en-US" sz="2800" b="1" dirty="0">
                <a:solidFill>
                  <a:srgbClr val="3F3F3F"/>
                </a:solidFill>
              </a:rPr>
              <a:t>:</a:t>
            </a:r>
            <a:r>
              <a:rPr lang="en-US" sz="2800" dirty="0">
                <a:solidFill>
                  <a:srgbClr val="3F3F3F"/>
                </a:solidFill>
              </a:rPr>
              <a:t> </a:t>
            </a:r>
            <a:r>
              <a:rPr lang="en-US" sz="2400" dirty="0">
                <a:solidFill>
                  <a:srgbClr val="3F3F3F"/>
                </a:solidFill>
              </a:rPr>
              <a:t>Strengthen National One Health Surveillance Efforts</a:t>
            </a:r>
          </a:p>
          <a:p>
            <a:pPr marL="0" indent="0">
              <a:buNone/>
            </a:pPr>
            <a:endParaRPr lang="en-US" sz="1100" dirty="0">
              <a:solidFill>
                <a:srgbClr val="3F3F3F"/>
              </a:solidFill>
            </a:endParaRPr>
          </a:p>
          <a:p>
            <a:pPr marL="1257300" indent="-1257300">
              <a:buNone/>
            </a:pPr>
            <a:r>
              <a:rPr lang="en-US" sz="2800" b="1" dirty="0">
                <a:solidFill>
                  <a:srgbClr val="0039A6"/>
                </a:solidFill>
              </a:rPr>
              <a:t>GOAL 3</a:t>
            </a:r>
            <a:r>
              <a:rPr lang="en-US" sz="2800" b="1" dirty="0">
                <a:solidFill>
                  <a:srgbClr val="3F3F3F"/>
                </a:solidFill>
              </a:rPr>
              <a:t>:</a:t>
            </a:r>
            <a:r>
              <a:rPr lang="en-US" sz="2800" dirty="0">
                <a:solidFill>
                  <a:srgbClr val="3F3F3F"/>
                </a:solidFill>
              </a:rPr>
              <a:t> </a:t>
            </a:r>
            <a:r>
              <a:rPr lang="en-US" sz="2400" dirty="0">
                <a:solidFill>
                  <a:srgbClr val="3F3F3F"/>
                </a:solidFill>
              </a:rPr>
              <a:t>Advance Development and Use of Rapid and Innovative 	 Diagnostic Tests for Resistant Bacteria</a:t>
            </a:r>
          </a:p>
          <a:p>
            <a:pPr marL="0" indent="0">
              <a:buNone/>
            </a:pPr>
            <a:endParaRPr lang="en-US" sz="1100" dirty="0">
              <a:solidFill>
                <a:srgbClr val="3F3F3F"/>
              </a:solidFill>
            </a:endParaRPr>
          </a:p>
          <a:p>
            <a:pPr marL="1257300" indent="-1257300">
              <a:buNone/>
            </a:pPr>
            <a:r>
              <a:rPr lang="en-US" sz="2800" b="1" dirty="0">
                <a:solidFill>
                  <a:srgbClr val="0039A6"/>
                </a:solidFill>
              </a:rPr>
              <a:t>GOAL 4</a:t>
            </a:r>
            <a:r>
              <a:rPr lang="en-US" sz="2800" b="1" dirty="0">
                <a:solidFill>
                  <a:srgbClr val="3F3F3F"/>
                </a:solidFill>
              </a:rPr>
              <a:t>:</a:t>
            </a:r>
            <a:r>
              <a:rPr lang="en-US" sz="2800" dirty="0">
                <a:solidFill>
                  <a:srgbClr val="3F3F3F"/>
                </a:solidFill>
              </a:rPr>
              <a:t> </a:t>
            </a:r>
            <a:r>
              <a:rPr lang="en-US" sz="2400" dirty="0">
                <a:solidFill>
                  <a:srgbClr val="3F3F3F"/>
                </a:solidFill>
              </a:rPr>
              <a:t>Accelerate Research, Development for New Antibiotics, Other Therapeutics, and Vaccines</a:t>
            </a:r>
          </a:p>
          <a:p>
            <a:pPr marL="0" indent="0">
              <a:buNone/>
            </a:pPr>
            <a:endParaRPr lang="en-US" sz="1100" dirty="0">
              <a:solidFill>
                <a:srgbClr val="3F3F3F"/>
              </a:solidFill>
            </a:endParaRPr>
          </a:p>
          <a:p>
            <a:pPr marL="1257300" indent="-1257300">
              <a:buNone/>
            </a:pPr>
            <a:r>
              <a:rPr lang="en-US" sz="2800" b="1" dirty="0">
                <a:solidFill>
                  <a:srgbClr val="0039A6"/>
                </a:solidFill>
              </a:rPr>
              <a:t>GOAL 5</a:t>
            </a:r>
            <a:r>
              <a:rPr lang="en-US" sz="2800" b="1" dirty="0">
                <a:solidFill>
                  <a:srgbClr val="3F3F3F"/>
                </a:solidFill>
              </a:rPr>
              <a:t>: </a:t>
            </a:r>
            <a:r>
              <a:rPr lang="en-US" sz="2400" dirty="0">
                <a:solidFill>
                  <a:srgbClr val="3F3F3F"/>
                </a:solidFill>
              </a:rPr>
              <a:t>International Collaboration for AR Prevention, Surveillance,  Control and Antibiotic Research and Development</a:t>
            </a:r>
          </a:p>
          <a:p>
            <a:endParaRPr lang="en-US" dirty="0"/>
          </a:p>
        </p:txBody>
      </p:sp>
      <p:pic>
        <p:nvPicPr>
          <p:cNvPr id="5" name="Picture 4" descr="A picture containing umbrella, sign&#10;&#10;Description automatically generated">
            <a:extLst>
              <a:ext uri="{FF2B5EF4-FFF2-40B4-BE49-F238E27FC236}">
                <a16:creationId xmlns:a16="http://schemas.microsoft.com/office/drawing/2014/main" id="{BAC271AA-3EA9-432B-A336-190C13DB2D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599" y="1611159"/>
            <a:ext cx="965160" cy="586895"/>
          </a:xfrm>
          <a:prstGeom prst="rect">
            <a:avLst/>
          </a:prstGeom>
        </p:spPr>
      </p:pic>
      <p:pic>
        <p:nvPicPr>
          <p:cNvPr id="7" name="Picture 6" descr="Icon&#10;&#10;Description automatically generated">
            <a:extLst>
              <a:ext uri="{FF2B5EF4-FFF2-40B4-BE49-F238E27FC236}">
                <a16:creationId xmlns:a16="http://schemas.microsoft.com/office/drawing/2014/main" id="{2545FFD9-43CD-4DA9-95D8-B95D434402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803" y="2467374"/>
            <a:ext cx="748211" cy="702495"/>
          </a:xfrm>
          <a:prstGeom prst="rect">
            <a:avLst/>
          </a:prstGeom>
        </p:spPr>
      </p:pic>
      <p:pic>
        <p:nvPicPr>
          <p:cNvPr id="9" name="Picture 8" descr="Diagram&#10;&#10;Description automatically generated">
            <a:extLst>
              <a:ext uri="{FF2B5EF4-FFF2-40B4-BE49-F238E27FC236}">
                <a16:creationId xmlns:a16="http://schemas.microsoft.com/office/drawing/2014/main" id="{4EB263C1-431A-4F1A-985D-ED9241A7E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381" y="3370042"/>
            <a:ext cx="748211" cy="852005"/>
          </a:xfrm>
          <a:prstGeom prst="rect">
            <a:avLst/>
          </a:prstGeom>
        </p:spPr>
      </p:pic>
      <p:pic>
        <p:nvPicPr>
          <p:cNvPr id="11" name="Picture 10" descr="Icon&#10;&#10;Description automatically generated">
            <a:extLst>
              <a:ext uri="{FF2B5EF4-FFF2-40B4-BE49-F238E27FC236}">
                <a16:creationId xmlns:a16="http://schemas.microsoft.com/office/drawing/2014/main" id="{335E0443-E218-48BE-B71F-37645F2117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326" y="4417710"/>
            <a:ext cx="931741" cy="782808"/>
          </a:xfrm>
          <a:prstGeom prst="rect">
            <a:avLst/>
          </a:prstGeom>
        </p:spPr>
      </p:pic>
      <p:pic>
        <p:nvPicPr>
          <p:cNvPr id="13" name="Picture 12" descr="Icon&#10;&#10;Description automatically generated">
            <a:extLst>
              <a:ext uri="{FF2B5EF4-FFF2-40B4-BE49-F238E27FC236}">
                <a16:creationId xmlns:a16="http://schemas.microsoft.com/office/drawing/2014/main" id="{73518CED-478C-4EF0-9DBB-80907959B9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904" y="5422612"/>
            <a:ext cx="819367" cy="818503"/>
          </a:xfrm>
          <a:prstGeom prst="rect">
            <a:avLst/>
          </a:prstGeom>
        </p:spPr>
      </p:pic>
    </p:spTree>
    <p:extLst>
      <p:ext uri="{BB962C8B-B14F-4D97-AF65-F5344CB8AC3E}">
        <p14:creationId xmlns:p14="http://schemas.microsoft.com/office/powerpoint/2010/main" val="14913454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D0E91418-7203-4499-A9A4-FB2E531369E2}"/>
              </a:ext>
            </a:extLst>
          </p:cNvPr>
          <p:cNvPicPr>
            <a:picLocks noChangeAspect="1"/>
          </p:cNvPicPr>
          <p:nvPr/>
        </p:nvPicPr>
        <p:blipFill rotWithShape="1">
          <a:blip r:embed="rId2"/>
          <a:srcRect b="58119"/>
          <a:stretch/>
        </p:blipFill>
        <p:spPr>
          <a:xfrm>
            <a:off x="1967003" y="52038"/>
            <a:ext cx="8257993" cy="3087473"/>
          </a:xfrm>
          <a:prstGeom prst="rect">
            <a:avLst/>
          </a:prstGeom>
        </p:spPr>
      </p:pic>
      <p:pic>
        <p:nvPicPr>
          <p:cNvPr id="5" name="Content Placeholder 7">
            <a:extLst>
              <a:ext uri="{FF2B5EF4-FFF2-40B4-BE49-F238E27FC236}">
                <a16:creationId xmlns:a16="http://schemas.microsoft.com/office/drawing/2014/main" id="{BDA20D5C-2AF8-41EB-B15C-6A2996A2A24E}"/>
              </a:ext>
            </a:extLst>
          </p:cNvPr>
          <p:cNvPicPr>
            <a:picLocks noChangeAspect="1"/>
          </p:cNvPicPr>
          <p:nvPr/>
        </p:nvPicPr>
        <p:blipFill rotWithShape="1">
          <a:blip r:embed="rId2"/>
          <a:srcRect t="50868"/>
          <a:stretch/>
        </p:blipFill>
        <p:spPr>
          <a:xfrm>
            <a:off x="2390246" y="3253811"/>
            <a:ext cx="7834750" cy="3436398"/>
          </a:xfrm>
          <a:prstGeom prst="rect">
            <a:avLst/>
          </a:prstGeom>
        </p:spPr>
      </p:pic>
      <p:sp>
        <p:nvSpPr>
          <p:cNvPr id="6" name="Right Arrow 4">
            <a:extLst>
              <a:ext uri="{FF2B5EF4-FFF2-40B4-BE49-F238E27FC236}">
                <a16:creationId xmlns:a16="http://schemas.microsoft.com/office/drawing/2014/main" id="{424C658C-6E64-4B24-9C34-DDDC39CB4219}"/>
              </a:ext>
            </a:extLst>
          </p:cNvPr>
          <p:cNvSpPr/>
          <p:nvPr/>
        </p:nvSpPr>
        <p:spPr>
          <a:xfrm rot="10800000">
            <a:off x="7018923" y="2538067"/>
            <a:ext cx="1320800" cy="457200"/>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177B453-62A0-4F05-8E09-ED0464D74380}"/>
              </a:ext>
            </a:extLst>
          </p:cNvPr>
          <p:cNvSpPr txBox="1"/>
          <p:nvPr/>
        </p:nvSpPr>
        <p:spPr>
          <a:xfrm>
            <a:off x="7186163" y="5402806"/>
            <a:ext cx="2888330" cy="1200328"/>
          </a:xfrm>
          <a:prstGeom prst="rect">
            <a:avLst/>
          </a:prstGeom>
          <a:noFill/>
        </p:spPr>
        <p:txBody>
          <a:bodyPr wrap="square" rtlCol="0">
            <a:spAutoFit/>
          </a:bodyPr>
          <a:lstStyle/>
          <a:p>
            <a:pPr algn="ctr"/>
            <a:r>
              <a:rPr lang="en-US" sz="2400" b="1" dirty="0"/>
              <a:t>*Daily ASP Prospective Audit and Feedback</a:t>
            </a:r>
          </a:p>
        </p:txBody>
      </p:sp>
    </p:spTree>
    <p:extLst>
      <p:ext uri="{BB962C8B-B14F-4D97-AF65-F5344CB8AC3E}">
        <p14:creationId xmlns:p14="http://schemas.microsoft.com/office/powerpoint/2010/main" val="1118895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08E1-4675-4F6B-8530-90B45F2D4916}"/>
              </a:ext>
            </a:extLst>
          </p:cNvPr>
          <p:cNvSpPr>
            <a:spLocks noGrp="1"/>
          </p:cNvSpPr>
          <p:nvPr>
            <p:ph type="title"/>
          </p:nvPr>
        </p:nvSpPr>
        <p:spPr>
          <a:xfrm>
            <a:off x="2402557" y="349956"/>
            <a:ext cx="8796020" cy="675076"/>
          </a:xfrm>
        </p:spPr>
        <p:txBody>
          <a:bodyPr/>
          <a:lstStyle/>
          <a:p>
            <a:r>
              <a:rPr lang="en-US" sz="3731" dirty="0"/>
              <a:t>Tracking and Reporting</a:t>
            </a:r>
          </a:p>
        </p:txBody>
      </p:sp>
      <p:pic>
        <p:nvPicPr>
          <p:cNvPr id="6" name="Picture 5">
            <a:extLst>
              <a:ext uri="{FF2B5EF4-FFF2-40B4-BE49-F238E27FC236}">
                <a16:creationId xmlns:a16="http://schemas.microsoft.com/office/drawing/2014/main" id="{176DC445-1CB9-4B0D-BC23-D7C2D461EE9F}"/>
              </a:ext>
            </a:extLst>
          </p:cNvPr>
          <p:cNvPicPr>
            <a:picLocks noChangeAspect="1"/>
          </p:cNvPicPr>
          <p:nvPr/>
        </p:nvPicPr>
        <p:blipFill>
          <a:blip r:embed="rId2"/>
          <a:stretch>
            <a:fillRect/>
          </a:stretch>
        </p:blipFill>
        <p:spPr>
          <a:xfrm>
            <a:off x="172610" y="163847"/>
            <a:ext cx="1076400" cy="1024400"/>
          </a:xfrm>
          <a:prstGeom prst="rect">
            <a:avLst/>
          </a:prstGeom>
        </p:spPr>
      </p:pic>
      <p:pic>
        <p:nvPicPr>
          <p:cNvPr id="7" name="Picture 6">
            <a:extLst>
              <a:ext uri="{FF2B5EF4-FFF2-40B4-BE49-F238E27FC236}">
                <a16:creationId xmlns:a16="http://schemas.microsoft.com/office/drawing/2014/main" id="{67011C39-21A0-4BBC-86BA-5D552231E385}"/>
              </a:ext>
            </a:extLst>
          </p:cNvPr>
          <p:cNvPicPr>
            <a:picLocks noChangeAspect="1"/>
          </p:cNvPicPr>
          <p:nvPr/>
        </p:nvPicPr>
        <p:blipFill>
          <a:blip r:embed="rId3"/>
          <a:stretch>
            <a:fillRect/>
          </a:stretch>
        </p:blipFill>
        <p:spPr>
          <a:xfrm>
            <a:off x="1316745" y="169047"/>
            <a:ext cx="1097100" cy="1019200"/>
          </a:xfrm>
          <a:prstGeom prst="rect">
            <a:avLst/>
          </a:prstGeom>
        </p:spPr>
      </p:pic>
      <p:sp>
        <p:nvSpPr>
          <p:cNvPr id="9" name="Text Placeholder 8">
            <a:extLst>
              <a:ext uri="{FF2B5EF4-FFF2-40B4-BE49-F238E27FC236}">
                <a16:creationId xmlns:a16="http://schemas.microsoft.com/office/drawing/2014/main" id="{6EDD4FE2-097F-49F4-AC41-34AA34291B32}"/>
              </a:ext>
            </a:extLst>
          </p:cNvPr>
          <p:cNvSpPr>
            <a:spLocks noGrp="1"/>
          </p:cNvSpPr>
          <p:nvPr>
            <p:ph type="body" sz="quarter" idx="10"/>
          </p:nvPr>
        </p:nvSpPr>
        <p:spPr/>
        <p:txBody>
          <a:bodyPr/>
          <a:lstStyle/>
          <a:p>
            <a:r>
              <a:rPr lang="en-US" dirty="0">
                <a:solidFill>
                  <a:srgbClr val="3F3F3F"/>
                </a:solidFill>
              </a:rPr>
              <a:t>Measurement is critical to identify opportunities for improvement and to assess the impact of interventions.</a:t>
            </a:r>
          </a:p>
          <a:p>
            <a:endParaRPr lang="en-US" sz="1600" dirty="0">
              <a:solidFill>
                <a:srgbClr val="3F3F3F"/>
              </a:solidFill>
            </a:endParaRPr>
          </a:p>
          <a:p>
            <a:r>
              <a:rPr lang="en-US" dirty="0">
                <a:solidFill>
                  <a:srgbClr val="3F3F3F"/>
                </a:solidFill>
              </a:rPr>
              <a:t>Summary information on antibiotic use and resistance along with ASP processes and outcomes should be shared regularly with hospital staff, leadership, and the hospital board.</a:t>
            </a:r>
          </a:p>
          <a:p>
            <a:endParaRPr lang="en-US" sz="1600" dirty="0">
              <a:solidFill>
                <a:srgbClr val="3F3F3F"/>
              </a:solidFill>
            </a:endParaRPr>
          </a:p>
          <a:p>
            <a:r>
              <a:rPr lang="en-US" dirty="0">
                <a:solidFill>
                  <a:srgbClr val="3F3F3F"/>
                </a:solidFill>
              </a:rPr>
              <a:t>Electronic reporting to the NHSN Antimicrobial Use (AU) Option is important for hospitals to monitor and benchmark AU.</a:t>
            </a:r>
          </a:p>
        </p:txBody>
      </p:sp>
    </p:spTree>
    <p:extLst>
      <p:ext uri="{BB962C8B-B14F-4D97-AF65-F5344CB8AC3E}">
        <p14:creationId xmlns:p14="http://schemas.microsoft.com/office/powerpoint/2010/main" val="329018762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08E1-4675-4F6B-8530-90B45F2D4916}"/>
              </a:ext>
            </a:extLst>
          </p:cNvPr>
          <p:cNvSpPr>
            <a:spLocks noGrp="1"/>
          </p:cNvSpPr>
          <p:nvPr>
            <p:ph type="title"/>
          </p:nvPr>
        </p:nvSpPr>
        <p:spPr>
          <a:xfrm>
            <a:off x="2402557" y="349956"/>
            <a:ext cx="8796020" cy="675076"/>
          </a:xfrm>
        </p:spPr>
        <p:txBody>
          <a:bodyPr/>
          <a:lstStyle/>
          <a:p>
            <a:r>
              <a:rPr lang="en-US" sz="3731" dirty="0"/>
              <a:t>Tracking and Reporting</a:t>
            </a:r>
          </a:p>
        </p:txBody>
      </p:sp>
      <p:pic>
        <p:nvPicPr>
          <p:cNvPr id="6" name="Picture 5">
            <a:extLst>
              <a:ext uri="{FF2B5EF4-FFF2-40B4-BE49-F238E27FC236}">
                <a16:creationId xmlns:a16="http://schemas.microsoft.com/office/drawing/2014/main" id="{176DC445-1CB9-4B0D-BC23-D7C2D461EE9F}"/>
              </a:ext>
            </a:extLst>
          </p:cNvPr>
          <p:cNvPicPr>
            <a:picLocks noChangeAspect="1"/>
          </p:cNvPicPr>
          <p:nvPr/>
        </p:nvPicPr>
        <p:blipFill>
          <a:blip r:embed="rId2"/>
          <a:stretch>
            <a:fillRect/>
          </a:stretch>
        </p:blipFill>
        <p:spPr>
          <a:xfrm>
            <a:off x="172610" y="163847"/>
            <a:ext cx="1076400" cy="1024400"/>
          </a:xfrm>
          <a:prstGeom prst="rect">
            <a:avLst/>
          </a:prstGeom>
        </p:spPr>
      </p:pic>
      <p:pic>
        <p:nvPicPr>
          <p:cNvPr id="7" name="Picture 6">
            <a:extLst>
              <a:ext uri="{FF2B5EF4-FFF2-40B4-BE49-F238E27FC236}">
                <a16:creationId xmlns:a16="http://schemas.microsoft.com/office/drawing/2014/main" id="{67011C39-21A0-4BBC-86BA-5D552231E385}"/>
              </a:ext>
            </a:extLst>
          </p:cNvPr>
          <p:cNvPicPr>
            <a:picLocks noChangeAspect="1"/>
          </p:cNvPicPr>
          <p:nvPr/>
        </p:nvPicPr>
        <p:blipFill>
          <a:blip r:embed="rId3"/>
          <a:stretch>
            <a:fillRect/>
          </a:stretch>
        </p:blipFill>
        <p:spPr>
          <a:xfrm>
            <a:off x="1316745" y="169047"/>
            <a:ext cx="1097100" cy="1019200"/>
          </a:xfrm>
          <a:prstGeom prst="rect">
            <a:avLst/>
          </a:prstGeom>
        </p:spPr>
      </p:pic>
      <p:sp>
        <p:nvSpPr>
          <p:cNvPr id="9" name="Text Placeholder 8">
            <a:extLst>
              <a:ext uri="{FF2B5EF4-FFF2-40B4-BE49-F238E27FC236}">
                <a16:creationId xmlns:a16="http://schemas.microsoft.com/office/drawing/2014/main" id="{6EDD4FE2-097F-49F4-AC41-34AA34291B32}"/>
              </a:ext>
            </a:extLst>
          </p:cNvPr>
          <p:cNvSpPr>
            <a:spLocks noGrp="1"/>
          </p:cNvSpPr>
          <p:nvPr>
            <p:ph type="body" sz="quarter" idx="10"/>
          </p:nvPr>
        </p:nvSpPr>
        <p:spPr/>
        <p:txBody>
          <a:bodyPr/>
          <a:lstStyle/>
          <a:p>
            <a:r>
              <a:rPr lang="en-US" sz="2670" dirty="0">
                <a:solidFill>
                  <a:srgbClr val="3F3F3F"/>
                </a:solidFill>
              </a:rPr>
              <a:t>The AU Option provides a risk-adjusted benchmark of AU called the Standardized Antimicrobial Administration Ratio or “SAAR.”</a:t>
            </a:r>
          </a:p>
          <a:p>
            <a:endParaRPr lang="en-US" sz="1600" dirty="0">
              <a:solidFill>
                <a:srgbClr val="3F3F3F"/>
              </a:solidFill>
            </a:endParaRPr>
          </a:p>
          <a:p>
            <a:r>
              <a:rPr lang="en-US" sz="2670" dirty="0">
                <a:solidFill>
                  <a:srgbClr val="3F3F3F"/>
                </a:solidFill>
              </a:rPr>
              <a:t>Benchmarking has proven to be a powerful tool in hospital quality improvement.</a:t>
            </a:r>
          </a:p>
          <a:p>
            <a:endParaRPr lang="en-US" sz="1600" dirty="0">
              <a:solidFill>
                <a:srgbClr val="3F3F3F"/>
              </a:solidFill>
            </a:endParaRPr>
          </a:p>
          <a:p>
            <a:r>
              <a:rPr lang="en-US" sz="2670" dirty="0">
                <a:solidFill>
                  <a:srgbClr val="3F3F3F"/>
                </a:solidFill>
              </a:rPr>
              <a:t>ASPs are using the NHSN AU Option and the SAAR to both inform and assess interventions.</a:t>
            </a:r>
          </a:p>
          <a:p>
            <a:endParaRPr lang="en-US" sz="1600" dirty="0"/>
          </a:p>
        </p:txBody>
      </p:sp>
    </p:spTree>
    <p:extLst>
      <p:ext uri="{BB962C8B-B14F-4D97-AF65-F5344CB8AC3E}">
        <p14:creationId xmlns:p14="http://schemas.microsoft.com/office/powerpoint/2010/main" val="63625711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0F2E-A0C4-4561-A8DA-2484C247DA09}"/>
              </a:ext>
            </a:extLst>
          </p:cNvPr>
          <p:cNvSpPr>
            <a:spLocks noGrp="1"/>
          </p:cNvSpPr>
          <p:nvPr>
            <p:ph type="title"/>
          </p:nvPr>
        </p:nvSpPr>
        <p:spPr>
          <a:xfrm>
            <a:off x="609600" y="1464719"/>
            <a:ext cx="10972800" cy="577144"/>
          </a:xfrm>
        </p:spPr>
        <p:txBody>
          <a:bodyPr/>
          <a:lstStyle/>
          <a:p>
            <a:r>
              <a:rPr lang="en-US" sz="3200" dirty="0"/>
              <a:t>NHSN AU Option</a:t>
            </a:r>
          </a:p>
        </p:txBody>
      </p:sp>
      <p:sp>
        <p:nvSpPr>
          <p:cNvPr id="3" name="Text Placeholder 2">
            <a:extLst>
              <a:ext uri="{FF2B5EF4-FFF2-40B4-BE49-F238E27FC236}">
                <a16:creationId xmlns:a16="http://schemas.microsoft.com/office/drawing/2014/main" id="{DD7490A4-130C-4D64-8344-FED50D023CA6}"/>
              </a:ext>
            </a:extLst>
          </p:cNvPr>
          <p:cNvSpPr>
            <a:spLocks noGrp="1"/>
          </p:cNvSpPr>
          <p:nvPr>
            <p:ph type="body" sz="quarter" idx="10"/>
          </p:nvPr>
        </p:nvSpPr>
        <p:spPr>
          <a:xfrm>
            <a:off x="600075" y="2104090"/>
            <a:ext cx="10972800" cy="949293"/>
          </a:xfrm>
        </p:spPr>
        <p:txBody>
          <a:bodyPr/>
          <a:lstStyle/>
          <a:p>
            <a:r>
              <a:rPr lang="en-US" sz="2500" dirty="0">
                <a:solidFill>
                  <a:srgbClr val="3F3F3F"/>
                </a:solidFill>
              </a:rPr>
              <a:t>Hospitals can track SAAR data over time and across eligible patient care locations and report findings to back to staff and hospital leadership</a:t>
            </a:r>
          </a:p>
        </p:txBody>
      </p:sp>
      <p:graphicFrame>
        <p:nvGraphicFramePr>
          <p:cNvPr id="4" name="Chart 3">
            <a:extLst>
              <a:ext uri="{FF2B5EF4-FFF2-40B4-BE49-F238E27FC236}">
                <a16:creationId xmlns:a16="http://schemas.microsoft.com/office/drawing/2014/main" id="{ABEC3FFE-2231-4998-A4CD-719FAB6C7533}"/>
              </a:ext>
            </a:extLst>
          </p:cNvPr>
          <p:cNvGraphicFramePr>
            <a:graphicFrameLocks/>
          </p:cNvGraphicFramePr>
          <p:nvPr>
            <p:extLst>
              <p:ext uri="{D42A27DB-BD31-4B8C-83A1-F6EECF244321}">
                <p14:modId xmlns:p14="http://schemas.microsoft.com/office/powerpoint/2010/main" val="796834095"/>
              </p:ext>
            </p:extLst>
          </p:nvPr>
        </p:nvGraphicFramePr>
        <p:xfrm>
          <a:off x="609600" y="3143250"/>
          <a:ext cx="10972800" cy="3057525"/>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3F41303-1062-49C4-9917-9AFAA897E626}"/>
              </a:ext>
            </a:extLst>
          </p:cNvPr>
          <p:cNvSpPr txBox="1">
            <a:spLocks/>
          </p:cNvSpPr>
          <p:nvPr/>
        </p:nvSpPr>
        <p:spPr>
          <a:xfrm>
            <a:off x="2402557" y="349956"/>
            <a:ext cx="8796020" cy="675076"/>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r>
              <a:rPr lang="en-US" sz="3731" dirty="0"/>
              <a:t>Tracking and Reporting</a:t>
            </a:r>
          </a:p>
        </p:txBody>
      </p:sp>
      <p:pic>
        <p:nvPicPr>
          <p:cNvPr id="6" name="Picture 5">
            <a:extLst>
              <a:ext uri="{FF2B5EF4-FFF2-40B4-BE49-F238E27FC236}">
                <a16:creationId xmlns:a16="http://schemas.microsoft.com/office/drawing/2014/main" id="{6ACB9C45-55AB-4AB5-A606-6C39F265823E}"/>
              </a:ext>
            </a:extLst>
          </p:cNvPr>
          <p:cNvPicPr>
            <a:picLocks noChangeAspect="1"/>
          </p:cNvPicPr>
          <p:nvPr/>
        </p:nvPicPr>
        <p:blipFill>
          <a:blip r:embed="rId3"/>
          <a:stretch>
            <a:fillRect/>
          </a:stretch>
        </p:blipFill>
        <p:spPr>
          <a:xfrm>
            <a:off x="172610" y="163847"/>
            <a:ext cx="1076400" cy="1024400"/>
          </a:xfrm>
          <a:prstGeom prst="rect">
            <a:avLst/>
          </a:prstGeom>
        </p:spPr>
      </p:pic>
      <p:pic>
        <p:nvPicPr>
          <p:cNvPr id="7" name="Picture 6">
            <a:extLst>
              <a:ext uri="{FF2B5EF4-FFF2-40B4-BE49-F238E27FC236}">
                <a16:creationId xmlns:a16="http://schemas.microsoft.com/office/drawing/2014/main" id="{D9FFCBB9-9918-47E6-B17D-BF4945A432B8}"/>
              </a:ext>
            </a:extLst>
          </p:cNvPr>
          <p:cNvPicPr>
            <a:picLocks noChangeAspect="1"/>
          </p:cNvPicPr>
          <p:nvPr/>
        </p:nvPicPr>
        <p:blipFill>
          <a:blip r:embed="rId4"/>
          <a:stretch>
            <a:fillRect/>
          </a:stretch>
        </p:blipFill>
        <p:spPr>
          <a:xfrm>
            <a:off x="1316745" y="169047"/>
            <a:ext cx="1097100" cy="1019200"/>
          </a:xfrm>
          <a:prstGeom prst="rect">
            <a:avLst/>
          </a:prstGeom>
        </p:spPr>
      </p:pic>
      <p:sp>
        <p:nvSpPr>
          <p:cNvPr id="8" name="TextBox 7">
            <a:extLst>
              <a:ext uri="{FF2B5EF4-FFF2-40B4-BE49-F238E27FC236}">
                <a16:creationId xmlns:a16="http://schemas.microsoft.com/office/drawing/2014/main" id="{A845339D-43F3-4E48-8034-CF5A9F3DB945}"/>
              </a:ext>
            </a:extLst>
          </p:cNvPr>
          <p:cNvSpPr txBox="1"/>
          <p:nvPr/>
        </p:nvSpPr>
        <p:spPr>
          <a:xfrm>
            <a:off x="9620251" y="6290642"/>
            <a:ext cx="2228850" cy="338554"/>
          </a:xfrm>
          <a:prstGeom prst="rect">
            <a:avLst/>
          </a:prstGeom>
          <a:noFill/>
        </p:spPr>
        <p:txBody>
          <a:bodyPr wrap="square" rtlCol="0">
            <a:spAutoFit/>
          </a:bodyPr>
          <a:lstStyle/>
          <a:p>
            <a:r>
              <a:rPr lang="en-US" sz="1600" dirty="0">
                <a:solidFill>
                  <a:srgbClr val="1365B2"/>
                </a:solidFill>
                <a:latin typeface="Calibri" panose="020F0502020204030204" pitchFamily="34" charset="0"/>
              </a:rPr>
              <a:t>Data for example only</a:t>
            </a:r>
          </a:p>
        </p:txBody>
      </p:sp>
    </p:spTree>
    <p:extLst>
      <p:ext uri="{BB962C8B-B14F-4D97-AF65-F5344CB8AC3E}">
        <p14:creationId xmlns:p14="http://schemas.microsoft.com/office/powerpoint/2010/main" val="382600742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2CCF-4F53-422D-A5DB-E1806E64291A}"/>
              </a:ext>
            </a:extLst>
          </p:cNvPr>
          <p:cNvSpPr>
            <a:spLocks noGrp="1"/>
          </p:cNvSpPr>
          <p:nvPr>
            <p:ph type="title"/>
          </p:nvPr>
        </p:nvSpPr>
        <p:spPr>
          <a:xfrm>
            <a:off x="1249010" y="233716"/>
            <a:ext cx="10333390" cy="831672"/>
          </a:xfrm>
        </p:spPr>
        <p:txBody>
          <a:bodyPr/>
          <a:lstStyle/>
          <a:p>
            <a:r>
              <a:rPr lang="en-US" dirty="0"/>
              <a:t>Tracking</a:t>
            </a:r>
          </a:p>
        </p:txBody>
      </p:sp>
      <p:sp>
        <p:nvSpPr>
          <p:cNvPr id="3" name="Text Placeholder 2">
            <a:extLst>
              <a:ext uri="{FF2B5EF4-FFF2-40B4-BE49-F238E27FC236}">
                <a16:creationId xmlns:a16="http://schemas.microsoft.com/office/drawing/2014/main" id="{99B4D480-C47D-4D07-B3C4-C861BDB81038}"/>
              </a:ext>
            </a:extLst>
          </p:cNvPr>
          <p:cNvSpPr>
            <a:spLocks noGrp="1"/>
          </p:cNvSpPr>
          <p:nvPr>
            <p:ph type="body" sz="quarter" idx="10"/>
          </p:nvPr>
        </p:nvSpPr>
        <p:spPr>
          <a:xfrm>
            <a:off x="609600" y="1543050"/>
            <a:ext cx="10972800" cy="1491479"/>
          </a:xfrm>
        </p:spPr>
        <p:txBody>
          <a:bodyPr/>
          <a:lstStyle/>
          <a:p>
            <a:r>
              <a:rPr lang="en-US" sz="2500" dirty="0">
                <a:solidFill>
                  <a:srgbClr val="3F3F3F"/>
                </a:solidFill>
              </a:rPr>
              <a:t>Hospitals participating in NHSN’s AU Option report </a:t>
            </a:r>
            <a:r>
              <a:rPr lang="en-US" sz="2500" b="1" dirty="0">
                <a:solidFill>
                  <a:srgbClr val="FF972F"/>
                </a:solidFill>
              </a:rPr>
              <a:t>DOT</a:t>
            </a:r>
            <a:r>
              <a:rPr lang="en-US" sz="2500" dirty="0">
                <a:solidFill>
                  <a:srgbClr val="3F3F3F"/>
                </a:solidFill>
              </a:rPr>
              <a:t> and </a:t>
            </a:r>
            <a:r>
              <a:rPr lang="en-US" sz="2500" b="1" dirty="0">
                <a:solidFill>
                  <a:srgbClr val="FF972F"/>
                </a:solidFill>
              </a:rPr>
              <a:t>days present</a:t>
            </a:r>
            <a:endParaRPr lang="en-US" sz="2500" dirty="0">
              <a:solidFill>
                <a:srgbClr val="3F3F3F"/>
              </a:solidFill>
            </a:endParaRPr>
          </a:p>
          <a:p>
            <a:r>
              <a:rPr lang="en-US" sz="2500" dirty="0">
                <a:solidFill>
                  <a:srgbClr val="3F3F3F"/>
                </a:solidFill>
              </a:rPr>
              <a:t>181 critical access hospitals have reported to the AU Option</a:t>
            </a:r>
          </a:p>
        </p:txBody>
      </p:sp>
      <p:graphicFrame>
        <p:nvGraphicFramePr>
          <p:cNvPr id="4" name="Table 3">
            <a:extLst>
              <a:ext uri="{FF2B5EF4-FFF2-40B4-BE49-F238E27FC236}">
                <a16:creationId xmlns:a16="http://schemas.microsoft.com/office/drawing/2014/main" id="{72B244E5-529C-4896-BBC2-8E9F0F9F13BF}"/>
              </a:ext>
            </a:extLst>
          </p:cNvPr>
          <p:cNvGraphicFramePr>
            <a:graphicFrameLocks noGrp="1"/>
          </p:cNvGraphicFramePr>
          <p:nvPr>
            <p:extLst>
              <p:ext uri="{D42A27DB-BD31-4B8C-83A1-F6EECF244321}">
                <p14:modId xmlns:p14="http://schemas.microsoft.com/office/powerpoint/2010/main" val="421421615"/>
              </p:ext>
            </p:extLst>
          </p:nvPr>
        </p:nvGraphicFramePr>
        <p:xfrm>
          <a:off x="366889" y="2716259"/>
          <a:ext cx="11458221" cy="3571651"/>
        </p:xfrm>
        <a:graphic>
          <a:graphicData uri="http://schemas.openxmlformats.org/drawingml/2006/table">
            <a:tbl>
              <a:tblPr/>
              <a:tblGrid>
                <a:gridCol w="7281686">
                  <a:extLst>
                    <a:ext uri="{9D8B030D-6E8A-4147-A177-3AD203B41FA5}">
                      <a16:colId xmlns:a16="http://schemas.microsoft.com/office/drawing/2014/main" val="3504490444"/>
                    </a:ext>
                  </a:extLst>
                </a:gridCol>
                <a:gridCol w="1123950">
                  <a:extLst>
                    <a:ext uri="{9D8B030D-6E8A-4147-A177-3AD203B41FA5}">
                      <a16:colId xmlns:a16="http://schemas.microsoft.com/office/drawing/2014/main" val="3382681061"/>
                    </a:ext>
                  </a:extLst>
                </a:gridCol>
                <a:gridCol w="1104900">
                  <a:extLst>
                    <a:ext uri="{9D8B030D-6E8A-4147-A177-3AD203B41FA5}">
                      <a16:colId xmlns:a16="http://schemas.microsoft.com/office/drawing/2014/main" val="1379978206"/>
                    </a:ext>
                  </a:extLst>
                </a:gridCol>
                <a:gridCol w="931686">
                  <a:extLst>
                    <a:ext uri="{9D8B030D-6E8A-4147-A177-3AD203B41FA5}">
                      <a16:colId xmlns:a16="http://schemas.microsoft.com/office/drawing/2014/main" val="227816246"/>
                    </a:ext>
                  </a:extLst>
                </a:gridCol>
                <a:gridCol w="1015999">
                  <a:extLst>
                    <a:ext uri="{9D8B030D-6E8A-4147-A177-3AD203B41FA5}">
                      <a16:colId xmlns:a16="http://schemas.microsoft.com/office/drawing/2014/main" val="3238380543"/>
                    </a:ext>
                  </a:extLst>
                </a:gridCol>
              </a:tblGrid>
              <a:tr h="595275">
                <a:tc rowSpan="2">
                  <a:txBody>
                    <a:bodyPr/>
                    <a:lstStyle/>
                    <a:p>
                      <a:pPr algn="l" fontAlgn="b"/>
                      <a:r>
                        <a:rPr lang="en-US" sz="1800" b="1" i="0" u="none" strike="noStrike" dirty="0">
                          <a:solidFill>
                            <a:srgbClr val="FFFFFF"/>
                          </a:solidFill>
                          <a:effectLst/>
                          <a:latin typeface="Calibri" panose="020F0502020204030204" pitchFamily="34" charset="0"/>
                        </a:rPr>
                        <a:t>Percentage of hospitals meeting select Tracking criteria</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A3838"/>
                    </a:solidFill>
                  </a:tcPr>
                </a:tc>
                <a:tc>
                  <a:txBody>
                    <a:bodyPr/>
                    <a:lstStyle/>
                    <a:p>
                      <a:pPr algn="ctr" fontAlgn="b"/>
                      <a:r>
                        <a:rPr lang="en-US" sz="1800" b="1" i="0" u="none" strike="noStrike" dirty="0">
                          <a:solidFill>
                            <a:srgbClr val="3F3F3F"/>
                          </a:solidFill>
                          <a:effectLst/>
                          <a:latin typeface="Calibri" panose="020F0502020204030204" pitchFamily="34" charset="0"/>
                        </a:rPr>
                        <a:t>General acute care</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a:solidFill>
                            <a:srgbClr val="3F3F3F"/>
                          </a:solidFill>
                          <a:effectLst/>
                          <a:latin typeface="Calibri" panose="020F0502020204030204" pitchFamily="34" charset="0"/>
                        </a:rPr>
                        <a:t>Children's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a:solidFill>
                            <a:srgbClr val="3F3F3F"/>
                          </a:solidFill>
                          <a:effectLst/>
                          <a:latin typeface="Calibri" panose="020F0502020204030204" pitchFamily="34" charset="0"/>
                        </a:rPr>
                        <a:t>Surgical</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Critical access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907051934"/>
                  </a:ext>
                </a:extLst>
              </a:tr>
              <a:tr h="303532">
                <a:tc vMerge="1">
                  <a:txBody>
                    <a:bodyPr/>
                    <a:lstStyle/>
                    <a:p>
                      <a:endParaRPr lang="en-US"/>
                    </a:p>
                  </a:txBody>
                  <a:tcPr/>
                </a:tc>
                <a:tc>
                  <a:txBody>
                    <a:bodyPr/>
                    <a:lstStyle/>
                    <a:p>
                      <a:pPr algn="ctr" fontAlgn="ctr"/>
                      <a:r>
                        <a:rPr lang="en-US" sz="1800" b="1" i="0" u="none" strike="noStrike" dirty="0">
                          <a:solidFill>
                            <a:srgbClr val="3F3F3F"/>
                          </a:solidFill>
                          <a:effectLst/>
                          <a:latin typeface="Calibri" panose="020F0502020204030204" pitchFamily="34" charset="0"/>
                        </a:rPr>
                        <a:t>n=3572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a:solidFill>
                            <a:srgbClr val="3F3F3F"/>
                          </a:solidFill>
                          <a:effectLst/>
                          <a:latin typeface="Calibri" panose="020F0502020204030204" pitchFamily="34" charset="0"/>
                        </a:rPr>
                        <a:t>n=95</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a:solidFill>
                            <a:srgbClr val="3F3F3F"/>
                          </a:solidFill>
                          <a:effectLst/>
                          <a:latin typeface="Calibri" panose="020F0502020204030204" pitchFamily="34" charset="0"/>
                        </a:rPr>
                        <a:t>n=146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n=1144</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1545941"/>
                  </a:ext>
                </a:extLst>
              </a:tr>
              <a:tr h="595275">
                <a:tc>
                  <a:txBody>
                    <a:bodyPr/>
                    <a:lstStyle/>
                    <a:p>
                      <a:pPr algn="l" fontAlgn="t"/>
                      <a:r>
                        <a:rPr lang="en-US" sz="1800" b="0" i="0" u="none" strike="noStrike" dirty="0">
                          <a:solidFill>
                            <a:srgbClr val="3F3F3F"/>
                          </a:solidFill>
                          <a:effectLst/>
                          <a:latin typeface="Calibri" panose="020F0502020204030204" pitchFamily="34" charset="0"/>
                        </a:rPr>
                        <a:t>Our facility has a policy or formal procedure for </a:t>
                      </a:r>
                      <a:r>
                        <a:rPr lang="en-US" sz="1800" b="1" i="0" u="none" strike="noStrike" dirty="0">
                          <a:solidFill>
                            <a:srgbClr val="3F3F3F"/>
                          </a:solidFill>
                          <a:effectLst/>
                          <a:latin typeface="Calibri" panose="020F0502020204030204" pitchFamily="34" charset="0"/>
                        </a:rPr>
                        <a:t>required documentation </a:t>
                      </a:r>
                      <a:r>
                        <a:rPr lang="en-US" sz="1800" b="0" i="0" u="none" strike="noStrike" dirty="0">
                          <a:solidFill>
                            <a:srgbClr val="3F3F3F"/>
                          </a:solidFill>
                          <a:effectLst/>
                          <a:latin typeface="Calibri" panose="020F0502020204030204" pitchFamily="34" charset="0"/>
                        </a:rPr>
                        <a:t>of </a:t>
                      </a:r>
                      <a:r>
                        <a:rPr lang="en-US" sz="1800" b="1" i="0" u="none" strike="noStrike" dirty="0">
                          <a:solidFill>
                            <a:srgbClr val="3F3F3F"/>
                          </a:solidFill>
                          <a:effectLst/>
                          <a:latin typeface="Calibri" panose="020F0502020204030204" pitchFamily="34" charset="0"/>
                        </a:rPr>
                        <a:t>indication</a:t>
                      </a:r>
                      <a:r>
                        <a:rPr lang="en-US" sz="1800" b="0" i="0" u="none" strike="noStrike" dirty="0">
                          <a:solidFill>
                            <a:srgbClr val="3F3F3F"/>
                          </a:solidFill>
                          <a:effectLst/>
                          <a:latin typeface="Calibri" panose="020F0502020204030204" pitchFamily="34" charset="0"/>
                        </a:rPr>
                        <a:t> for antibiotic orders and our ASP team monitors adherence to it</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61.4%</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67.4%</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62.3%</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55.1%</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924192231"/>
                  </a:ext>
                </a:extLst>
              </a:tr>
              <a:tr h="887019">
                <a:tc>
                  <a:txBody>
                    <a:bodyPr/>
                    <a:lstStyle/>
                    <a:p>
                      <a:pPr algn="l" fontAlgn="t"/>
                      <a:r>
                        <a:rPr lang="en-US" sz="1800" b="0" i="0" u="none" strike="noStrike" dirty="0">
                          <a:solidFill>
                            <a:srgbClr val="3F3F3F"/>
                          </a:solidFill>
                          <a:effectLst/>
                          <a:latin typeface="Calibri" panose="020F0502020204030204" pitchFamily="34" charset="0"/>
                        </a:rPr>
                        <a:t>Providers have access to </a:t>
                      </a:r>
                      <a:r>
                        <a:rPr lang="en-US" sz="1800" b="1" i="0" u="none" strike="noStrike" dirty="0">
                          <a:solidFill>
                            <a:srgbClr val="3F3F3F"/>
                          </a:solidFill>
                          <a:effectLst/>
                          <a:latin typeface="Calibri" panose="020F0502020204030204" pitchFamily="34" charset="0"/>
                        </a:rPr>
                        <a:t>facility- or region-specific treatment guidelines </a:t>
                      </a:r>
                      <a:r>
                        <a:rPr lang="en-US" sz="1800" b="0" i="0" u="none" strike="noStrike" dirty="0">
                          <a:solidFill>
                            <a:srgbClr val="3F3F3F"/>
                          </a:solidFill>
                          <a:effectLst/>
                          <a:latin typeface="Calibri" panose="020F0502020204030204" pitchFamily="34" charset="0"/>
                        </a:rPr>
                        <a:t>or recommendations for commonly encountered infections and our ASP team monitors adherence to them</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77.0%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75.8%</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74.0%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70.0%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570607300"/>
                  </a:ext>
                </a:extLst>
              </a:tr>
              <a:tr h="595275">
                <a:tc>
                  <a:txBody>
                    <a:bodyPr/>
                    <a:lstStyle/>
                    <a:p>
                      <a:pPr algn="l" fontAlgn="t"/>
                      <a:r>
                        <a:rPr lang="en-US" sz="1800" b="0" i="0" u="none" strike="noStrike" dirty="0">
                          <a:solidFill>
                            <a:srgbClr val="3F3F3F"/>
                          </a:solidFill>
                          <a:effectLst/>
                          <a:latin typeface="Calibri" panose="020F0502020204030204" pitchFamily="34" charset="0"/>
                        </a:rPr>
                        <a:t>Our stewardship team </a:t>
                      </a:r>
                      <a:r>
                        <a:rPr lang="en-US" sz="1800" b="1" i="0" u="none" strike="noStrike" dirty="0">
                          <a:solidFill>
                            <a:srgbClr val="3F3F3F"/>
                          </a:solidFill>
                          <a:effectLst/>
                          <a:latin typeface="Calibri" panose="020F0502020204030204" pitchFamily="34" charset="0"/>
                        </a:rPr>
                        <a:t>monitors antibiotic resistance patterns </a:t>
                      </a:r>
                      <a:r>
                        <a:rPr lang="en-US" sz="1800" b="0" i="0" u="none" strike="noStrike" dirty="0">
                          <a:solidFill>
                            <a:srgbClr val="3F3F3F"/>
                          </a:solidFill>
                          <a:effectLst/>
                          <a:latin typeface="Calibri" panose="020F0502020204030204" pitchFamily="34" charset="0"/>
                        </a:rPr>
                        <a:t>(either facility- or region-specific)</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92.7%</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91.6%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76.0%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79.6%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578934045"/>
                  </a:ext>
                </a:extLst>
              </a:tr>
              <a:tr h="595275">
                <a:tc>
                  <a:txBody>
                    <a:bodyPr/>
                    <a:lstStyle/>
                    <a:p>
                      <a:pPr algn="l" fontAlgn="t"/>
                      <a:r>
                        <a:rPr lang="en-US" sz="1800" b="0" i="0" u="none" strike="noStrike" dirty="0">
                          <a:solidFill>
                            <a:srgbClr val="3F3F3F"/>
                          </a:solidFill>
                          <a:effectLst/>
                          <a:latin typeface="Calibri" panose="020F0502020204030204" pitchFamily="34" charset="0"/>
                        </a:rPr>
                        <a:t>Our stewardship team </a:t>
                      </a:r>
                      <a:r>
                        <a:rPr lang="en-US" sz="1800" b="1" i="0" u="none" strike="noStrike" dirty="0">
                          <a:solidFill>
                            <a:srgbClr val="3F3F3F"/>
                          </a:solidFill>
                          <a:effectLst/>
                          <a:latin typeface="Calibri" panose="020F0502020204030204" pitchFamily="34" charset="0"/>
                        </a:rPr>
                        <a:t>monitors antibiotic </a:t>
                      </a:r>
                      <a:r>
                        <a:rPr lang="en-US" sz="1800" b="0" i="0" u="none" strike="noStrike" dirty="0">
                          <a:solidFill>
                            <a:srgbClr val="3F3F3F"/>
                          </a:solidFill>
                          <a:effectLst/>
                          <a:latin typeface="Calibri" panose="020F0502020204030204" pitchFamily="34" charset="0"/>
                        </a:rPr>
                        <a:t>use in days of therapy (</a:t>
                      </a:r>
                      <a:r>
                        <a:rPr lang="en-US" sz="1800" b="1" i="0" u="none" strike="noStrike" dirty="0">
                          <a:solidFill>
                            <a:srgbClr val="FF972F"/>
                          </a:solidFill>
                          <a:effectLst/>
                          <a:latin typeface="Calibri" panose="020F0502020204030204" pitchFamily="34" charset="0"/>
                        </a:rPr>
                        <a:t>DOT</a:t>
                      </a:r>
                      <a:r>
                        <a:rPr lang="en-US" sz="1800" b="0" i="0" u="none" strike="noStrike" dirty="0">
                          <a:solidFill>
                            <a:srgbClr val="3F3F3F"/>
                          </a:solidFill>
                          <a:effectLst/>
                          <a:latin typeface="Calibri" panose="020F0502020204030204" pitchFamily="34" charset="0"/>
                        </a:rPr>
                        <a:t>) per 1000 patient days or </a:t>
                      </a:r>
                      <a:r>
                        <a:rPr lang="en-US" sz="1800" b="1" i="0" u="none" strike="noStrike" dirty="0">
                          <a:solidFill>
                            <a:srgbClr val="FF972F"/>
                          </a:solidFill>
                          <a:effectLst/>
                          <a:latin typeface="Calibri" panose="020F0502020204030204" pitchFamily="34" charset="0"/>
                        </a:rPr>
                        <a:t>days present</a:t>
                      </a:r>
                      <a:r>
                        <a:rPr lang="en-US" sz="1800" b="0" i="0" u="none" strike="noStrike" dirty="0">
                          <a:solidFill>
                            <a:srgbClr val="3F3F3F"/>
                          </a:solidFill>
                          <a:effectLst/>
                          <a:latin typeface="Calibri" panose="020F0502020204030204" pitchFamily="34" charset="0"/>
                        </a:rPr>
                        <a:t>, at least quarterly</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75.8%</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83.2%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50.7%</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59.3%</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42131720"/>
                  </a:ext>
                </a:extLst>
              </a:tr>
            </a:tbl>
          </a:graphicData>
        </a:graphic>
      </p:graphicFrame>
      <p:pic>
        <p:nvPicPr>
          <p:cNvPr id="5" name="Picture 4">
            <a:extLst>
              <a:ext uri="{FF2B5EF4-FFF2-40B4-BE49-F238E27FC236}">
                <a16:creationId xmlns:a16="http://schemas.microsoft.com/office/drawing/2014/main" id="{3E1FF0A6-23CF-4772-920A-1F163F01C8D5}"/>
              </a:ext>
            </a:extLst>
          </p:cNvPr>
          <p:cNvPicPr>
            <a:picLocks noChangeAspect="1"/>
          </p:cNvPicPr>
          <p:nvPr/>
        </p:nvPicPr>
        <p:blipFill>
          <a:blip r:embed="rId2"/>
          <a:stretch>
            <a:fillRect/>
          </a:stretch>
        </p:blipFill>
        <p:spPr>
          <a:xfrm>
            <a:off x="172610" y="163847"/>
            <a:ext cx="1076400" cy="1024400"/>
          </a:xfrm>
          <a:prstGeom prst="rect">
            <a:avLst/>
          </a:prstGeom>
        </p:spPr>
      </p:pic>
    </p:spTree>
    <p:extLst>
      <p:ext uri="{BB962C8B-B14F-4D97-AF65-F5344CB8AC3E}">
        <p14:creationId xmlns:p14="http://schemas.microsoft.com/office/powerpoint/2010/main" val="147169416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074A-DFCE-47A7-A544-D2821AEC84ED}"/>
              </a:ext>
            </a:extLst>
          </p:cNvPr>
          <p:cNvSpPr>
            <a:spLocks noGrp="1"/>
          </p:cNvSpPr>
          <p:nvPr>
            <p:ph type="title"/>
          </p:nvPr>
        </p:nvSpPr>
        <p:spPr>
          <a:xfrm>
            <a:off x="1299420" y="237244"/>
            <a:ext cx="10244880" cy="809094"/>
          </a:xfrm>
        </p:spPr>
        <p:txBody>
          <a:bodyPr/>
          <a:lstStyle/>
          <a:p>
            <a:r>
              <a:rPr lang="en-US" dirty="0"/>
              <a:t>Reporting</a:t>
            </a:r>
          </a:p>
        </p:txBody>
      </p:sp>
      <p:sp>
        <p:nvSpPr>
          <p:cNvPr id="3" name="Text Placeholder 2">
            <a:extLst>
              <a:ext uri="{FF2B5EF4-FFF2-40B4-BE49-F238E27FC236}">
                <a16:creationId xmlns:a16="http://schemas.microsoft.com/office/drawing/2014/main" id="{725F07F7-E454-4CEE-B093-35890F2B1270}"/>
              </a:ext>
            </a:extLst>
          </p:cNvPr>
          <p:cNvSpPr>
            <a:spLocks noGrp="1"/>
          </p:cNvSpPr>
          <p:nvPr>
            <p:ph type="body" sz="quarter" idx="10"/>
          </p:nvPr>
        </p:nvSpPr>
        <p:spPr>
          <a:xfrm>
            <a:off x="609600" y="1333500"/>
            <a:ext cx="10972800" cy="1609810"/>
          </a:xfrm>
        </p:spPr>
        <p:txBody>
          <a:bodyPr/>
          <a:lstStyle/>
          <a:p>
            <a:r>
              <a:rPr lang="en-US" sz="2400" dirty="0">
                <a:solidFill>
                  <a:srgbClr val="3F3F3F"/>
                </a:solidFill>
              </a:rPr>
              <a:t>NHSN provides AU case examples, a SAAR guide, and an AU Data Report</a:t>
            </a:r>
          </a:p>
          <a:p>
            <a:r>
              <a:rPr lang="en-US" sz="2400" dirty="0">
                <a:solidFill>
                  <a:srgbClr val="3F3F3F"/>
                </a:solidFill>
              </a:rPr>
              <a:t>Hospitals can use these to identify where improvements can be made, see examples of how hospitals have made improvements, assess national AU data to aid in benchmarking, and report these data back to staff &amp; leaders</a:t>
            </a:r>
          </a:p>
        </p:txBody>
      </p:sp>
      <p:graphicFrame>
        <p:nvGraphicFramePr>
          <p:cNvPr id="5" name="Table 4">
            <a:extLst>
              <a:ext uri="{FF2B5EF4-FFF2-40B4-BE49-F238E27FC236}">
                <a16:creationId xmlns:a16="http://schemas.microsoft.com/office/drawing/2014/main" id="{20186953-BED9-497A-AE42-C9E36A54285F}"/>
              </a:ext>
            </a:extLst>
          </p:cNvPr>
          <p:cNvGraphicFramePr>
            <a:graphicFrameLocks noGrp="1"/>
          </p:cNvGraphicFramePr>
          <p:nvPr>
            <p:extLst>
              <p:ext uri="{D42A27DB-BD31-4B8C-83A1-F6EECF244321}">
                <p14:modId xmlns:p14="http://schemas.microsoft.com/office/powerpoint/2010/main" val="3779268275"/>
              </p:ext>
            </p:extLst>
          </p:nvPr>
        </p:nvGraphicFramePr>
        <p:xfrm>
          <a:off x="609600" y="3036136"/>
          <a:ext cx="11134725" cy="3398262"/>
        </p:xfrm>
        <a:graphic>
          <a:graphicData uri="http://schemas.openxmlformats.org/drawingml/2006/table">
            <a:tbl>
              <a:tblPr/>
              <a:tblGrid>
                <a:gridCol w="7080601">
                  <a:extLst>
                    <a:ext uri="{9D8B030D-6E8A-4147-A177-3AD203B41FA5}">
                      <a16:colId xmlns:a16="http://schemas.microsoft.com/office/drawing/2014/main" val="3375682570"/>
                    </a:ext>
                  </a:extLst>
                </a:gridCol>
                <a:gridCol w="993769">
                  <a:extLst>
                    <a:ext uri="{9D8B030D-6E8A-4147-A177-3AD203B41FA5}">
                      <a16:colId xmlns:a16="http://schemas.microsoft.com/office/drawing/2014/main" val="2150644532"/>
                    </a:ext>
                  </a:extLst>
                </a:gridCol>
                <a:gridCol w="1016355">
                  <a:extLst>
                    <a:ext uri="{9D8B030D-6E8A-4147-A177-3AD203B41FA5}">
                      <a16:colId xmlns:a16="http://schemas.microsoft.com/office/drawing/2014/main" val="1829127677"/>
                    </a:ext>
                  </a:extLst>
                </a:gridCol>
                <a:gridCol w="1043876">
                  <a:extLst>
                    <a:ext uri="{9D8B030D-6E8A-4147-A177-3AD203B41FA5}">
                      <a16:colId xmlns:a16="http://schemas.microsoft.com/office/drawing/2014/main" val="2868713104"/>
                    </a:ext>
                  </a:extLst>
                </a:gridCol>
                <a:gridCol w="1000124">
                  <a:extLst>
                    <a:ext uri="{9D8B030D-6E8A-4147-A177-3AD203B41FA5}">
                      <a16:colId xmlns:a16="http://schemas.microsoft.com/office/drawing/2014/main" val="750064080"/>
                    </a:ext>
                  </a:extLst>
                </a:gridCol>
              </a:tblGrid>
              <a:tr h="0">
                <a:tc rowSpan="2">
                  <a:txBody>
                    <a:bodyPr/>
                    <a:lstStyle/>
                    <a:p>
                      <a:pPr algn="l" fontAlgn="b"/>
                      <a:r>
                        <a:rPr lang="en-US" sz="1800" b="1" i="0" u="none" strike="noStrike" dirty="0">
                          <a:solidFill>
                            <a:srgbClr val="FFFFFF"/>
                          </a:solidFill>
                          <a:effectLst/>
                          <a:latin typeface="Calibri" panose="020F0502020204030204" pitchFamily="34" charset="0"/>
                        </a:rPr>
                        <a:t>Percentage of hospitals meeting Reporting criteria</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A3838"/>
                    </a:solidFill>
                  </a:tcPr>
                </a:tc>
                <a:tc>
                  <a:txBody>
                    <a:bodyPr/>
                    <a:lstStyle/>
                    <a:p>
                      <a:pPr algn="ctr" fontAlgn="b"/>
                      <a:r>
                        <a:rPr lang="en-US" sz="1800" b="1" i="0" u="none" strike="noStrike" dirty="0">
                          <a:solidFill>
                            <a:srgbClr val="3F3F3F"/>
                          </a:solidFill>
                          <a:effectLst/>
                          <a:latin typeface="Calibri" panose="020F0502020204030204" pitchFamily="34" charset="0"/>
                        </a:rPr>
                        <a:t>General acute</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Children's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Surgical</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Critical access</a:t>
                      </a:r>
                    </a:p>
                  </a:txBody>
                  <a:tcPr marL="11084" marR="11084" marT="11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01027008"/>
                  </a:ext>
                </a:extLst>
              </a:tr>
              <a:tr h="254924">
                <a:tc vMerge="1">
                  <a:txBody>
                    <a:bodyPr/>
                    <a:lstStyle/>
                    <a:p>
                      <a:endParaRPr lang="en-US"/>
                    </a:p>
                  </a:txBody>
                  <a:tcPr/>
                </a:tc>
                <a:tc>
                  <a:txBody>
                    <a:bodyPr/>
                    <a:lstStyle/>
                    <a:p>
                      <a:pPr algn="ctr" fontAlgn="ctr"/>
                      <a:r>
                        <a:rPr lang="en-US" sz="1800" b="1" i="0" u="none" strike="noStrike" dirty="0">
                          <a:solidFill>
                            <a:srgbClr val="3F3F3F"/>
                          </a:solidFill>
                          <a:effectLst/>
                          <a:latin typeface="Calibri" panose="020F0502020204030204" pitchFamily="34" charset="0"/>
                        </a:rPr>
                        <a:t>n=3572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n=95</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n=146</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n=1144</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14512412"/>
                  </a:ext>
                </a:extLst>
              </a:tr>
              <a:tr h="781623">
                <a:tc>
                  <a:txBody>
                    <a:bodyPr/>
                    <a:lstStyle/>
                    <a:p>
                      <a:pPr algn="l" fontAlgn="t"/>
                      <a:r>
                        <a:rPr lang="en-US" sz="1800" b="0" i="0" u="none" strike="noStrike" dirty="0">
                          <a:solidFill>
                            <a:srgbClr val="3F3F3F"/>
                          </a:solidFill>
                          <a:effectLst/>
                          <a:latin typeface="Calibri" panose="020F0502020204030204" pitchFamily="34" charset="0"/>
                        </a:rPr>
                        <a:t>Our facility has a policy or formal procedure to review courses of therapy for specific antibiotic agents and provide real-time feedback and recommendations to the treating team (i.e., </a:t>
                      </a:r>
                      <a:r>
                        <a:rPr lang="en-US" sz="1800" b="1" i="0" u="none" strike="noStrike" dirty="0">
                          <a:solidFill>
                            <a:srgbClr val="3F3F3F"/>
                          </a:solidFill>
                          <a:effectLst/>
                          <a:latin typeface="Calibri" panose="020F0502020204030204" pitchFamily="34" charset="0"/>
                        </a:rPr>
                        <a:t>PAF</a:t>
                      </a:r>
                      <a:r>
                        <a:rPr lang="en-US" sz="1800" b="0" i="0" u="none" strike="noStrike" dirty="0">
                          <a:solidFill>
                            <a:srgbClr val="3F3F3F"/>
                          </a:solidFill>
                          <a:effectLst/>
                          <a:latin typeface="Calibri" panose="020F0502020204030204" pitchFamily="34" charset="0"/>
                        </a:rPr>
                        <a:t>)</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74.9%</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81.1%</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58.2%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47.1%</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676602840"/>
                  </a:ext>
                </a:extLst>
              </a:tr>
              <a:tr h="599642">
                <a:tc>
                  <a:txBody>
                    <a:bodyPr/>
                    <a:lstStyle/>
                    <a:p>
                      <a:pPr algn="l" fontAlgn="t"/>
                      <a:r>
                        <a:rPr lang="en-US" sz="1800" b="0" i="0" u="none" strike="noStrike" dirty="0">
                          <a:solidFill>
                            <a:srgbClr val="3F3F3F"/>
                          </a:solidFill>
                          <a:effectLst/>
                          <a:latin typeface="Calibri" panose="020F0502020204030204" pitchFamily="34" charset="0"/>
                        </a:rPr>
                        <a:t>Our facility </a:t>
                      </a:r>
                      <a:r>
                        <a:rPr lang="en-US" sz="1800" b="1" i="0" u="none" strike="noStrike" dirty="0">
                          <a:solidFill>
                            <a:srgbClr val="3F3F3F"/>
                          </a:solidFill>
                          <a:effectLst/>
                          <a:latin typeface="Calibri" panose="020F0502020204030204" pitchFamily="34" charset="0"/>
                        </a:rPr>
                        <a:t>monitors AU </a:t>
                      </a:r>
                      <a:r>
                        <a:rPr lang="en-US" sz="1800" b="0" i="0" u="none" strike="noStrike" dirty="0">
                          <a:solidFill>
                            <a:srgbClr val="3F3F3F"/>
                          </a:solidFill>
                          <a:effectLst/>
                          <a:latin typeface="Calibri" panose="020F0502020204030204" pitchFamily="34" charset="0"/>
                        </a:rPr>
                        <a:t>in DOT, DDD, or some other way and provides individual-, unit-, or service-specific reports to prescribers, at least annually</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56.5%</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60.0%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47.3%</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51.4%</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051915983"/>
                  </a:ext>
                </a:extLst>
              </a:tr>
              <a:tr h="510540">
                <a:tc>
                  <a:txBody>
                    <a:bodyPr/>
                    <a:lstStyle/>
                    <a:p>
                      <a:pPr algn="l" fontAlgn="t"/>
                      <a:r>
                        <a:rPr lang="en-US" sz="1800" b="0" i="0" u="none" strike="noStrike" dirty="0">
                          <a:solidFill>
                            <a:srgbClr val="3F3F3F"/>
                          </a:solidFill>
                          <a:effectLst/>
                          <a:latin typeface="Calibri" panose="020F0502020204030204" pitchFamily="34" charset="0"/>
                        </a:rPr>
                        <a:t>Our ASP team </a:t>
                      </a:r>
                      <a:r>
                        <a:rPr lang="en-US" sz="1800" b="1" i="0" u="none" strike="noStrike" dirty="0">
                          <a:solidFill>
                            <a:srgbClr val="3F3F3F"/>
                          </a:solidFill>
                          <a:effectLst/>
                          <a:latin typeface="Calibri" panose="020F0502020204030204" pitchFamily="34" charset="0"/>
                        </a:rPr>
                        <a:t>provides updates to facility leadership </a:t>
                      </a:r>
                      <a:r>
                        <a:rPr lang="en-US" sz="1800" b="0" i="0" u="none" strike="noStrike" dirty="0">
                          <a:solidFill>
                            <a:srgbClr val="3F3F3F"/>
                          </a:solidFill>
                          <a:effectLst/>
                          <a:latin typeface="Calibri" panose="020F0502020204030204" pitchFamily="34" charset="0"/>
                        </a:rPr>
                        <a:t>on AU and stewardship efforts at least annually </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92.9%</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93.7%</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91.8%</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83.0%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886135621"/>
                  </a:ext>
                </a:extLst>
              </a:tr>
              <a:tr h="510540">
                <a:tc>
                  <a:txBody>
                    <a:bodyPr/>
                    <a:lstStyle/>
                    <a:p>
                      <a:pPr algn="l" fontAlgn="t"/>
                      <a:r>
                        <a:rPr lang="en-US" sz="1800" b="0" i="0" u="none" strike="noStrike" dirty="0">
                          <a:solidFill>
                            <a:srgbClr val="3F3F3F"/>
                          </a:solidFill>
                          <a:effectLst/>
                          <a:latin typeface="Calibri" panose="020F0502020204030204" pitchFamily="34" charset="0"/>
                        </a:rPr>
                        <a:t>Our stewardship team </a:t>
                      </a:r>
                      <a:r>
                        <a:rPr lang="en-US" sz="1800" b="1" i="0" u="none" strike="noStrike" dirty="0">
                          <a:solidFill>
                            <a:srgbClr val="3F3F3F"/>
                          </a:solidFill>
                          <a:effectLst/>
                          <a:latin typeface="Calibri" panose="020F0502020204030204" pitchFamily="34" charset="0"/>
                        </a:rPr>
                        <a:t>provides updates to staff </a:t>
                      </a:r>
                      <a:r>
                        <a:rPr lang="en-US" sz="1800" b="0" i="0" u="none" strike="noStrike" dirty="0">
                          <a:solidFill>
                            <a:srgbClr val="3F3F3F"/>
                          </a:solidFill>
                          <a:effectLst/>
                          <a:latin typeface="Calibri" panose="020F0502020204030204" pitchFamily="34" charset="0"/>
                        </a:rPr>
                        <a:t>on outcomes for antibiotic stewardship interventions at least annually </a:t>
                      </a:r>
                    </a:p>
                  </a:txBody>
                  <a:tcPr marL="11084" marR="11084" marT="110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64.0%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64.2%</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48.0%</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005DAA"/>
                          </a:solidFill>
                          <a:effectLst/>
                          <a:latin typeface="Calibri" panose="020F0502020204030204" pitchFamily="34" charset="0"/>
                        </a:rPr>
                        <a:t>47.8%</a:t>
                      </a:r>
                    </a:p>
                  </a:txBody>
                  <a:tcPr marL="11084" marR="11084" marT="11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10351589"/>
                  </a:ext>
                </a:extLst>
              </a:tr>
            </a:tbl>
          </a:graphicData>
        </a:graphic>
      </p:graphicFrame>
      <p:pic>
        <p:nvPicPr>
          <p:cNvPr id="6" name="Picture 5">
            <a:extLst>
              <a:ext uri="{FF2B5EF4-FFF2-40B4-BE49-F238E27FC236}">
                <a16:creationId xmlns:a16="http://schemas.microsoft.com/office/drawing/2014/main" id="{D0446AC1-5CF4-4E49-A3F4-BE3CA5BE65BB}"/>
              </a:ext>
            </a:extLst>
          </p:cNvPr>
          <p:cNvPicPr>
            <a:picLocks noChangeAspect="1"/>
          </p:cNvPicPr>
          <p:nvPr/>
        </p:nvPicPr>
        <p:blipFill>
          <a:blip r:embed="rId2"/>
          <a:stretch>
            <a:fillRect/>
          </a:stretch>
        </p:blipFill>
        <p:spPr>
          <a:xfrm>
            <a:off x="202320" y="196248"/>
            <a:ext cx="1097100" cy="1019200"/>
          </a:xfrm>
          <a:prstGeom prst="rect">
            <a:avLst/>
          </a:prstGeom>
        </p:spPr>
      </p:pic>
    </p:spTree>
    <p:extLst>
      <p:ext uri="{BB962C8B-B14F-4D97-AF65-F5344CB8AC3E}">
        <p14:creationId xmlns:p14="http://schemas.microsoft.com/office/powerpoint/2010/main" val="20810113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08E1-4675-4F6B-8530-90B45F2D4916}"/>
              </a:ext>
            </a:extLst>
          </p:cNvPr>
          <p:cNvSpPr>
            <a:spLocks noGrp="1"/>
          </p:cNvSpPr>
          <p:nvPr>
            <p:ph type="title"/>
          </p:nvPr>
        </p:nvSpPr>
        <p:spPr>
          <a:xfrm>
            <a:off x="2402557" y="349956"/>
            <a:ext cx="8796020" cy="675076"/>
          </a:xfrm>
        </p:spPr>
        <p:txBody>
          <a:bodyPr/>
          <a:lstStyle/>
          <a:p>
            <a:r>
              <a:rPr lang="en-US" sz="3731" dirty="0"/>
              <a:t>Tracking and Reporting</a:t>
            </a:r>
          </a:p>
        </p:txBody>
      </p:sp>
      <p:pic>
        <p:nvPicPr>
          <p:cNvPr id="6" name="Picture 5">
            <a:extLst>
              <a:ext uri="{FF2B5EF4-FFF2-40B4-BE49-F238E27FC236}">
                <a16:creationId xmlns:a16="http://schemas.microsoft.com/office/drawing/2014/main" id="{176DC445-1CB9-4B0D-BC23-D7C2D461EE9F}"/>
              </a:ext>
            </a:extLst>
          </p:cNvPr>
          <p:cNvPicPr>
            <a:picLocks noChangeAspect="1"/>
          </p:cNvPicPr>
          <p:nvPr/>
        </p:nvPicPr>
        <p:blipFill>
          <a:blip r:embed="rId2"/>
          <a:stretch>
            <a:fillRect/>
          </a:stretch>
        </p:blipFill>
        <p:spPr>
          <a:xfrm>
            <a:off x="172610" y="163847"/>
            <a:ext cx="1076400" cy="1024400"/>
          </a:xfrm>
          <a:prstGeom prst="rect">
            <a:avLst/>
          </a:prstGeom>
        </p:spPr>
      </p:pic>
      <p:pic>
        <p:nvPicPr>
          <p:cNvPr id="7" name="Picture 6">
            <a:extLst>
              <a:ext uri="{FF2B5EF4-FFF2-40B4-BE49-F238E27FC236}">
                <a16:creationId xmlns:a16="http://schemas.microsoft.com/office/drawing/2014/main" id="{67011C39-21A0-4BBC-86BA-5D552231E385}"/>
              </a:ext>
            </a:extLst>
          </p:cNvPr>
          <p:cNvPicPr>
            <a:picLocks noChangeAspect="1"/>
          </p:cNvPicPr>
          <p:nvPr/>
        </p:nvPicPr>
        <p:blipFill>
          <a:blip r:embed="rId3"/>
          <a:stretch>
            <a:fillRect/>
          </a:stretch>
        </p:blipFill>
        <p:spPr>
          <a:xfrm>
            <a:off x="1316745" y="169047"/>
            <a:ext cx="1097100" cy="1019200"/>
          </a:xfrm>
          <a:prstGeom prst="rect">
            <a:avLst/>
          </a:prstGeom>
        </p:spPr>
      </p:pic>
      <p:sp>
        <p:nvSpPr>
          <p:cNvPr id="9" name="Text Placeholder 8">
            <a:extLst>
              <a:ext uri="{FF2B5EF4-FFF2-40B4-BE49-F238E27FC236}">
                <a16:creationId xmlns:a16="http://schemas.microsoft.com/office/drawing/2014/main" id="{6EDD4FE2-097F-49F4-AC41-34AA34291B32}"/>
              </a:ext>
            </a:extLst>
          </p:cNvPr>
          <p:cNvSpPr>
            <a:spLocks noGrp="1"/>
          </p:cNvSpPr>
          <p:nvPr>
            <p:ph type="body" sz="quarter" idx="10"/>
          </p:nvPr>
        </p:nvSpPr>
        <p:spPr>
          <a:xfrm>
            <a:off x="609600" y="1611842"/>
            <a:ext cx="7669249" cy="2198158"/>
          </a:xfrm>
        </p:spPr>
        <p:txBody>
          <a:bodyPr/>
          <a:lstStyle/>
          <a:p>
            <a:pPr marL="0" indent="0">
              <a:buNone/>
            </a:pPr>
            <a:r>
              <a:rPr lang="en-US" sz="3200" b="1" dirty="0">
                <a:solidFill>
                  <a:srgbClr val="D9531E"/>
                </a:solidFill>
              </a:rPr>
              <a:t>Measurement</a:t>
            </a:r>
          </a:p>
          <a:p>
            <a:pPr marL="0" indent="0">
              <a:buNone/>
            </a:pPr>
            <a:endParaRPr lang="en-US" sz="1000" dirty="0"/>
          </a:p>
          <a:p>
            <a:r>
              <a:rPr lang="en-US" sz="2670" dirty="0">
                <a:solidFill>
                  <a:srgbClr val="3F3F3F"/>
                </a:solidFill>
              </a:rPr>
              <a:t>Basic: Process Measures</a:t>
            </a:r>
          </a:p>
          <a:p>
            <a:pPr lvl="1"/>
            <a:r>
              <a:rPr lang="en-US" sz="2300" dirty="0">
                <a:solidFill>
                  <a:srgbClr val="3F3F3F"/>
                </a:solidFill>
              </a:rPr>
              <a:t>Specific steps in a process that lead — either positively or negatively — to a particular outcome metric.</a:t>
            </a:r>
          </a:p>
          <a:p>
            <a:endParaRPr lang="en-US" sz="1600" dirty="0">
              <a:solidFill>
                <a:srgbClr val="3F3F3F"/>
              </a:solidFill>
            </a:endParaRPr>
          </a:p>
          <a:p>
            <a:endParaRPr lang="en-US" sz="1600" dirty="0"/>
          </a:p>
        </p:txBody>
      </p:sp>
      <p:pic>
        <p:nvPicPr>
          <p:cNvPr id="3" name="Picture 2">
            <a:extLst>
              <a:ext uri="{FF2B5EF4-FFF2-40B4-BE49-F238E27FC236}">
                <a16:creationId xmlns:a16="http://schemas.microsoft.com/office/drawing/2014/main" id="{3D9E13B6-0AD5-422F-B32D-B323B030ECBD}"/>
              </a:ext>
            </a:extLst>
          </p:cNvPr>
          <p:cNvPicPr>
            <a:picLocks noChangeAspect="1"/>
          </p:cNvPicPr>
          <p:nvPr/>
        </p:nvPicPr>
        <p:blipFill>
          <a:blip r:embed="rId4"/>
          <a:stretch>
            <a:fillRect/>
          </a:stretch>
        </p:blipFill>
        <p:spPr>
          <a:xfrm>
            <a:off x="8478877" y="144797"/>
            <a:ext cx="3303549" cy="4248150"/>
          </a:xfrm>
          <a:prstGeom prst="rect">
            <a:avLst/>
          </a:prstGeom>
        </p:spPr>
      </p:pic>
      <p:sp>
        <p:nvSpPr>
          <p:cNvPr id="10" name="Text Placeholder 8">
            <a:extLst>
              <a:ext uri="{FF2B5EF4-FFF2-40B4-BE49-F238E27FC236}">
                <a16:creationId xmlns:a16="http://schemas.microsoft.com/office/drawing/2014/main" id="{EC0BBAA5-0C91-4318-BD14-FCC0B9244D21}"/>
              </a:ext>
            </a:extLst>
          </p:cNvPr>
          <p:cNvSpPr txBox="1">
            <a:spLocks/>
          </p:cNvSpPr>
          <p:nvPr/>
        </p:nvSpPr>
        <p:spPr bwMode="auto">
          <a:xfrm>
            <a:off x="609601" y="3897796"/>
            <a:ext cx="11249025" cy="2198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rgbClr val="E25423"/>
              </a:buClr>
              <a:buFont typeface="Wingdings" panose="05000000000000000000" pitchFamily="2" charset="2"/>
              <a:buChar char="§"/>
              <a:defRPr sz="2667" kern="1200">
                <a:solidFill>
                  <a:schemeClr val="accent4">
                    <a:lumMod val="75000"/>
                  </a:schemeClr>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Clr>
                <a:srgbClr val="8D8B00"/>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Clr>
                <a:srgbClr val="006A71"/>
              </a:buClr>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2670" dirty="0">
                <a:solidFill>
                  <a:srgbClr val="3F3F3F"/>
                </a:solidFill>
              </a:rPr>
              <a:t>Intermediate: Outcome Measures</a:t>
            </a:r>
          </a:p>
          <a:p>
            <a:pPr lvl="1"/>
            <a:r>
              <a:rPr lang="en-US" sz="2300" dirty="0">
                <a:solidFill>
                  <a:srgbClr val="3F3F3F"/>
                </a:solidFill>
              </a:rPr>
              <a:t>High-level clinical or financial outcomes that concern healthcare organizations and providers. </a:t>
            </a:r>
          </a:p>
          <a:p>
            <a:endParaRPr lang="en-US" sz="1400" dirty="0">
              <a:solidFill>
                <a:srgbClr val="3F3F3F"/>
              </a:solidFill>
            </a:endParaRPr>
          </a:p>
          <a:p>
            <a:r>
              <a:rPr lang="en-US" sz="2670" dirty="0">
                <a:solidFill>
                  <a:srgbClr val="3F3F3F"/>
                </a:solidFill>
              </a:rPr>
              <a:t>Advanced: Antibiotic Use Measures</a:t>
            </a:r>
          </a:p>
          <a:p>
            <a:pPr lvl="1"/>
            <a:r>
              <a:rPr lang="en-US" sz="2300" dirty="0">
                <a:solidFill>
                  <a:srgbClr val="3F3F3F"/>
                </a:solidFill>
              </a:rPr>
              <a:t>Can be viewed as either process or outcome measure.</a:t>
            </a:r>
          </a:p>
          <a:p>
            <a:endParaRPr lang="en-US" sz="1600" dirty="0"/>
          </a:p>
        </p:txBody>
      </p:sp>
    </p:spTree>
    <p:extLst>
      <p:ext uri="{BB962C8B-B14F-4D97-AF65-F5344CB8AC3E}">
        <p14:creationId xmlns:p14="http://schemas.microsoft.com/office/powerpoint/2010/main" val="62526769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Untitled.png">
            <a:extLst>
              <a:ext uri="{FF2B5EF4-FFF2-40B4-BE49-F238E27FC236}">
                <a16:creationId xmlns:a16="http://schemas.microsoft.com/office/drawing/2014/main" id="{2FE0867E-EE84-44BA-9ED5-DE109AA0CF4D}"/>
              </a:ext>
            </a:extLst>
          </p:cNvPr>
          <p:cNvPicPr>
            <a:picLocks noChangeAspect="1"/>
          </p:cNvPicPr>
          <p:nvPr/>
        </p:nvPicPr>
        <p:blipFill rotWithShape="1">
          <a:blip r:embed="rId2">
            <a:extLst>
              <a:ext uri="{28A0092B-C50C-407E-A947-70E740481C1C}">
                <a14:useLocalDpi xmlns:a14="http://schemas.microsoft.com/office/drawing/2010/main" val="0"/>
              </a:ext>
            </a:extLst>
          </a:blip>
          <a:srcRect l="437" t="-1" r="5292" b="62857"/>
          <a:stretch/>
        </p:blipFill>
        <p:spPr>
          <a:xfrm>
            <a:off x="1724024" y="428624"/>
            <a:ext cx="7188201" cy="3562351"/>
          </a:xfrm>
          <a:prstGeom prst="rect">
            <a:avLst/>
          </a:prstGeom>
          <a:ln w="19050">
            <a:solidFill>
              <a:srgbClr val="3F3F3F"/>
            </a:solidFill>
          </a:ln>
        </p:spPr>
      </p:pic>
      <p:pic>
        <p:nvPicPr>
          <p:cNvPr id="5" name="Picture 4" descr="Untitled.png">
            <a:extLst>
              <a:ext uri="{FF2B5EF4-FFF2-40B4-BE49-F238E27FC236}">
                <a16:creationId xmlns:a16="http://schemas.microsoft.com/office/drawing/2014/main" id="{D5DC427A-399C-492D-8FE6-445C747840A8}"/>
              </a:ext>
            </a:extLst>
          </p:cNvPr>
          <p:cNvPicPr>
            <a:picLocks noChangeAspect="1"/>
          </p:cNvPicPr>
          <p:nvPr/>
        </p:nvPicPr>
        <p:blipFill rotWithShape="1">
          <a:blip r:embed="rId2">
            <a:extLst>
              <a:ext uri="{28A0092B-C50C-407E-A947-70E740481C1C}">
                <a14:useLocalDpi xmlns:a14="http://schemas.microsoft.com/office/drawing/2010/main" val="0"/>
              </a:ext>
            </a:extLst>
          </a:blip>
          <a:srcRect l="444" t="60204" r="20727" b="6303"/>
          <a:stretch/>
        </p:blipFill>
        <p:spPr>
          <a:xfrm>
            <a:off x="4629150" y="2965977"/>
            <a:ext cx="6213391" cy="3320523"/>
          </a:xfrm>
          <a:prstGeom prst="rect">
            <a:avLst/>
          </a:prstGeom>
          <a:ln w="19050">
            <a:solidFill>
              <a:srgbClr val="3F3F3F"/>
            </a:solidFill>
          </a:ln>
        </p:spPr>
      </p:pic>
      <p:sp>
        <p:nvSpPr>
          <p:cNvPr id="6" name="TextBox 5">
            <a:extLst>
              <a:ext uri="{FF2B5EF4-FFF2-40B4-BE49-F238E27FC236}">
                <a16:creationId xmlns:a16="http://schemas.microsoft.com/office/drawing/2014/main" id="{6DABCC5A-69F5-4C80-99CA-177652E4DC7E}"/>
              </a:ext>
            </a:extLst>
          </p:cNvPr>
          <p:cNvSpPr txBox="1"/>
          <p:nvPr/>
        </p:nvSpPr>
        <p:spPr>
          <a:xfrm>
            <a:off x="4797184" y="952497"/>
            <a:ext cx="3793549" cy="954107"/>
          </a:xfrm>
          <a:prstGeom prst="rect">
            <a:avLst/>
          </a:prstGeom>
          <a:noFill/>
        </p:spPr>
        <p:txBody>
          <a:bodyPr wrap="square" rtlCol="0">
            <a:spAutoFit/>
          </a:bodyPr>
          <a:lstStyle/>
          <a:p>
            <a:pPr algn="ctr"/>
            <a:r>
              <a:rPr lang="en-US" sz="2800" b="1" dirty="0">
                <a:solidFill>
                  <a:srgbClr val="D9531E"/>
                </a:solidFill>
              </a:rPr>
              <a:t>Prospective Audit and Feedback Note</a:t>
            </a:r>
          </a:p>
        </p:txBody>
      </p:sp>
    </p:spTree>
    <p:extLst>
      <p:ext uri="{BB962C8B-B14F-4D97-AF65-F5344CB8AC3E}">
        <p14:creationId xmlns:p14="http://schemas.microsoft.com/office/powerpoint/2010/main" val="253421534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08E1-4675-4F6B-8530-90B45F2D4916}"/>
              </a:ext>
            </a:extLst>
          </p:cNvPr>
          <p:cNvSpPr>
            <a:spLocks noGrp="1"/>
          </p:cNvSpPr>
          <p:nvPr>
            <p:ph type="title"/>
          </p:nvPr>
        </p:nvSpPr>
        <p:spPr>
          <a:xfrm>
            <a:off x="1697990" y="141655"/>
            <a:ext cx="8796020" cy="1019200"/>
          </a:xfrm>
        </p:spPr>
        <p:txBody>
          <a:bodyPr/>
          <a:lstStyle/>
          <a:p>
            <a:r>
              <a:rPr lang="en-US" sz="4000" dirty="0"/>
              <a:t>Prospective Audit and Feedback Tracking</a:t>
            </a:r>
            <a:endParaRPr lang="en-US" sz="3731" dirty="0"/>
          </a:p>
        </p:txBody>
      </p:sp>
      <p:pic>
        <p:nvPicPr>
          <p:cNvPr id="8" name="Content Placeholder 3" descr="Untitled.png">
            <a:extLst>
              <a:ext uri="{FF2B5EF4-FFF2-40B4-BE49-F238E27FC236}">
                <a16:creationId xmlns:a16="http://schemas.microsoft.com/office/drawing/2014/main" id="{0517E8D1-42AD-461F-9A63-0BF6DC29374F}"/>
              </a:ext>
            </a:extLst>
          </p:cNvPr>
          <p:cNvPicPr>
            <a:picLocks noChangeAspect="1"/>
          </p:cNvPicPr>
          <p:nvPr/>
        </p:nvPicPr>
        <p:blipFill>
          <a:blip r:embed="rId2">
            <a:extLst>
              <a:ext uri="{28A0092B-C50C-407E-A947-70E740481C1C}">
                <a14:useLocalDpi xmlns:a14="http://schemas.microsoft.com/office/drawing/2010/main" val="0"/>
              </a:ext>
            </a:extLst>
          </a:blip>
          <a:srcRect l="1842" r="1842"/>
          <a:stretch>
            <a:fillRect/>
          </a:stretch>
        </p:blipFill>
        <p:spPr>
          <a:xfrm>
            <a:off x="1437012" y="1326412"/>
            <a:ext cx="9317975" cy="5124527"/>
          </a:xfrm>
          <a:prstGeom prst="rect">
            <a:avLst/>
          </a:prstGeom>
        </p:spPr>
      </p:pic>
    </p:spTree>
    <p:extLst>
      <p:ext uri="{BB962C8B-B14F-4D97-AF65-F5344CB8AC3E}">
        <p14:creationId xmlns:p14="http://schemas.microsoft.com/office/powerpoint/2010/main" val="370743469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08E1-4675-4F6B-8530-90B45F2D4916}"/>
              </a:ext>
            </a:extLst>
          </p:cNvPr>
          <p:cNvSpPr>
            <a:spLocks noGrp="1"/>
          </p:cNvSpPr>
          <p:nvPr>
            <p:ph type="title"/>
          </p:nvPr>
        </p:nvSpPr>
        <p:spPr>
          <a:xfrm>
            <a:off x="1697990" y="141655"/>
            <a:ext cx="8796020" cy="1019200"/>
          </a:xfrm>
        </p:spPr>
        <p:txBody>
          <a:bodyPr/>
          <a:lstStyle/>
          <a:p>
            <a:r>
              <a:rPr lang="en-US" sz="4000" dirty="0"/>
              <a:t>Prospective Audit and Feedback Tracking</a:t>
            </a:r>
            <a:endParaRPr lang="en-US" sz="3731" dirty="0"/>
          </a:p>
        </p:txBody>
      </p:sp>
      <p:pic>
        <p:nvPicPr>
          <p:cNvPr id="4" name="Content Placeholder 4" descr="Untitled2.png">
            <a:extLst>
              <a:ext uri="{FF2B5EF4-FFF2-40B4-BE49-F238E27FC236}">
                <a16:creationId xmlns:a16="http://schemas.microsoft.com/office/drawing/2014/main" id="{DACAAD95-CA7E-4709-B6F8-595C4D36E216}"/>
              </a:ext>
            </a:extLst>
          </p:cNvPr>
          <p:cNvPicPr>
            <a:picLocks noChangeAspect="1"/>
          </p:cNvPicPr>
          <p:nvPr/>
        </p:nvPicPr>
        <p:blipFill>
          <a:blip r:embed="rId2">
            <a:extLst>
              <a:ext uri="{28A0092B-C50C-407E-A947-70E740481C1C}">
                <a14:useLocalDpi xmlns:a14="http://schemas.microsoft.com/office/drawing/2010/main" val="0"/>
              </a:ext>
            </a:extLst>
          </a:blip>
          <a:srcRect l="1143" r="1143"/>
          <a:stretch>
            <a:fillRect/>
          </a:stretch>
        </p:blipFill>
        <p:spPr>
          <a:xfrm>
            <a:off x="1438275" y="1325869"/>
            <a:ext cx="9315450" cy="5123139"/>
          </a:xfrm>
          <a:prstGeom prst="rect">
            <a:avLst/>
          </a:prstGeom>
        </p:spPr>
      </p:pic>
    </p:spTree>
    <p:extLst>
      <p:ext uri="{BB962C8B-B14F-4D97-AF65-F5344CB8AC3E}">
        <p14:creationId xmlns:p14="http://schemas.microsoft.com/office/powerpoint/2010/main" val="238862610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75CE-D5C1-4816-B7C2-E12A7CB00AD6}"/>
              </a:ext>
            </a:extLst>
          </p:cNvPr>
          <p:cNvSpPr>
            <a:spLocks noGrp="1"/>
          </p:cNvSpPr>
          <p:nvPr>
            <p:ph type="title"/>
          </p:nvPr>
        </p:nvSpPr>
        <p:spPr>
          <a:xfrm>
            <a:off x="2651125" y="882015"/>
            <a:ext cx="8893175" cy="1143000"/>
          </a:xfrm>
        </p:spPr>
        <p:txBody>
          <a:bodyPr/>
          <a:lstStyle/>
          <a:p>
            <a:pPr>
              <a:lnSpc>
                <a:spcPct val="100000"/>
              </a:lnSpc>
            </a:pPr>
            <a:r>
              <a:rPr lang="en-US" dirty="0"/>
              <a:t>Goal 1</a:t>
            </a:r>
            <a:br>
              <a:rPr lang="en-US" dirty="0"/>
            </a:br>
            <a:r>
              <a:rPr lang="en-US" sz="2400" b="0" dirty="0">
                <a:solidFill>
                  <a:srgbClr val="3F3F3F"/>
                </a:solidFill>
              </a:rPr>
              <a:t>Slow the Emergence of Resistant Bacteria and Prevent the Spread of Resistant Infections</a:t>
            </a:r>
            <a:endParaRPr lang="en-US" b="0" dirty="0">
              <a:solidFill>
                <a:srgbClr val="3F3F3F"/>
              </a:solidFill>
            </a:endParaRPr>
          </a:p>
        </p:txBody>
      </p:sp>
      <p:sp>
        <p:nvSpPr>
          <p:cNvPr id="3" name="Text Placeholder 2">
            <a:extLst>
              <a:ext uri="{FF2B5EF4-FFF2-40B4-BE49-F238E27FC236}">
                <a16:creationId xmlns:a16="http://schemas.microsoft.com/office/drawing/2014/main" id="{53BA0FAC-7642-4959-8E7B-8626D7D6538B}"/>
              </a:ext>
            </a:extLst>
          </p:cNvPr>
          <p:cNvSpPr>
            <a:spLocks noGrp="1"/>
          </p:cNvSpPr>
          <p:nvPr>
            <p:ph type="body" sz="quarter" idx="10"/>
          </p:nvPr>
        </p:nvSpPr>
        <p:spPr>
          <a:xfrm>
            <a:off x="518159" y="2416504"/>
            <a:ext cx="11226165" cy="4218093"/>
          </a:xfrm>
        </p:spPr>
        <p:txBody>
          <a:bodyPr/>
          <a:lstStyle/>
          <a:p>
            <a:pPr marL="0" indent="0">
              <a:buNone/>
            </a:pPr>
            <a:r>
              <a:rPr lang="en-US" sz="2500" b="1" dirty="0">
                <a:solidFill>
                  <a:srgbClr val="0039A6"/>
                </a:solidFill>
              </a:rPr>
              <a:t>Big Bet: Double local efforts by awarding an average of $2.5 million to health departments by 2025.</a:t>
            </a:r>
          </a:p>
          <a:p>
            <a:pPr marL="0" indent="0">
              <a:buNone/>
            </a:pPr>
            <a:endParaRPr lang="en-US" sz="1600" b="1" dirty="0">
              <a:solidFill>
                <a:srgbClr val="0039A6"/>
              </a:solidFill>
            </a:endParaRPr>
          </a:p>
          <a:p>
            <a:pPr marL="0" indent="0">
              <a:buNone/>
            </a:pPr>
            <a:r>
              <a:rPr lang="en-US" sz="2400" dirty="0">
                <a:solidFill>
                  <a:srgbClr val="3F3F3F"/>
                </a:solidFill>
              </a:rPr>
              <a:t>Examples of other CDC targets:</a:t>
            </a:r>
          </a:p>
          <a:p>
            <a:pPr>
              <a:buSzPct val="150000"/>
              <a:buBlip>
                <a:blip r:embed="rId2">
                  <a:extLst>
                    <a:ext uri="{96DAC541-7B7A-43D3-8B79-37D633B846F1}">
                      <asvg:svgBlip xmlns:asvg="http://schemas.microsoft.com/office/drawing/2016/SVG/main" r:embed="rId3"/>
                    </a:ext>
                  </a:extLst>
                </a:blip>
              </a:buBlip>
            </a:pPr>
            <a:r>
              <a:rPr lang="en-US" sz="2400" dirty="0">
                <a:solidFill>
                  <a:srgbClr val="3F3F3F"/>
                </a:solidFill>
              </a:rPr>
              <a:t>Decrease healthcare-associated antibiotic-resistant infections by 20% and community-acquired antibiotic-resistant infections by 10% by 2025.</a:t>
            </a:r>
          </a:p>
          <a:p>
            <a:pPr>
              <a:buSzPct val="150000"/>
              <a:buBlip>
                <a:blip r:embed="rId2">
                  <a:extLst>
                    <a:ext uri="{96DAC541-7B7A-43D3-8B79-37D633B846F1}">
                      <asvg:svgBlip xmlns:asvg="http://schemas.microsoft.com/office/drawing/2016/SVG/main" r:embed="rId3"/>
                    </a:ext>
                  </a:extLst>
                </a:blip>
              </a:buBlip>
            </a:pPr>
            <a:r>
              <a:rPr lang="en-US" sz="2400" dirty="0">
                <a:solidFill>
                  <a:srgbClr val="3F3F3F"/>
                </a:solidFill>
              </a:rPr>
              <a:t>Expand the reach of CDC’s Be Antibiotics Aware and Get Ahead of Sepsis campaigns.</a:t>
            </a:r>
          </a:p>
          <a:p>
            <a:pPr>
              <a:buSzPct val="150000"/>
              <a:buBlip>
                <a:blip r:embed="rId2">
                  <a:extLst>
                    <a:ext uri="{96DAC541-7B7A-43D3-8B79-37D633B846F1}">
                      <asvg:svgBlip xmlns:asvg="http://schemas.microsoft.com/office/drawing/2016/SVG/main" r:embed="rId3"/>
                    </a:ext>
                  </a:extLst>
                </a:blip>
              </a:buBlip>
            </a:pPr>
            <a:r>
              <a:rPr lang="en-US" sz="2400" dirty="0">
                <a:solidFill>
                  <a:srgbClr val="3F3F3F"/>
                </a:solidFill>
              </a:rPr>
              <a:t>Improve antibiotic use across healthcare settings, plants and animals.</a:t>
            </a:r>
          </a:p>
          <a:p>
            <a:pPr>
              <a:buSzPct val="150000"/>
              <a:buBlip>
                <a:blip r:embed="rId2">
                  <a:extLst>
                    <a:ext uri="{96DAC541-7B7A-43D3-8B79-37D633B846F1}">
                      <asvg:svgBlip xmlns:asvg="http://schemas.microsoft.com/office/drawing/2016/SVG/main" r:embed="rId3"/>
                    </a:ext>
                  </a:extLst>
                </a:blip>
              </a:buBlip>
            </a:pPr>
            <a:r>
              <a:rPr lang="en-US" sz="2400" dirty="0">
                <a:solidFill>
                  <a:srgbClr val="3F3F3F"/>
                </a:solidFill>
              </a:rPr>
              <a:t>Initiate efforts to improve antibiotic or diagnostic guidelines by 2021.</a:t>
            </a:r>
          </a:p>
        </p:txBody>
      </p:sp>
      <p:pic>
        <p:nvPicPr>
          <p:cNvPr id="4" name="Picture 3" descr="A picture containing umbrella, sign&#10;&#10;Description automatically generated">
            <a:extLst>
              <a:ext uri="{FF2B5EF4-FFF2-40B4-BE49-F238E27FC236}">
                <a16:creationId xmlns:a16="http://schemas.microsoft.com/office/drawing/2014/main" id="{0D67F2F6-AE97-47C6-9121-8CEF42524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579" y="728345"/>
            <a:ext cx="1879687" cy="1143000"/>
          </a:xfrm>
          <a:prstGeom prst="rect">
            <a:avLst/>
          </a:prstGeom>
        </p:spPr>
      </p:pic>
    </p:spTree>
    <p:extLst>
      <p:ext uri="{BB962C8B-B14F-4D97-AF65-F5344CB8AC3E}">
        <p14:creationId xmlns:p14="http://schemas.microsoft.com/office/powerpoint/2010/main" val="352102618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08E1-4675-4F6B-8530-90B45F2D4916}"/>
              </a:ext>
            </a:extLst>
          </p:cNvPr>
          <p:cNvSpPr>
            <a:spLocks noGrp="1"/>
          </p:cNvSpPr>
          <p:nvPr>
            <p:ph type="title"/>
          </p:nvPr>
        </p:nvSpPr>
        <p:spPr>
          <a:xfrm>
            <a:off x="2402557" y="349956"/>
            <a:ext cx="8796020" cy="675076"/>
          </a:xfrm>
        </p:spPr>
        <p:txBody>
          <a:bodyPr/>
          <a:lstStyle/>
          <a:p>
            <a:r>
              <a:rPr lang="en-US" sz="3731" dirty="0"/>
              <a:t>Tracking and Reporting</a:t>
            </a:r>
          </a:p>
        </p:txBody>
      </p:sp>
      <p:pic>
        <p:nvPicPr>
          <p:cNvPr id="6" name="Picture 5">
            <a:extLst>
              <a:ext uri="{FF2B5EF4-FFF2-40B4-BE49-F238E27FC236}">
                <a16:creationId xmlns:a16="http://schemas.microsoft.com/office/drawing/2014/main" id="{176DC445-1CB9-4B0D-BC23-D7C2D461EE9F}"/>
              </a:ext>
            </a:extLst>
          </p:cNvPr>
          <p:cNvPicPr>
            <a:picLocks noChangeAspect="1"/>
          </p:cNvPicPr>
          <p:nvPr/>
        </p:nvPicPr>
        <p:blipFill>
          <a:blip r:embed="rId2"/>
          <a:stretch>
            <a:fillRect/>
          </a:stretch>
        </p:blipFill>
        <p:spPr>
          <a:xfrm>
            <a:off x="172610" y="163847"/>
            <a:ext cx="1076400" cy="1024400"/>
          </a:xfrm>
          <a:prstGeom prst="rect">
            <a:avLst/>
          </a:prstGeom>
        </p:spPr>
      </p:pic>
      <p:pic>
        <p:nvPicPr>
          <p:cNvPr id="7" name="Picture 6">
            <a:extLst>
              <a:ext uri="{FF2B5EF4-FFF2-40B4-BE49-F238E27FC236}">
                <a16:creationId xmlns:a16="http://schemas.microsoft.com/office/drawing/2014/main" id="{67011C39-21A0-4BBC-86BA-5D552231E385}"/>
              </a:ext>
            </a:extLst>
          </p:cNvPr>
          <p:cNvPicPr>
            <a:picLocks noChangeAspect="1"/>
          </p:cNvPicPr>
          <p:nvPr/>
        </p:nvPicPr>
        <p:blipFill>
          <a:blip r:embed="rId3"/>
          <a:stretch>
            <a:fillRect/>
          </a:stretch>
        </p:blipFill>
        <p:spPr>
          <a:xfrm>
            <a:off x="1316745" y="169047"/>
            <a:ext cx="1097100" cy="1019200"/>
          </a:xfrm>
          <a:prstGeom prst="rect">
            <a:avLst/>
          </a:prstGeom>
        </p:spPr>
      </p:pic>
      <p:sp>
        <p:nvSpPr>
          <p:cNvPr id="9" name="Text Placeholder 8">
            <a:extLst>
              <a:ext uri="{FF2B5EF4-FFF2-40B4-BE49-F238E27FC236}">
                <a16:creationId xmlns:a16="http://schemas.microsoft.com/office/drawing/2014/main" id="{6EDD4FE2-097F-49F4-AC41-34AA34291B32}"/>
              </a:ext>
            </a:extLst>
          </p:cNvPr>
          <p:cNvSpPr>
            <a:spLocks noGrp="1"/>
          </p:cNvSpPr>
          <p:nvPr>
            <p:ph type="body" sz="quarter" idx="10"/>
          </p:nvPr>
        </p:nvSpPr>
        <p:spPr>
          <a:xfrm>
            <a:off x="609600" y="1545167"/>
            <a:ext cx="11582399" cy="4798484"/>
          </a:xfrm>
        </p:spPr>
        <p:txBody>
          <a:bodyPr/>
          <a:lstStyle/>
          <a:p>
            <a:pPr marL="0" indent="0">
              <a:buNone/>
            </a:pPr>
            <a:r>
              <a:rPr lang="en-US" sz="3200" b="1" dirty="0">
                <a:solidFill>
                  <a:srgbClr val="D9531E"/>
                </a:solidFill>
              </a:rPr>
              <a:t>Outcome Measures</a:t>
            </a:r>
          </a:p>
          <a:p>
            <a:pPr marL="0" indent="0">
              <a:buNone/>
            </a:pPr>
            <a:endParaRPr lang="en-US" sz="1000" dirty="0"/>
          </a:p>
          <a:p>
            <a:r>
              <a:rPr lang="en-US" sz="2670" dirty="0">
                <a:solidFill>
                  <a:srgbClr val="3F3F3F"/>
                </a:solidFill>
              </a:rPr>
              <a:t>Tracking antibiotic resistance patterns (e.g. antibiogram)</a:t>
            </a:r>
          </a:p>
          <a:p>
            <a:endParaRPr lang="en-US" sz="1000" dirty="0">
              <a:solidFill>
                <a:srgbClr val="3F3F3F"/>
              </a:solidFill>
            </a:endParaRPr>
          </a:p>
          <a:p>
            <a:r>
              <a:rPr lang="en-US" sz="2670" i="1" dirty="0">
                <a:solidFill>
                  <a:srgbClr val="3F3F3F"/>
                </a:solidFill>
              </a:rPr>
              <a:t>C. difficile</a:t>
            </a:r>
            <a:r>
              <a:rPr lang="en-US" sz="2670" dirty="0">
                <a:solidFill>
                  <a:srgbClr val="3F3F3F"/>
                </a:solidFill>
              </a:rPr>
              <a:t> infection (CDI) rates</a:t>
            </a:r>
          </a:p>
          <a:p>
            <a:endParaRPr lang="en-US" sz="1000" dirty="0">
              <a:solidFill>
                <a:srgbClr val="3F3F3F"/>
              </a:solidFill>
            </a:endParaRPr>
          </a:p>
          <a:p>
            <a:r>
              <a:rPr lang="en-US" sz="2670" dirty="0">
                <a:solidFill>
                  <a:srgbClr val="3F3F3F"/>
                </a:solidFill>
              </a:rPr>
              <a:t>30-day mortality and readmission rates for CDI or common infection (e.g. CAP)</a:t>
            </a:r>
          </a:p>
          <a:p>
            <a:endParaRPr lang="en-US" sz="1000" dirty="0">
              <a:solidFill>
                <a:srgbClr val="3F3F3F"/>
              </a:solidFill>
            </a:endParaRPr>
          </a:p>
          <a:p>
            <a:r>
              <a:rPr lang="en-US" sz="2670" dirty="0">
                <a:solidFill>
                  <a:srgbClr val="3F3F3F"/>
                </a:solidFill>
              </a:rPr>
              <a:t>Length of stay</a:t>
            </a:r>
          </a:p>
          <a:p>
            <a:endParaRPr lang="en-US" sz="1000" dirty="0">
              <a:solidFill>
                <a:srgbClr val="3F3F3F"/>
              </a:solidFill>
            </a:endParaRPr>
          </a:p>
          <a:p>
            <a:r>
              <a:rPr lang="en-US" sz="2670" dirty="0">
                <a:solidFill>
                  <a:srgbClr val="3F3F3F"/>
                </a:solidFill>
              </a:rPr>
              <a:t>Adverse drug events</a:t>
            </a:r>
          </a:p>
          <a:p>
            <a:endParaRPr lang="en-US" sz="1000" dirty="0">
              <a:solidFill>
                <a:srgbClr val="3F3F3F"/>
              </a:solidFill>
            </a:endParaRPr>
          </a:p>
          <a:p>
            <a:r>
              <a:rPr lang="en-US" sz="2670" dirty="0">
                <a:solidFill>
                  <a:srgbClr val="3F3F3F"/>
                </a:solidFill>
              </a:rPr>
              <a:t>$$$</a:t>
            </a:r>
            <a:endParaRPr lang="en-US" sz="1600" dirty="0">
              <a:solidFill>
                <a:srgbClr val="3F3F3F"/>
              </a:solidFill>
            </a:endParaRPr>
          </a:p>
          <a:p>
            <a:endParaRPr lang="en-US" sz="1600" dirty="0"/>
          </a:p>
        </p:txBody>
      </p:sp>
    </p:spTree>
    <p:extLst>
      <p:ext uri="{BB962C8B-B14F-4D97-AF65-F5344CB8AC3E}">
        <p14:creationId xmlns:p14="http://schemas.microsoft.com/office/powerpoint/2010/main" val="274217860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FCD4-6F58-4307-9337-E7085326567F}"/>
              </a:ext>
            </a:extLst>
          </p:cNvPr>
          <p:cNvSpPr>
            <a:spLocks noGrp="1"/>
          </p:cNvSpPr>
          <p:nvPr>
            <p:ph type="title"/>
          </p:nvPr>
        </p:nvSpPr>
        <p:spPr>
          <a:xfrm>
            <a:off x="609600" y="179389"/>
            <a:ext cx="10972800" cy="954086"/>
          </a:xfrm>
        </p:spPr>
        <p:txBody>
          <a:bodyPr/>
          <a:lstStyle/>
          <a:p>
            <a:pPr algn="ctr"/>
            <a:r>
              <a:rPr lang="en-US" sz="3200" dirty="0"/>
              <a:t>Antibiotic Use Measures from </a:t>
            </a:r>
            <a:br>
              <a:rPr lang="en-US" sz="3200" dirty="0"/>
            </a:br>
            <a:r>
              <a:rPr lang="en-US" sz="3200" dirty="0"/>
              <a:t>Community-Acquired Pneumonia Intervention</a:t>
            </a:r>
          </a:p>
        </p:txBody>
      </p:sp>
      <p:pic>
        <p:nvPicPr>
          <p:cNvPr id="6" name="Content Placeholder 6" descr="Unit View-11_cefuroxime.pdf">
            <a:extLst>
              <a:ext uri="{FF2B5EF4-FFF2-40B4-BE49-F238E27FC236}">
                <a16:creationId xmlns:a16="http://schemas.microsoft.com/office/drawing/2014/main" id="{55573A21-27B2-450D-861B-5EC162AE79B3}"/>
              </a:ext>
            </a:extLst>
          </p:cNvPr>
          <p:cNvPicPr>
            <a:picLocks noChangeAspect="1"/>
          </p:cNvPicPr>
          <p:nvPr/>
        </p:nvPicPr>
        <p:blipFill rotWithShape="1">
          <a:blip r:embed="rId2">
            <a:extLst>
              <a:ext uri="{28A0092B-C50C-407E-A947-70E740481C1C}">
                <a14:useLocalDpi xmlns:a14="http://schemas.microsoft.com/office/drawing/2010/main" val="0"/>
              </a:ext>
            </a:extLst>
          </a:blip>
          <a:srcRect l="4238" t="3269" r="28650" b="40824"/>
          <a:stretch/>
        </p:blipFill>
        <p:spPr>
          <a:xfrm>
            <a:off x="6171579" y="1228725"/>
            <a:ext cx="4948156" cy="5334425"/>
          </a:xfrm>
          <a:prstGeom prst="rect">
            <a:avLst/>
          </a:prstGeom>
        </p:spPr>
      </p:pic>
      <p:pic>
        <p:nvPicPr>
          <p:cNvPr id="7" name="Picture 6" descr="Unit View-12_ceftriaxone.pdf">
            <a:extLst>
              <a:ext uri="{FF2B5EF4-FFF2-40B4-BE49-F238E27FC236}">
                <a16:creationId xmlns:a16="http://schemas.microsoft.com/office/drawing/2014/main" id="{5B2C3D60-E595-4E92-9C6D-73773A63729F}"/>
              </a:ext>
            </a:extLst>
          </p:cNvPr>
          <p:cNvPicPr>
            <a:picLocks noChangeAspect="1"/>
          </p:cNvPicPr>
          <p:nvPr/>
        </p:nvPicPr>
        <p:blipFill rotWithShape="1">
          <a:blip r:embed="rId3">
            <a:extLst>
              <a:ext uri="{28A0092B-C50C-407E-A947-70E740481C1C}">
                <a14:useLocalDpi xmlns:a14="http://schemas.microsoft.com/office/drawing/2010/main" val="0"/>
              </a:ext>
            </a:extLst>
          </a:blip>
          <a:srcRect l="4521" t="3813" r="28677" b="40538"/>
          <a:stretch/>
        </p:blipFill>
        <p:spPr>
          <a:xfrm>
            <a:off x="1085850" y="1290489"/>
            <a:ext cx="4948156" cy="5334424"/>
          </a:xfrm>
          <a:prstGeom prst="rect">
            <a:avLst/>
          </a:prstGeom>
        </p:spPr>
      </p:pic>
      <p:sp>
        <p:nvSpPr>
          <p:cNvPr id="8" name="TextBox 7">
            <a:extLst>
              <a:ext uri="{FF2B5EF4-FFF2-40B4-BE49-F238E27FC236}">
                <a16:creationId xmlns:a16="http://schemas.microsoft.com/office/drawing/2014/main" id="{305881A1-5360-4C3E-9CF6-13AA2CEB7A46}"/>
              </a:ext>
            </a:extLst>
          </p:cNvPr>
          <p:cNvSpPr txBox="1"/>
          <p:nvPr/>
        </p:nvSpPr>
        <p:spPr>
          <a:xfrm>
            <a:off x="2788316" y="2412890"/>
            <a:ext cx="1680797" cy="369332"/>
          </a:xfrm>
          <a:prstGeom prst="rect">
            <a:avLst/>
          </a:prstGeom>
          <a:noFill/>
        </p:spPr>
        <p:txBody>
          <a:bodyPr wrap="square" rtlCol="0">
            <a:spAutoFit/>
          </a:bodyPr>
          <a:lstStyle/>
          <a:p>
            <a:pPr algn="ctr"/>
            <a:r>
              <a:rPr lang="en-US" b="1" dirty="0"/>
              <a:t>Ceftriaxone</a:t>
            </a:r>
          </a:p>
        </p:txBody>
      </p:sp>
      <p:sp>
        <p:nvSpPr>
          <p:cNvPr id="9" name="TextBox 8">
            <a:extLst>
              <a:ext uri="{FF2B5EF4-FFF2-40B4-BE49-F238E27FC236}">
                <a16:creationId xmlns:a16="http://schemas.microsoft.com/office/drawing/2014/main" id="{46E5304A-D32C-4203-805B-D7920426C0D4}"/>
              </a:ext>
            </a:extLst>
          </p:cNvPr>
          <p:cNvSpPr txBox="1"/>
          <p:nvPr/>
        </p:nvSpPr>
        <p:spPr>
          <a:xfrm>
            <a:off x="7856334" y="2412890"/>
            <a:ext cx="1680797" cy="369332"/>
          </a:xfrm>
          <a:prstGeom prst="rect">
            <a:avLst/>
          </a:prstGeom>
          <a:noFill/>
        </p:spPr>
        <p:txBody>
          <a:bodyPr wrap="square" rtlCol="0">
            <a:spAutoFit/>
          </a:bodyPr>
          <a:lstStyle/>
          <a:p>
            <a:pPr algn="ctr"/>
            <a:r>
              <a:rPr lang="en-US" b="1" dirty="0"/>
              <a:t>Cefuroxime</a:t>
            </a:r>
          </a:p>
        </p:txBody>
      </p:sp>
    </p:spTree>
    <p:extLst>
      <p:ext uri="{BB962C8B-B14F-4D97-AF65-F5344CB8AC3E}">
        <p14:creationId xmlns:p14="http://schemas.microsoft.com/office/powerpoint/2010/main" val="407498415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217B-D0DC-4563-80A7-C280D357D21B}"/>
              </a:ext>
            </a:extLst>
          </p:cNvPr>
          <p:cNvSpPr>
            <a:spLocks noGrp="1"/>
          </p:cNvSpPr>
          <p:nvPr>
            <p:ph type="title"/>
          </p:nvPr>
        </p:nvSpPr>
        <p:spPr>
          <a:xfrm>
            <a:off x="609600" y="412344"/>
            <a:ext cx="10972800" cy="911631"/>
          </a:xfrm>
        </p:spPr>
        <p:txBody>
          <a:bodyPr/>
          <a:lstStyle/>
          <a:p>
            <a:pPr algn="ctr"/>
            <a:r>
              <a:rPr lang="en-US" sz="3200" dirty="0"/>
              <a:t>Process and Outcome Measures from Community-Acquired Pneumonia Intervention</a:t>
            </a:r>
          </a:p>
        </p:txBody>
      </p:sp>
      <p:graphicFrame>
        <p:nvGraphicFramePr>
          <p:cNvPr id="6" name="Content Placeholder 4">
            <a:extLst>
              <a:ext uri="{FF2B5EF4-FFF2-40B4-BE49-F238E27FC236}">
                <a16:creationId xmlns:a16="http://schemas.microsoft.com/office/drawing/2014/main" id="{2E6D5DB7-6AEE-4DD1-8258-C25404B1BD55}"/>
              </a:ext>
            </a:extLst>
          </p:cNvPr>
          <p:cNvGraphicFramePr>
            <a:graphicFrameLocks/>
          </p:cNvGraphicFramePr>
          <p:nvPr>
            <p:extLst>
              <p:ext uri="{D42A27DB-BD31-4B8C-83A1-F6EECF244321}">
                <p14:modId xmlns:p14="http://schemas.microsoft.com/office/powerpoint/2010/main" val="2124143670"/>
              </p:ext>
            </p:extLst>
          </p:nvPr>
        </p:nvGraphicFramePr>
        <p:xfrm>
          <a:off x="1692687" y="1638509"/>
          <a:ext cx="8806625" cy="4560630"/>
        </p:xfrm>
        <a:graphic>
          <a:graphicData uri="http://schemas.openxmlformats.org/drawingml/2006/table">
            <a:tbl>
              <a:tblPr firstRow="1" bandRow="1">
                <a:tableStyleId>{073A0DAA-6AF3-43AB-8588-CEC1D06C72B9}</a:tableStyleId>
              </a:tblPr>
              <a:tblGrid>
                <a:gridCol w="3738309">
                  <a:extLst>
                    <a:ext uri="{9D8B030D-6E8A-4147-A177-3AD203B41FA5}">
                      <a16:colId xmlns:a16="http://schemas.microsoft.com/office/drawing/2014/main" val="20000"/>
                    </a:ext>
                  </a:extLst>
                </a:gridCol>
                <a:gridCol w="2064068">
                  <a:extLst>
                    <a:ext uri="{9D8B030D-6E8A-4147-A177-3AD203B41FA5}">
                      <a16:colId xmlns:a16="http://schemas.microsoft.com/office/drawing/2014/main" val="20001"/>
                    </a:ext>
                  </a:extLst>
                </a:gridCol>
                <a:gridCol w="1952942">
                  <a:extLst>
                    <a:ext uri="{9D8B030D-6E8A-4147-A177-3AD203B41FA5}">
                      <a16:colId xmlns:a16="http://schemas.microsoft.com/office/drawing/2014/main" val="20002"/>
                    </a:ext>
                  </a:extLst>
                </a:gridCol>
                <a:gridCol w="1051306">
                  <a:extLst>
                    <a:ext uri="{9D8B030D-6E8A-4147-A177-3AD203B41FA5}">
                      <a16:colId xmlns:a16="http://schemas.microsoft.com/office/drawing/2014/main" val="20003"/>
                    </a:ext>
                  </a:extLst>
                </a:gridCol>
              </a:tblGrid>
              <a:tr h="820783">
                <a:tc>
                  <a:txBody>
                    <a:bodyPr/>
                    <a:lstStyle/>
                    <a:p>
                      <a:endParaRPr lang="en-US" sz="1800" dirty="0"/>
                    </a:p>
                  </a:txBody>
                  <a:tcPr/>
                </a:tc>
                <a:tc>
                  <a:txBody>
                    <a:bodyPr/>
                    <a:lstStyle/>
                    <a:p>
                      <a:pPr algn="ctr"/>
                      <a:r>
                        <a:rPr lang="en-US" sz="1800" dirty="0"/>
                        <a:t>Pre-Intervention</a:t>
                      </a:r>
                    </a:p>
                    <a:p>
                      <a:pPr algn="ctr"/>
                      <a:r>
                        <a:rPr lang="en-US" sz="1800" dirty="0"/>
                        <a:t>(9/2016 – 8/2017)</a:t>
                      </a:r>
                    </a:p>
                    <a:p>
                      <a:pPr algn="ctr"/>
                      <a:r>
                        <a:rPr lang="en-US" sz="1800" dirty="0"/>
                        <a:t>N = 411</a:t>
                      </a:r>
                    </a:p>
                  </a:txBody>
                  <a:tcPr anchor="b"/>
                </a:tc>
                <a:tc>
                  <a:txBody>
                    <a:bodyPr/>
                    <a:lstStyle/>
                    <a:p>
                      <a:pPr algn="ctr"/>
                      <a:r>
                        <a:rPr lang="en-US" sz="1800" dirty="0"/>
                        <a:t>Post-Intervention</a:t>
                      </a:r>
                    </a:p>
                    <a:p>
                      <a:pPr algn="ctr"/>
                      <a:r>
                        <a:rPr lang="en-US" sz="1800" dirty="0"/>
                        <a:t>(9/2017 – 6/2018)</a:t>
                      </a:r>
                    </a:p>
                    <a:p>
                      <a:pPr algn="ctr"/>
                      <a:r>
                        <a:rPr lang="en-US" sz="1800" dirty="0"/>
                        <a:t>N = 368</a:t>
                      </a:r>
                    </a:p>
                  </a:txBody>
                  <a:tcPr anchor="b"/>
                </a:tc>
                <a:tc>
                  <a:txBody>
                    <a:bodyPr/>
                    <a:lstStyle/>
                    <a:p>
                      <a:pPr algn="ctr"/>
                      <a:r>
                        <a:rPr lang="en-US" sz="1800" dirty="0"/>
                        <a:t>^P Value</a:t>
                      </a:r>
                    </a:p>
                  </a:txBody>
                  <a:tcPr anchor="b"/>
                </a:tc>
                <a:extLst>
                  <a:ext uri="{0D108BD9-81ED-4DB2-BD59-A6C34878D82A}">
                    <a16:rowId xmlns:a16="http://schemas.microsoft.com/office/drawing/2014/main" val="10000"/>
                  </a:ext>
                </a:extLst>
              </a:tr>
              <a:tr h="574548">
                <a:tc>
                  <a:txBody>
                    <a:bodyPr/>
                    <a:lstStyle/>
                    <a:p>
                      <a:r>
                        <a:rPr lang="en-US" sz="1800" kern="1200" dirty="0">
                          <a:solidFill>
                            <a:schemeClr val="dk1"/>
                          </a:solidFill>
                          <a:latin typeface="+mn-lt"/>
                          <a:ea typeface="+mn-ea"/>
                          <a:cs typeface="+mn-cs"/>
                        </a:rPr>
                        <a:t>Procalcitonin Ordered, n (%)</a:t>
                      </a:r>
                      <a:endParaRPr lang="en-US" sz="18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        197 (47.9)		</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274 (74.5)</a:t>
                      </a:r>
                      <a:endParaRPr lang="en-US" sz="1800" dirty="0"/>
                    </a:p>
                  </a:txBody>
                  <a:tcPr anchor="ctr"/>
                </a:tc>
                <a:tc>
                  <a:txBody>
                    <a:bodyPr/>
                    <a:lstStyle/>
                    <a:p>
                      <a:pPr algn="ctr"/>
                      <a:r>
                        <a:rPr lang="en-US" sz="1800" dirty="0"/>
                        <a:t>&lt;0.001</a:t>
                      </a:r>
                    </a:p>
                  </a:txBody>
                  <a:tcPr anchor="ctr"/>
                </a:tc>
                <a:extLst>
                  <a:ext uri="{0D108BD9-81ED-4DB2-BD59-A6C34878D82A}">
                    <a16:rowId xmlns:a16="http://schemas.microsoft.com/office/drawing/2014/main" val="10001"/>
                  </a:ext>
                </a:extLst>
              </a:tr>
              <a:tr h="511947">
                <a:tc>
                  <a:txBody>
                    <a:bodyPr/>
                    <a:lstStyle/>
                    <a:p>
                      <a:r>
                        <a:rPr lang="en-US" sz="1800" kern="1200" dirty="0">
                          <a:solidFill>
                            <a:schemeClr val="dk1"/>
                          </a:solidFill>
                          <a:latin typeface="+mn-lt"/>
                          <a:ea typeface="+mn-ea"/>
                          <a:cs typeface="+mn-cs"/>
                        </a:rPr>
                        <a:t>Urine antigens ordered, n (%)</a:t>
                      </a:r>
                    </a:p>
                  </a:txBody>
                  <a:tcPr anchor="ctr"/>
                </a:tc>
                <a:tc>
                  <a:txBody>
                    <a:bodyPr/>
                    <a:lstStyle/>
                    <a:p>
                      <a:pPr algn="ctr"/>
                      <a:r>
                        <a:rPr lang="en-US" sz="1800" kern="1200" dirty="0">
                          <a:solidFill>
                            <a:schemeClr val="dk1"/>
                          </a:solidFill>
                          <a:latin typeface="+mn-lt"/>
                          <a:ea typeface="+mn-ea"/>
                          <a:cs typeface="+mn-cs"/>
                        </a:rPr>
                        <a:t>304 (74.0)</a:t>
                      </a:r>
                      <a:endParaRPr lang="en-US" sz="1800" dirty="0"/>
                    </a:p>
                  </a:txBody>
                  <a:tcPr anchor="ctr"/>
                </a:tc>
                <a:tc>
                  <a:txBody>
                    <a:bodyPr/>
                    <a:lstStyle/>
                    <a:p>
                      <a:pPr algn="ctr"/>
                      <a:r>
                        <a:rPr lang="en-US" sz="1800" kern="1200" dirty="0">
                          <a:solidFill>
                            <a:schemeClr val="dk1"/>
                          </a:solidFill>
                          <a:latin typeface="+mn-lt"/>
                          <a:ea typeface="+mn-ea"/>
                          <a:cs typeface="+mn-cs"/>
                        </a:rPr>
                        <a:t>305 (82.9)</a:t>
                      </a:r>
                      <a:endParaRPr lang="en-US" sz="1800" dirty="0"/>
                    </a:p>
                  </a:txBody>
                  <a:tcPr anchor="ctr"/>
                </a:tc>
                <a:tc>
                  <a:txBody>
                    <a:bodyPr/>
                    <a:lstStyle/>
                    <a:p>
                      <a:pPr algn="ctr"/>
                      <a:r>
                        <a:rPr lang="en-US" sz="1800" dirty="0"/>
                        <a:t>0.003</a:t>
                      </a:r>
                    </a:p>
                  </a:txBody>
                  <a:tcPr anchor="ctr"/>
                </a:tc>
                <a:extLst>
                  <a:ext uri="{0D108BD9-81ED-4DB2-BD59-A6C34878D82A}">
                    <a16:rowId xmlns:a16="http://schemas.microsoft.com/office/drawing/2014/main" val="10002"/>
                  </a:ext>
                </a:extLst>
              </a:tr>
              <a:tr h="511947">
                <a:tc>
                  <a:txBody>
                    <a:bodyPr/>
                    <a:lstStyle/>
                    <a:p>
                      <a:r>
                        <a:rPr lang="en-US" sz="1800" kern="1200" dirty="0">
                          <a:solidFill>
                            <a:schemeClr val="dk1"/>
                          </a:solidFill>
                          <a:latin typeface="+mn-lt"/>
                          <a:ea typeface="+mn-ea"/>
                          <a:cs typeface="+mn-cs"/>
                        </a:rPr>
                        <a:t>IV-ABX duration</a:t>
                      </a:r>
                      <a:r>
                        <a:rPr lang="en-US" sz="1800" kern="1200" baseline="0" dirty="0">
                          <a:solidFill>
                            <a:schemeClr val="dk1"/>
                          </a:solidFill>
                          <a:latin typeface="+mn-lt"/>
                          <a:ea typeface="+mn-ea"/>
                          <a:cs typeface="+mn-cs"/>
                        </a:rPr>
                        <a:t> in </a:t>
                      </a:r>
                      <a:r>
                        <a:rPr lang="en-US" sz="1800" kern="1200" dirty="0">
                          <a:solidFill>
                            <a:schemeClr val="dk1"/>
                          </a:solidFill>
                          <a:latin typeface="+mn-lt"/>
                          <a:ea typeface="+mn-ea"/>
                          <a:cs typeface="+mn-cs"/>
                        </a:rPr>
                        <a:t>days, median (IQR)</a:t>
                      </a:r>
                      <a:endParaRPr lang="en-US" sz="1800" dirty="0"/>
                    </a:p>
                  </a:txBody>
                  <a:tcPr anchor="ctr"/>
                </a:tc>
                <a:tc>
                  <a:txBody>
                    <a:bodyPr/>
                    <a:lstStyle/>
                    <a:p>
                      <a:pPr algn="ctr"/>
                      <a:r>
                        <a:rPr lang="en-US" sz="1800" kern="1200" dirty="0">
                          <a:solidFill>
                            <a:schemeClr val="dk1"/>
                          </a:solidFill>
                          <a:latin typeface="+mn-lt"/>
                          <a:ea typeface="+mn-ea"/>
                          <a:cs typeface="+mn-cs"/>
                        </a:rPr>
                        <a:t>3.00 [2.00, 5.00]</a:t>
                      </a:r>
                      <a:endParaRPr lang="en-US" sz="18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2.00 [1.00, 4.00]</a:t>
                      </a:r>
                      <a:endParaRPr lang="en-US" sz="1800" dirty="0"/>
                    </a:p>
                  </a:txBody>
                  <a:tcPr anchor="ctr"/>
                </a:tc>
                <a:tc>
                  <a:txBody>
                    <a:bodyPr/>
                    <a:lstStyle/>
                    <a:p>
                      <a:pPr algn="ctr"/>
                      <a:r>
                        <a:rPr lang="en-US" sz="1800" dirty="0"/>
                        <a:t>&lt;0.001</a:t>
                      </a:r>
                    </a:p>
                  </a:txBody>
                  <a:tcPr anchor="ctr"/>
                </a:tc>
                <a:extLst>
                  <a:ext uri="{0D108BD9-81ED-4DB2-BD59-A6C34878D82A}">
                    <a16:rowId xmlns:a16="http://schemas.microsoft.com/office/drawing/2014/main" val="10003"/>
                  </a:ext>
                </a:extLst>
              </a:tr>
              <a:tr h="511947">
                <a:tc>
                  <a:txBody>
                    <a:bodyPr/>
                    <a:lstStyle/>
                    <a:p>
                      <a:r>
                        <a:rPr lang="en-US" sz="1800" kern="1200" dirty="0">
                          <a:solidFill>
                            <a:schemeClr val="dk1"/>
                          </a:solidFill>
                          <a:latin typeface="+mn-lt"/>
                          <a:ea typeface="+mn-ea"/>
                          <a:cs typeface="+mn-cs"/>
                        </a:rPr>
                        <a:t>Median</a:t>
                      </a:r>
                      <a:r>
                        <a:rPr lang="en-US" sz="1800" kern="1200" baseline="0" dirty="0">
                          <a:solidFill>
                            <a:schemeClr val="dk1"/>
                          </a:solidFill>
                          <a:latin typeface="+mn-lt"/>
                          <a:ea typeface="+mn-ea"/>
                          <a:cs typeface="+mn-cs"/>
                        </a:rPr>
                        <a:t> LOS, days</a:t>
                      </a:r>
                      <a:r>
                        <a:rPr lang="en-US" sz="1800" kern="1200" dirty="0">
                          <a:solidFill>
                            <a:schemeClr val="dk1"/>
                          </a:solidFill>
                          <a:latin typeface="+mn-lt"/>
                          <a:ea typeface="+mn-ea"/>
                          <a:cs typeface="+mn-cs"/>
                        </a:rPr>
                        <a:t> (IQR)</a:t>
                      </a:r>
                    </a:p>
                  </a:txBody>
                  <a:tcPr anchor="ctr"/>
                </a:tc>
                <a:tc>
                  <a:txBody>
                    <a:bodyPr/>
                    <a:lstStyle/>
                    <a:p>
                      <a:pPr algn="ctr"/>
                      <a:r>
                        <a:rPr lang="en-US" sz="1800" kern="1200" dirty="0">
                          <a:solidFill>
                            <a:schemeClr val="dk1"/>
                          </a:solidFill>
                          <a:latin typeface="+mn-lt"/>
                          <a:ea typeface="+mn-ea"/>
                          <a:cs typeface="+mn-cs"/>
                        </a:rPr>
                        <a:t>3.69 [2.08, 6.58]</a:t>
                      </a:r>
                      <a:endParaRPr lang="en-US" sz="1800" dirty="0"/>
                    </a:p>
                  </a:txBody>
                  <a:tcPr anchor="ctr"/>
                </a:tc>
                <a:tc>
                  <a:txBody>
                    <a:bodyPr/>
                    <a:lstStyle/>
                    <a:p>
                      <a:pPr algn="ctr"/>
                      <a:r>
                        <a:rPr lang="en-US" sz="1800" kern="1200" dirty="0">
                          <a:solidFill>
                            <a:schemeClr val="dk1"/>
                          </a:solidFill>
                          <a:latin typeface="+mn-lt"/>
                          <a:ea typeface="+mn-ea"/>
                          <a:cs typeface="+mn-cs"/>
                        </a:rPr>
                        <a:t>3.08 [1.97, 4.99</a:t>
                      </a:r>
                    </a:p>
                  </a:txBody>
                  <a:tcPr anchor="ctr"/>
                </a:tc>
                <a:tc>
                  <a:txBody>
                    <a:bodyPr/>
                    <a:lstStyle/>
                    <a:p>
                      <a:pPr algn="ctr"/>
                      <a:r>
                        <a:rPr lang="en-US" sz="1800" dirty="0"/>
                        <a:t>0.014</a:t>
                      </a:r>
                    </a:p>
                  </a:txBody>
                  <a:tcPr anchor="ctr"/>
                </a:tc>
                <a:extLst>
                  <a:ext uri="{0D108BD9-81ED-4DB2-BD59-A6C34878D82A}">
                    <a16:rowId xmlns:a16="http://schemas.microsoft.com/office/drawing/2014/main" val="10004"/>
                  </a:ext>
                </a:extLst>
              </a:tr>
              <a:tr h="511947">
                <a:tc>
                  <a:txBody>
                    <a:bodyPr/>
                    <a:lstStyle/>
                    <a:p>
                      <a:r>
                        <a:rPr lang="en-US" sz="1800" kern="1200" dirty="0">
                          <a:solidFill>
                            <a:schemeClr val="dk1"/>
                          </a:solidFill>
                          <a:latin typeface="+mn-lt"/>
                          <a:ea typeface="+mn-ea"/>
                          <a:cs typeface="+mn-cs"/>
                        </a:rPr>
                        <a:t>Mortality, n (%)</a:t>
                      </a:r>
                    </a:p>
                  </a:txBody>
                  <a:tcPr anchor="ctr"/>
                </a:tc>
                <a:tc>
                  <a:txBody>
                    <a:bodyPr/>
                    <a:lstStyle/>
                    <a:p>
                      <a:pPr algn="ctr"/>
                      <a:r>
                        <a:rPr lang="en-US" sz="1800" kern="1200" dirty="0">
                          <a:solidFill>
                            <a:schemeClr val="dk1"/>
                          </a:solidFill>
                          <a:latin typeface="+mn-lt"/>
                          <a:ea typeface="+mn-ea"/>
                          <a:cs typeface="+mn-cs"/>
                        </a:rPr>
                        <a:t>33 ( 8.0)</a:t>
                      </a:r>
                      <a:endParaRPr lang="en-US" sz="18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17 ( 4.6)</a:t>
                      </a:r>
                    </a:p>
                  </a:txBody>
                  <a:tcPr anchor="ctr"/>
                </a:tc>
                <a:tc>
                  <a:txBody>
                    <a:bodyPr/>
                    <a:lstStyle/>
                    <a:p>
                      <a:pPr algn="ctr"/>
                      <a:r>
                        <a:rPr lang="en-US" sz="1800" dirty="0"/>
                        <a:t>0.07</a:t>
                      </a:r>
                    </a:p>
                  </a:txBody>
                  <a:tcPr anchor="ctr"/>
                </a:tc>
                <a:extLst>
                  <a:ext uri="{0D108BD9-81ED-4DB2-BD59-A6C34878D82A}">
                    <a16:rowId xmlns:a16="http://schemas.microsoft.com/office/drawing/2014/main" val="10005"/>
                  </a:ext>
                </a:extLst>
              </a:tr>
              <a:tr h="511947">
                <a:tc>
                  <a:txBody>
                    <a:bodyPr/>
                    <a:lstStyle/>
                    <a:p>
                      <a:r>
                        <a:rPr lang="en-US" sz="1800" kern="1200" dirty="0">
                          <a:solidFill>
                            <a:schemeClr val="dk1"/>
                          </a:solidFill>
                          <a:latin typeface="+mn-lt"/>
                          <a:ea typeface="+mn-ea"/>
                          <a:cs typeface="+mn-cs"/>
                        </a:rPr>
                        <a:t>30 Day Readmission, n (%)</a:t>
                      </a:r>
                    </a:p>
                  </a:txBody>
                  <a:tcPr anchor="ctr"/>
                </a:tc>
                <a:tc>
                  <a:txBody>
                    <a:bodyPr/>
                    <a:lstStyle/>
                    <a:p>
                      <a:pPr algn="ctr"/>
                      <a:r>
                        <a:rPr lang="en-US" sz="1800" kern="1200" dirty="0">
                          <a:solidFill>
                            <a:schemeClr val="dk1"/>
                          </a:solidFill>
                          <a:latin typeface="+mn-lt"/>
                          <a:ea typeface="+mn-ea"/>
                          <a:cs typeface="+mn-cs"/>
                        </a:rPr>
                        <a:t>18 ( 9.1)</a:t>
                      </a:r>
                      <a:endParaRPr lang="en-US" sz="18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22 ( 12.5)</a:t>
                      </a:r>
                    </a:p>
                  </a:txBody>
                  <a:tcPr anchor="ctr"/>
                </a:tc>
                <a:tc>
                  <a:txBody>
                    <a:bodyPr/>
                    <a:lstStyle/>
                    <a:p>
                      <a:pPr algn="ctr"/>
                      <a:r>
                        <a:rPr lang="en-US" sz="1800" dirty="0"/>
                        <a:t>0.37</a:t>
                      </a:r>
                    </a:p>
                  </a:txBody>
                  <a:tcPr anchor="ctr"/>
                </a:tc>
                <a:extLst>
                  <a:ext uri="{0D108BD9-81ED-4DB2-BD59-A6C34878D82A}">
                    <a16:rowId xmlns:a16="http://schemas.microsoft.com/office/drawing/2014/main" val="10006"/>
                  </a:ext>
                </a:extLst>
              </a:tr>
              <a:tr h="511947">
                <a:tc>
                  <a:txBody>
                    <a:bodyPr/>
                    <a:lstStyle/>
                    <a:p>
                      <a:r>
                        <a:rPr lang="en-US" sz="1800" kern="1200" dirty="0">
                          <a:solidFill>
                            <a:schemeClr val="dk1"/>
                          </a:solidFill>
                          <a:latin typeface="+mn-lt"/>
                          <a:ea typeface="+mn-ea"/>
                          <a:cs typeface="+mn-cs"/>
                        </a:rPr>
                        <a:t>Relative Mean Cost (CV*)</a:t>
                      </a:r>
                    </a:p>
                  </a:txBody>
                  <a:tcPr anchor="ctr"/>
                </a:tc>
                <a:tc>
                  <a:txBody>
                    <a:bodyPr/>
                    <a:lstStyle/>
                    <a:p>
                      <a:pPr algn="ctr"/>
                      <a:r>
                        <a:rPr lang="en-US" sz="1800" kern="1200" dirty="0">
                          <a:solidFill>
                            <a:schemeClr val="dk1"/>
                          </a:solidFill>
                          <a:latin typeface="+mn-lt"/>
                          <a:ea typeface="+mn-ea"/>
                          <a:cs typeface="+mn-cs"/>
                        </a:rPr>
                        <a:t>1.00 (3.06)</a:t>
                      </a:r>
                      <a:endParaRPr lang="en-US" sz="18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0.65 (1.38)</a:t>
                      </a:r>
                    </a:p>
                  </a:txBody>
                  <a:tcPr anchor="ctr"/>
                </a:tc>
                <a:tc>
                  <a:txBody>
                    <a:bodyPr/>
                    <a:lstStyle/>
                    <a:p>
                      <a:pPr algn="ctr"/>
                      <a:r>
                        <a:rPr lang="en-US" sz="1800" dirty="0"/>
                        <a:t>0.02</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9780292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571D-688F-4151-BA5C-B1F71D3908A5}"/>
              </a:ext>
            </a:extLst>
          </p:cNvPr>
          <p:cNvSpPr>
            <a:spLocks noGrp="1"/>
          </p:cNvSpPr>
          <p:nvPr>
            <p:ph type="title"/>
          </p:nvPr>
        </p:nvSpPr>
        <p:spPr/>
        <p:txBody>
          <a:bodyPr/>
          <a:lstStyle/>
          <a:p>
            <a:r>
              <a:rPr lang="en-US" dirty="0"/>
              <a:t>Example ASP Report </a:t>
            </a:r>
          </a:p>
        </p:txBody>
      </p:sp>
      <p:pic>
        <p:nvPicPr>
          <p:cNvPr id="4" name="Picture 3">
            <a:extLst>
              <a:ext uri="{FF2B5EF4-FFF2-40B4-BE49-F238E27FC236}">
                <a16:creationId xmlns:a16="http://schemas.microsoft.com/office/drawing/2014/main" id="{72B4473A-242A-4D8B-99CA-56A1B8A6330C}"/>
              </a:ext>
            </a:extLst>
          </p:cNvPr>
          <p:cNvPicPr>
            <a:picLocks noChangeAspect="1"/>
          </p:cNvPicPr>
          <p:nvPr/>
        </p:nvPicPr>
        <p:blipFill>
          <a:blip r:embed="rId2"/>
          <a:stretch>
            <a:fillRect/>
          </a:stretch>
        </p:blipFill>
        <p:spPr>
          <a:xfrm>
            <a:off x="205586" y="2002559"/>
            <a:ext cx="11780828" cy="3043381"/>
          </a:xfrm>
          <a:prstGeom prst="rect">
            <a:avLst/>
          </a:prstGeom>
        </p:spPr>
      </p:pic>
    </p:spTree>
    <p:extLst>
      <p:ext uri="{BB962C8B-B14F-4D97-AF65-F5344CB8AC3E}">
        <p14:creationId xmlns:p14="http://schemas.microsoft.com/office/powerpoint/2010/main" val="124928693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2942E-3C73-4803-A1DA-1C0E0D4EBBF2}"/>
              </a:ext>
            </a:extLst>
          </p:cNvPr>
          <p:cNvPicPr>
            <a:picLocks noChangeAspect="1"/>
          </p:cNvPicPr>
          <p:nvPr/>
        </p:nvPicPr>
        <p:blipFill>
          <a:blip r:embed="rId2"/>
          <a:stretch>
            <a:fillRect/>
          </a:stretch>
        </p:blipFill>
        <p:spPr>
          <a:xfrm>
            <a:off x="626548" y="655901"/>
            <a:ext cx="10938904" cy="5546198"/>
          </a:xfrm>
          <a:prstGeom prst="rect">
            <a:avLst/>
          </a:prstGeom>
        </p:spPr>
      </p:pic>
    </p:spTree>
    <p:extLst>
      <p:ext uri="{BB962C8B-B14F-4D97-AF65-F5344CB8AC3E}">
        <p14:creationId xmlns:p14="http://schemas.microsoft.com/office/powerpoint/2010/main" val="1538483710"/>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15B13-1EDD-FF4A-8FA3-538488DB00A9}"/>
              </a:ext>
            </a:extLst>
          </p:cNvPr>
          <p:cNvSpPr>
            <a:spLocks noGrp="1"/>
          </p:cNvSpPr>
          <p:nvPr>
            <p:ph type="title"/>
          </p:nvPr>
        </p:nvSpPr>
        <p:spPr>
          <a:xfrm>
            <a:off x="1425563" y="396664"/>
            <a:ext cx="10415120" cy="727387"/>
          </a:xfrm>
        </p:spPr>
        <p:txBody>
          <a:bodyPr/>
          <a:lstStyle/>
          <a:p>
            <a:r>
              <a:rPr lang="en-US" sz="3731" dirty="0"/>
              <a:t>Education</a:t>
            </a:r>
          </a:p>
        </p:txBody>
      </p:sp>
      <p:sp>
        <p:nvSpPr>
          <p:cNvPr id="3" name="Text Placeholder 2">
            <a:extLst>
              <a:ext uri="{FF2B5EF4-FFF2-40B4-BE49-F238E27FC236}">
                <a16:creationId xmlns:a16="http://schemas.microsoft.com/office/drawing/2014/main" id="{26D4F331-5E80-9D4A-BE69-CBB1CA2A19E0}"/>
              </a:ext>
            </a:extLst>
          </p:cNvPr>
          <p:cNvSpPr>
            <a:spLocks noGrp="1"/>
          </p:cNvSpPr>
          <p:nvPr>
            <p:ph type="body" sz="quarter" idx="10"/>
          </p:nvPr>
        </p:nvSpPr>
        <p:spPr>
          <a:xfrm>
            <a:off x="6096000" y="1587707"/>
            <a:ext cx="5638800" cy="4559307"/>
          </a:xfrm>
        </p:spPr>
        <p:txBody>
          <a:bodyPr/>
          <a:lstStyle/>
          <a:p>
            <a:r>
              <a:rPr lang="en-US" sz="2400" dirty="0">
                <a:solidFill>
                  <a:srgbClr val="3F3F3F"/>
                </a:solidFill>
              </a:rPr>
              <a:t>Education is most effective when paired with interventions and measurement of outcomes. </a:t>
            </a:r>
          </a:p>
          <a:p>
            <a:endParaRPr lang="en-US" sz="1000" dirty="0">
              <a:solidFill>
                <a:srgbClr val="3F3F3F"/>
              </a:solidFill>
            </a:endParaRPr>
          </a:p>
          <a:p>
            <a:r>
              <a:rPr lang="en-US" sz="2400" dirty="0">
                <a:solidFill>
                  <a:srgbClr val="3F3F3F"/>
                </a:solidFill>
              </a:rPr>
              <a:t>Case-based education can be especially powerful, so prospective audit with feedback and preauthorization are both good methods to provide AU education. </a:t>
            </a:r>
          </a:p>
          <a:p>
            <a:endParaRPr lang="en-US" sz="1000" dirty="0">
              <a:solidFill>
                <a:srgbClr val="3F3F3F"/>
              </a:solidFill>
            </a:endParaRPr>
          </a:p>
          <a:p>
            <a:r>
              <a:rPr lang="en-US" sz="2400" dirty="0">
                <a:solidFill>
                  <a:srgbClr val="3F3F3F"/>
                </a:solidFill>
              </a:rPr>
              <a:t>This can be especially effective when the feedback is provided in person, for example through handshake stewardship.</a:t>
            </a:r>
          </a:p>
        </p:txBody>
      </p:sp>
      <p:pic>
        <p:nvPicPr>
          <p:cNvPr id="8" name="Picture 7">
            <a:extLst>
              <a:ext uri="{FF2B5EF4-FFF2-40B4-BE49-F238E27FC236}">
                <a16:creationId xmlns:a16="http://schemas.microsoft.com/office/drawing/2014/main" id="{1C647C20-241B-4145-ACCD-4FE87AE7F833}"/>
              </a:ext>
            </a:extLst>
          </p:cNvPr>
          <p:cNvPicPr>
            <a:picLocks noChangeAspect="1"/>
          </p:cNvPicPr>
          <p:nvPr/>
        </p:nvPicPr>
        <p:blipFill>
          <a:blip r:embed="rId2"/>
          <a:stretch>
            <a:fillRect/>
          </a:stretch>
        </p:blipFill>
        <p:spPr>
          <a:xfrm>
            <a:off x="489271" y="1621574"/>
            <a:ext cx="5458178" cy="4559307"/>
          </a:xfrm>
          <a:prstGeom prst="rect">
            <a:avLst/>
          </a:prstGeom>
          <a:ln w="19050">
            <a:solidFill>
              <a:srgbClr val="3F3F3F"/>
            </a:solidFill>
          </a:ln>
        </p:spPr>
      </p:pic>
      <p:pic>
        <p:nvPicPr>
          <p:cNvPr id="5" name="Picture 4">
            <a:extLst>
              <a:ext uri="{FF2B5EF4-FFF2-40B4-BE49-F238E27FC236}">
                <a16:creationId xmlns:a16="http://schemas.microsoft.com/office/drawing/2014/main" id="{5342039F-7B32-4D95-99E4-5B85D24839A3}"/>
              </a:ext>
            </a:extLst>
          </p:cNvPr>
          <p:cNvPicPr>
            <a:picLocks noChangeAspect="1"/>
          </p:cNvPicPr>
          <p:nvPr/>
        </p:nvPicPr>
        <p:blipFill>
          <a:blip r:embed="rId3"/>
          <a:stretch>
            <a:fillRect/>
          </a:stretch>
        </p:blipFill>
        <p:spPr>
          <a:xfrm>
            <a:off x="340028" y="244175"/>
            <a:ext cx="1108113" cy="1097092"/>
          </a:xfrm>
          <a:prstGeom prst="rect">
            <a:avLst/>
          </a:prstGeom>
        </p:spPr>
      </p:pic>
    </p:spTree>
    <p:extLst>
      <p:ext uri="{BB962C8B-B14F-4D97-AF65-F5344CB8AC3E}">
        <p14:creationId xmlns:p14="http://schemas.microsoft.com/office/powerpoint/2010/main" val="146890151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A8F66C-96C3-4107-AAD5-99CB9F3FC176}"/>
              </a:ext>
            </a:extLst>
          </p:cNvPr>
          <p:cNvSpPr>
            <a:spLocks noGrp="1"/>
          </p:cNvSpPr>
          <p:nvPr>
            <p:ph type="body" sz="quarter" idx="10"/>
          </p:nvPr>
        </p:nvSpPr>
        <p:spPr>
          <a:xfrm>
            <a:off x="609600" y="1676400"/>
            <a:ext cx="10972800" cy="1868502"/>
          </a:xfrm>
        </p:spPr>
        <p:txBody>
          <a:bodyPr/>
          <a:lstStyle/>
          <a:p>
            <a:r>
              <a:rPr lang="en-US" sz="2500" dirty="0">
                <a:solidFill>
                  <a:srgbClr val="3F3F3F"/>
                </a:solidFill>
              </a:rPr>
              <a:t>Education is the element with lowest uptake (across all facility types), although nationally reported uptake has increased from 62% in 2014 to 93% in 2019</a:t>
            </a:r>
          </a:p>
        </p:txBody>
      </p:sp>
      <p:graphicFrame>
        <p:nvGraphicFramePr>
          <p:cNvPr id="5" name="Table 4">
            <a:extLst>
              <a:ext uri="{FF2B5EF4-FFF2-40B4-BE49-F238E27FC236}">
                <a16:creationId xmlns:a16="http://schemas.microsoft.com/office/drawing/2014/main" id="{9EF609A8-2831-4C30-8C55-7265086F6167}"/>
              </a:ext>
            </a:extLst>
          </p:cNvPr>
          <p:cNvGraphicFramePr>
            <a:graphicFrameLocks noGrp="1"/>
          </p:cNvGraphicFramePr>
          <p:nvPr>
            <p:extLst>
              <p:ext uri="{D42A27DB-BD31-4B8C-83A1-F6EECF244321}">
                <p14:modId xmlns:p14="http://schemas.microsoft.com/office/powerpoint/2010/main" val="2162645801"/>
              </p:ext>
            </p:extLst>
          </p:nvPr>
        </p:nvGraphicFramePr>
        <p:xfrm>
          <a:off x="609600" y="2992609"/>
          <a:ext cx="10972800" cy="1999734"/>
        </p:xfrm>
        <a:graphic>
          <a:graphicData uri="http://schemas.openxmlformats.org/drawingml/2006/table">
            <a:tbl>
              <a:tblPr/>
              <a:tblGrid>
                <a:gridCol w="6743159">
                  <a:extLst>
                    <a:ext uri="{9D8B030D-6E8A-4147-A177-3AD203B41FA5}">
                      <a16:colId xmlns:a16="http://schemas.microsoft.com/office/drawing/2014/main" val="92334617"/>
                    </a:ext>
                  </a:extLst>
                </a:gridCol>
                <a:gridCol w="1113908">
                  <a:extLst>
                    <a:ext uri="{9D8B030D-6E8A-4147-A177-3AD203B41FA5}">
                      <a16:colId xmlns:a16="http://schemas.microsoft.com/office/drawing/2014/main" val="1551814745"/>
                    </a:ext>
                  </a:extLst>
                </a:gridCol>
                <a:gridCol w="1151466">
                  <a:extLst>
                    <a:ext uri="{9D8B030D-6E8A-4147-A177-3AD203B41FA5}">
                      <a16:colId xmlns:a16="http://schemas.microsoft.com/office/drawing/2014/main" val="2998760381"/>
                    </a:ext>
                  </a:extLst>
                </a:gridCol>
                <a:gridCol w="1016000">
                  <a:extLst>
                    <a:ext uri="{9D8B030D-6E8A-4147-A177-3AD203B41FA5}">
                      <a16:colId xmlns:a16="http://schemas.microsoft.com/office/drawing/2014/main" val="715415875"/>
                    </a:ext>
                  </a:extLst>
                </a:gridCol>
                <a:gridCol w="948267">
                  <a:extLst>
                    <a:ext uri="{9D8B030D-6E8A-4147-A177-3AD203B41FA5}">
                      <a16:colId xmlns:a16="http://schemas.microsoft.com/office/drawing/2014/main" val="2189731165"/>
                    </a:ext>
                  </a:extLst>
                </a:gridCol>
              </a:tblGrid>
              <a:tr h="658054">
                <a:tc rowSpan="2">
                  <a:txBody>
                    <a:bodyPr/>
                    <a:lstStyle/>
                    <a:p>
                      <a:pPr algn="l" fontAlgn="b"/>
                      <a:r>
                        <a:rPr lang="en-US" sz="1800" b="1" i="0" u="none" strike="noStrike" dirty="0">
                          <a:solidFill>
                            <a:srgbClr val="FFFFFF"/>
                          </a:solidFill>
                          <a:effectLst/>
                          <a:latin typeface="Calibri" panose="020F0502020204030204" pitchFamily="34" charset="0"/>
                        </a:rPr>
                        <a:t> Percentage of hospitals meeting Education criteria</a:t>
                      </a:r>
                    </a:p>
                  </a:txBody>
                  <a:tcPr marL="10873" marR="10873" marT="10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A3838"/>
                    </a:solidFill>
                  </a:tcPr>
                </a:tc>
                <a:tc>
                  <a:txBody>
                    <a:bodyPr/>
                    <a:lstStyle/>
                    <a:p>
                      <a:pPr algn="ctr" fontAlgn="b"/>
                      <a:r>
                        <a:rPr lang="en-US" sz="1800" b="1" i="0" u="none" strike="noStrike" dirty="0">
                          <a:solidFill>
                            <a:srgbClr val="3F3F3F"/>
                          </a:solidFill>
                          <a:effectLst/>
                          <a:latin typeface="Calibri" panose="020F0502020204030204" pitchFamily="34" charset="0"/>
                        </a:rPr>
                        <a:t>General acute care</a:t>
                      </a:r>
                    </a:p>
                  </a:txBody>
                  <a:tcPr marL="10873" marR="10873" marT="10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Children's</a:t>
                      </a:r>
                    </a:p>
                  </a:txBody>
                  <a:tcPr marL="10873" marR="10873" marT="10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dirty="0">
                          <a:solidFill>
                            <a:srgbClr val="3F3F3F"/>
                          </a:solidFill>
                          <a:effectLst/>
                          <a:latin typeface="Calibri" panose="020F0502020204030204" pitchFamily="34" charset="0"/>
                        </a:rPr>
                        <a:t>Surgical</a:t>
                      </a:r>
                    </a:p>
                  </a:txBody>
                  <a:tcPr marL="10873" marR="10873" marT="10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1800" b="1" i="0" u="none" strike="noStrike">
                          <a:solidFill>
                            <a:srgbClr val="3F3F3F"/>
                          </a:solidFill>
                          <a:effectLst/>
                          <a:latin typeface="Calibri" panose="020F0502020204030204" pitchFamily="34" charset="0"/>
                        </a:rPr>
                        <a:t>Critical access</a:t>
                      </a:r>
                    </a:p>
                  </a:txBody>
                  <a:tcPr marL="10873" marR="10873" marT="1087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2068465419"/>
                  </a:ext>
                </a:extLst>
              </a:tr>
              <a:tr h="335420">
                <a:tc vMerge="1">
                  <a:txBody>
                    <a:bodyPr/>
                    <a:lstStyle/>
                    <a:p>
                      <a:endParaRPr lang="en-US"/>
                    </a:p>
                  </a:txBody>
                  <a:tcPr/>
                </a:tc>
                <a:tc>
                  <a:txBody>
                    <a:bodyPr/>
                    <a:lstStyle/>
                    <a:p>
                      <a:pPr algn="ctr" fontAlgn="ctr"/>
                      <a:r>
                        <a:rPr lang="en-US" sz="1800" b="1" i="0" u="none" strike="noStrike">
                          <a:solidFill>
                            <a:srgbClr val="3F3F3F"/>
                          </a:solidFill>
                          <a:effectLst/>
                          <a:latin typeface="Calibri" panose="020F0502020204030204" pitchFamily="34" charset="0"/>
                        </a:rPr>
                        <a:t>n=3572</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a:solidFill>
                            <a:srgbClr val="3F3F3F"/>
                          </a:solidFill>
                          <a:effectLst/>
                          <a:latin typeface="Calibri" panose="020F0502020204030204" pitchFamily="34" charset="0"/>
                        </a:rPr>
                        <a:t>n=95</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a:solidFill>
                            <a:srgbClr val="3F3F3F"/>
                          </a:solidFill>
                          <a:effectLst/>
                          <a:latin typeface="Calibri" panose="020F0502020204030204" pitchFamily="34" charset="0"/>
                        </a:rPr>
                        <a:t>n=146</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800" b="1" i="0" u="none" strike="noStrike" dirty="0">
                          <a:solidFill>
                            <a:srgbClr val="3F3F3F"/>
                          </a:solidFill>
                          <a:effectLst/>
                          <a:latin typeface="Calibri" panose="020F0502020204030204" pitchFamily="34" charset="0"/>
                        </a:rPr>
                        <a:t>n=1144</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01560823"/>
                  </a:ext>
                </a:extLst>
              </a:tr>
              <a:tr h="335420">
                <a:tc>
                  <a:txBody>
                    <a:bodyPr/>
                    <a:lstStyle/>
                    <a:p>
                      <a:pPr algn="l" fontAlgn="ctr"/>
                      <a:r>
                        <a:rPr lang="en-US" sz="1800" b="0" i="0" u="none" strike="noStrike" dirty="0">
                          <a:solidFill>
                            <a:srgbClr val="3F3F3F"/>
                          </a:solidFill>
                          <a:effectLst/>
                          <a:latin typeface="Calibri" panose="020F0502020204030204" pitchFamily="34" charset="0"/>
                        </a:rPr>
                        <a:t> </a:t>
                      </a:r>
                      <a:r>
                        <a:rPr lang="en-US" sz="1800" b="1" i="0" u="none" strike="noStrike" dirty="0">
                          <a:solidFill>
                            <a:srgbClr val="3F3F3F"/>
                          </a:solidFill>
                          <a:effectLst/>
                          <a:latin typeface="Calibri" panose="020F0502020204030204" pitchFamily="34" charset="0"/>
                        </a:rPr>
                        <a:t>Prescribers</a:t>
                      </a:r>
                      <a:r>
                        <a:rPr lang="en-US" sz="1800" b="0" i="0" u="none" strike="noStrike" dirty="0">
                          <a:solidFill>
                            <a:srgbClr val="3F3F3F"/>
                          </a:solidFill>
                          <a:effectLst/>
                          <a:latin typeface="Calibri" panose="020F0502020204030204" pitchFamily="34" charset="0"/>
                        </a:rPr>
                        <a:t> receive education on appropriate AU at least annually</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82.9%</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84.2%</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73.3%</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1365B2"/>
                          </a:solidFill>
                          <a:effectLst/>
                          <a:latin typeface="Calibri" panose="020F0502020204030204" pitchFamily="34" charset="0"/>
                        </a:rPr>
                        <a:t>75.3%</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4037427986"/>
                  </a:ext>
                </a:extLst>
              </a:tr>
              <a:tr h="335420">
                <a:tc>
                  <a:txBody>
                    <a:bodyPr/>
                    <a:lstStyle/>
                    <a:p>
                      <a:pPr algn="l" fontAlgn="ctr"/>
                      <a:r>
                        <a:rPr lang="en-US" sz="1800" b="0" i="0" u="none" strike="noStrike" dirty="0">
                          <a:solidFill>
                            <a:srgbClr val="3F3F3F"/>
                          </a:solidFill>
                          <a:effectLst/>
                          <a:latin typeface="Calibri" panose="020F0502020204030204" pitchFamily="34" charset="0"/>
                        </a:rPr>
                        <a:t> </a:t>
                      </a:r>
                      <a:r>
                        <a:rPr lang="en-US" sz="1800" b="1" i="0" u="none" strike="noStrike" dirty="0">
                          <a:solidFill>
                            <a:srgbClr val="3F3F3F"/>
                          </a:solidFill>
                          <a:effectLst/>
                          <a:latin typeface="Calibri" panose="020F0502020204030204" pitchFamily="34" charset="0"/>
                        </a:rPr>
                        <a:t>Nursing</a:t>
                      </a:r>
                      <a:r>
                        <a:rPr lang="en-US" sz="1800" b="0" i="0" u="none" strike="noStrike" dirty="0">
                          <a:solidFill>
                            <a:srgbClr val="3F3F3F"/>
                          </a:solidFill>
                          <a:effectLst/>
                          <a:latin typeface="Calibri" panose="020F0502020204030204" pitchFamily="34" charset="0"/>
                        </a:rPr>
                        <a:t> </a:t>
                      </a:r>
                      <a:r>
                        <a:rPr lang="en-US" sz="1800" b="1" i="0" u="none" strike="noStrike" dirty="0">
                          <a:solidFill>
                            <a:srgbClr val="3F3F3F"/>
                          </a:solidFill>
                          <a:effectLst/>
                          <a:latin typeface="Calibri" panose="020F0502020204030204" pitchFamily="34" charset="0"/>
                        </a:rPr>
                        <a:t>staff</a:t>
                      </a:r>
                      <a:r>
                        <a:rPr lang="en-US" sz="1800" b="0" i="0" u="none" strike="noStrike" dirty="0">
                          <a:solidFill>
                            <a:srgbClr val="3F3F3F"/>
                          </a:solidFill>
                          <a:effectLst/>
                          <a:latin typeface="Calibri" panose="020F0502020204030204" pitchFamily="34" charset="0"/>
                        </a:rPr>
                        <a:t> receive education on appropriate AU at least annually</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57.4%</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60.0%</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53.4%</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1365B2"/>
                          </a:solidFill>
                          <a:effectLst/>
                          <a:latin typeface="Calibri" panose="020F0502020204030204" pitchFamily="34" charset="0"/>
                        </a:rPr>
                        <a:t>52.9%</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988134304"/>
                  </a:ext>
                </a:extLst>
              </a:tr>
              <a:tr h="335420">
                <a:tc>
                  <a:txBody>
                    <a:bodyPr/>
                    <a:lstStyle/>
                    <a:p>
                      <a:pPr algn="l" fontAlgn="ctr"/>
                      <a:r>
                        <a:rPr lang="en-US" sz="1800" b="0" i="0" u="none" strike="noStrike" dirty="0">
                          <a:solidFill>
                            <a:srgbClr val="3F3F3F"/>
                          </a:solidFill>
                          <a:effectLst/>
                          <a:latin typeface="Calibri" panose="020F0502020204030204" pitchFamily="34" charset="0"/>
                        </a:rPr>
                        <a:t> </a:t>
                      </a:r>
                      <a:r>
                        <a:rPr lang="en-US" sz="1800" b="1" i="0" u="none" strike="noStrike" dirty="0">
                          <a:solidFill>
                            <a:srgbClr val="3F3F3F"/>
                          </a:solidFill>
                          <a:effectLst/>
                          <a:latin typeface="Calibri" panose="020F0502020204030204" pitchFamily="34" charset="0"/>
                        </a:rPr>
                        <a:t>Pharmacists</a:t>
                      </a:r>
                      <a:r>
                        <a:rPr lang="en-US" sz="1800" b="0" i="0" u="none" strike="noStrike" dirty="0">
                          <a:solidFill>
                            <a:srgbClr val="3F3F3F"/>
                          </a:solidFill>
                          <a:effectLst/>
                          <a:latin typeface="Calibri" panose="020F0502020204030204" pitchFamily="34" charset="0"/>
                        </a:rPr>
                        <a:t> receive education on appropriate AU at least annually</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85.8%</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a:solidFill>
                            <a:srgbClr val="3F3F3F"/>
                          </a:solidFill>
                          <a:effectLst/>
                          <a:latin typeface="Calibri" panose="020F0502020204030204" pitchFamily="34" charset="0"/>
                        </a:rPr>
                        <a:t>81.1%</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3F3F3F"/>
                          </a:solidFill>
                          <a:effectLst/>
                          <a:latin typeface="Calibri" panose="020F0502020204030204" pitchFamily="34" charset="0"/>
                        </a:rPr>
                        <a:t>84.9%</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800" b="0" i="0" u="none" strike="noStrike" dirty="0">
                          <a:solidFill>
                            <a:srgbClr val="1365B2"/>
                          </a:solidFill>
                          <a:effectLst/>
                          <a:latin typeface="Calibri" panose="020F0502020204030204" pitchFamily="34" charset="0"/>
                        </a:rPr>
                        <a:t>74.7%</a:t>
                      </a:r>
                    </a:p>
                  </a:txBody>
                  <a:tcPr marL="10873" marR="10873" marT="108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487091"/>
                  </a:ext>
                </a:extLst>
              </a:tr>
            </a:tbl>
          </a:graphicData>
        </a:graphic>
      </p:graphicFrame>
      <p:sp>
        <p:nvSpPr>
          <p:cNvPr id="6" name="Title 1">
            <a:extLst>
              <a:ext uri="{FF2B5EF4-FFF2-40B4-BE49-F238E27FC236}">
                <a16:creationId xmlns:a16="http://schemas.microsoft.com/office/drawing/2014/main" id="{90BF9BE7-9B3C-4DEB-9435-80FDBE77F97A}"/>
              </a:ext>
            </a:extLst>
          </p:cNvPr>
          <p:cNvSpPr txBox="1">
            <a:spLocks/>
          </p:cNvSpPr>
          <p:nvPr/>
        </p:nvSpPr>
        <p:spPr>
          <a:xfrm>
            <a:off x="1425563" y="396664"/>
            <a:ext cx="10415120" cy="727387"/>
          </a:xfrm>
          <a:prstGeom prst="rect">
            <a:avLst/>
          </a:prstGeom>
        </p:spPr>
        <p:txBody>
          <a:bodyPr anchor="b" anchorCtr="0"/>
          <a:lstStyle>
            <a:lvl1pPr algn="l" rtl="0" eaLnBrk="1" fontAlgn="base" hangingPunct="1">
              <a:lnSpc>
                <a:spcPts val="4000"/>
              </a:lnSpc>
              <a:spcBef>
                <a:spcPct val="0"/>
              </a:spcBef>
              <a:spcAft>
                <a:spcPct val="0"/>
              </a:spcAft>
              <a:defRPr sz="3733" b="1" kern="1200" baseline="0">
                <a:solidFill>
                  <a:srgbClr val="D9531E"/>
                </a:solidFill>
                <a:effectLst/>
                <a:latin typeface="Calibri" pitchFamily="34" charset="0"/>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a:lstStyle>
          <a:p>
            <a:r>
              <a:rPr lang="en-US" sz="3731"/>
              <a:t>Education</a:t>
            </a:r>
            <a:endParaRPr lang="en-US" sz="3731" dirty="0"/>
          </a:p>
        </p:txBody>
      </p:sp>
      <p:pic>
        <p:nvPicPr>
          <p:cNvPr id="7" name="Picture 6">
            <a:extLst>
              <a:ext uri="{FF2B5EF4-FFF2-40B4-BE49-F238E27FC236}">
                <a16:creationId xmlns:a16="http://schemas.microsoft.com/office/drawing/2014/main" id="{9AF98FB4-F192-4948-9EA1-1CB362CCB070}"/>
              </a:ext>
            </a:extLst>
          </p:cNvPr>
          <p:cNvPicPr>
            <a:picLocks noChangeAspect="1"/>
          </p:cNvPicPr>
          <p:nvPr/>
        </p:nvPicPr>
        <p:blipFill>
          <a:blip r:embed="rId2"/>
          <a:stretch>
            <a:fillRect/>
          </a:stretch>
        </p:blipFill>
        <p:spPr>
          <a:xfrm>
            <a:off x="340028" y="244175"/>
            <a:ext cx="1108113" cy="1097092"/>
          </a:xfrm>
          <a:prstGeom prst="rect">
            <a:avLst/>
          </a:prstGeom>
        </p:spPr>
      </p:pic>
    </p:spTree>
    <p:extLst>
      <p:ext uri="{BB962C8B-B14F-4D97-AF65-F5344CB8AC3E}">
        <p14:creationId xmlns:p14="http://schemas.microsoft.com/office/powerpoint/2010/main" val="401779132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15B13-1EDD-FF4A-8FA3-538488DB00A9}"/>
              </a:ext>
            </a:extLst>
          </p:cNvPr>
          <p:cNvSpPr>
            <a:spLocks noGrp="1"/>
          </p:cNvSpPr>
          <p:nvPr>
            <p:ph type="title"/>
          </p:nvPr>
        </p:nvSpPr>
        <p:spPr>
          <a:xfrm>
            <a:off x="1425563" y="396664"/>
            <a:ext cx="10415120" cy="727387"/>
          </a:xfrm>
        </p:spPr>
        <p:txBody>
          <a:bodyPr/>
          <a:lstStyle/>
          <a:p>
            <a:r>
              <a:rPr lang="en-US" sz="3731" dirty="0"/>
              <a:t>Education</a:t>
            </a:r>
          </a:p>
        </p:txBody>
      </p:sp>
      <p:sp>
        <p:nvSpPr>
          <p:cNvPr id="3" name="Text Placeholder 2">
            <a:extLst>
              <a:ext uri="{FF2B5EF4-FFF2-40B4-BE49-F238E27FC236}">
                <a16:creationId xmlns:a16="http://schemas.microsoft.com/office/drawing/2014/main" id="{26D4F331-5E80-9D4A-BE69-CBB1CA2A19E0}"/>
              </a:ext>
            </a:extLst>
          </p:cNvPr>
          <p:cNvSpPr>
            <a:spLocks noGrp="1"/>
          </p:cNvSpPr>
          <p:nvPr>
            <p:ph type="body" sz="quarter" idx="10"/>
          </p:nvPr>
        </p:nvSpPr>
        <p:spPr>
          <a:xfrm>
            <a:off x="682928" y="1730256"/>
            <a:ext cx="5638800" cy="4559307"/>
          </a:xfrm>
        </p:spPr>
        <p:txBody>
          <a:bodyPr/>
          <a:lstStyle/>
          <a:p>
            <a:r>
              <a:rPr lang="en-US" dirty="0">
                <a:solidFill>
                  <a:srgbClr val="3F3F3F"/>
                </a:solidFill>
              </a:rPr>
              <a:t>Presentation to stakeholders and house staff</a:t>
            </a:r>
          </a:p>
          <a:p>
            <a:pPr lvl="1"/>
            <a:r>
              <a:rPr lang="en-US" sz="2400" dirty="0">
                <a:solidFill>
                  <a:srgbClr val="3F3F3F"/>
                </a:solidFill>
              </a:rPr>
              <a:t>Targeted talk about CAP</a:t>
            </a:r>
          </a:p>
          <a:p>
            <a:endParaRPr lang="en-US" sz="1600" dirty="0">
              <a:solidFill>
                <a:srgbClr val="3F3F3F"/>
              </a:solidFill>
            </a:endParaRPr>
          </a:p>
          <a:p>
            <a:r>
              <a:rPr lang="en-US" dirty="0">
                <a:solidFill>
                  <a:srgbClr val="3F3F3F"/>
                </a:solidFill>
              </a:rPr>
              <a:t>Partnered with hospitalists</a:t>
            </a:r>
          </a:p>
          <a:p>
            <a:endParaRPr lang="en-US" sz="1600" dirty="0">
              <a:solidFill>
                <a:srgbClr val="3F3F3F"/>
              </a:solidFill>
            </a:endParaRPr>
          </a:p>
          <a:p>
            <a:r>
              <a:rPr lang="en-US" dirty="0">
                <a:solidFill>
                  <a:srgbClr val="3F3F3F"/>
                </a:solidFill>
              </a:rPr>
              <a:t>Education through prospective audit and feedback</a:t>
            </a:r>
          </a:p>
          <a:p>
            <a:endParaRPr lang="en-US" sz="1600" dirty="0">
              <a:solidFill>
                <a:srgbClr val="3F3F3F"/>
              </a:solidFill>
            </a:endParaRPr>
          </a:p>
          <a:p>
            <a:r>
              <a:rPr lang="en-US" dirty="0">
                <a:solidFill>
                  <a:srgbClr val="3F3F3F"/>
                </a:solidFill>
              </a:rPr>
              <a:t>2020 – Started Zoom ASP Grand Rounds with medicine pharmacists</a:t>
            </a:r>
          </a:p>
        </p:txBody>
      </p:sp>
      <p:pic>
        <p:nvPicPr>
          <p:cNvPr id="5" name="Picture 4">
            <a:extLst>
              <a:ext uri="{FF2B5EF4-FFF2-40B4-BE49-F238E27FC236}">
                <a16:creationId xmlns:a16="http://schemas.microsoft.com/office/drawing/2014/main" id="{5342039F-7B32-4D95-99E4-5B85D24839A3}"/>
              </a:ext>
            </a:extLst>
          </p:cNvPr>
          <p:cNvPicPr>
            <a:picLocks noChangeAspect="1"/>
          </p:cNvPicPr>
          <p:nvPr/>
        </p:nvPicPr>
        <p:blipFill>
          <a:blip r:embed="rId2"/>
          <a:stretch>
            <a:fillRect/>
          </a:stretch>
        </p:blipFill>
        <p:spPr>
          <a:xfrm>
            <a:off x="340028" y="244175"/>
            <a:ext cx="1108113" cy="1097092"/>
          </a:xfrm>
          <a:prstGeom prst="rect">
            <a:avLst/>
          </a:prstGeom>
        </p:spPr>
      </p:pic>
      <p:pic>
        <p:nvPicPr>
          <p:cNvPr id="6" name="Picture 5">
            <a:extLst>
              <a:ext uri="{FF2B5EF4-FFF2-40B4-BE49-F238E27FC236}">
                <a16:creationId xmlns:a16="http://schemas.microsoft.com/office/drawing/2014/main" id="{2DE15038-40BF-4686-A493-19208DC7AB77}"/>
              </a:ext>
            </a:extLst>
          </p:cNvPr>
          <p:cNvPicPr>
            <a:picLocks noChangeAspect="1"/>
          </p:cNvPicPr>
          <p:nvPr/>
        </p:nvPicPr>
        <p:blipFill rotWithShape="1">
          <a:blip r:embed="rId3"/>
          <a:srcRect b="11830"/>
          <a:stretch/>
        </p:blipFill>
        <p:spPr>
          <a:xfrm>
            <a:off x="6829122" y="193490"/>
            <a:ext cx="4591984" cy="6267846"/>
          </a:xfrm>
          <a:prstGeom prst="rect">
            <a:avLst/>
          </a:prstGeom>
        </p:spPr>
      </p:pic>
    </p:spTree>
    <p:extLst>
      <p:ext uri="{BB962C8B-B14F-4D97-AF65-F5344CB8AC3E}">
        <p14:creationId xmlns:p14="http://schemas.microsoft.com/office/powerpoint/2010/main" val="255156781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87288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608B8-442C-4610-A2F4-B7C581CBFBC7}"/>
              </a:ext>
            </a:extLst>
          </p:cNvPr>
          <p:cNvSpPr>
            <a:spLocks noGrp="1"/>
          </p:cNvSpPr>
          <p:nvPr>
            <p:ph type="title"/>
          </p:nvPr>
        </p:nvSpPr>
        <p:spPr>
          <a:xfrm>
            <a:off x="519289" y="190058"/>
            <a:ext cx="11235396" cy="1056325"/>
          </a:xfrm>
        </p:spPr>
        <p:txBody>
          <a:bodyPr/>
          <a:lstStyle/>
          <a:p>
            <a:r>
              <a:rPr lang="en-US" sz="3500" dirty="0"/>
              <a:t>Crosswalk of the hospital Core Elements and antibiotic stewardship mapping from patient safety annual survey  </a:t>
            </a:r>
          </a:p>
        </p:txBody>
      </p:sp>
      <p:sp>
        <p:nvSpPr>
          <p:cNvPr id="4" name="TextBox 3">
            <a:extLst>
              <a:ext uri="{FF2B5EF4-FFF2-40B4-BE49-F238E27FC236}">
                <a16:creationId xmlns:a16="http://schemas.microsoft.com/office/drawing/2014/main" id="{86718155-DAA4-40AE-A7DF-E316106F49A1}"/>
              </a:ext>
            </a:extLst>
          </p:cNvPr>
          <p:cNvSpPr txBox="1"/>
          <p:nvPr/>
        </p:nvSpPr>
        <p:spPr>
          <a:xfrm>
            <a:off x="0" y="6419214"/>
            <a:ext cx="10747717" cy="297454"/>
          </a:xfrm>
          <a:prstGeom prst="rect">
            <a:avLst/>
          </a:prstGeom>
          <a:noFill/>
        </p:spPr>
        <p:txBody>
          <a:bodyPr wrap="square" rtlCol="0">
            <a:spAutoFit/>
          </a:bodyPr>
          <a:lstStyle/>
          <a:p>
            <a:r>
              <a:rPr lang="en-US" sz="1333" u="sng" dirty="0">
                <a:latin typeface="Calibri" panose="020F0502020204030204" pitchFamily="34" charset="0"/>
                <a:cs typeface="Calibri" panose="020F0502020204030204" pitchFamily="34" charset="0"/>
                <a:hlinkClick r:id="rId3"/>
              </a:rPr>
              <a:t>https://www.cdc.gov/nhsn/ps-analysis-resources/reference-guides.html</a:t>
            </a:r>
            <a:r>
              <a:rPr lang="en-US" sz="1333" dirty="0">
                <a:latin typeface="Calibri" panose="020F0502020204030204" pitchFamily="34" charset="0"/>
                <a:cs typeface="Calibri" panose="020F0502020204030204" pitchFamily="34" charset="0"/>
              </a:rPr>
              <a:t> </a:t>
            </a:r>
            <a:endParaRPr lang="en-US" sz="1333" dirty="0">
              <a:solidFill>
                <a:srgbClr val="0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E0CF1B3-3482-47AE-B715-FE9A2456B556}"/>
              </a:ext>
            </a:extLst>
          </p:cNvPr>
          <p:cNvPicPr>
            <a:picLocks noChangeAspect="1"/>
          </p:cNvPicPr>
          <p:nvPr/>
        </p:nvPicPr>
        <p:blipFill>
          <a:blip r:embed="rId4"/>
          <a:stretch>
            <a:fillRect/>
          </a:stretch>
        </p:blipFill>
        <p:spPr>
          <a:xfrm>
            <a:off x="2111272" y="1302828"/>
            <a:ext cx="7969455" cy="5098910"/>
          </a:xfrm>
          <a:prstGeom prst="rect">
            <a:avLst/>
          </a:prstGeom>
        </p:spPr>
      </p:pic>
    </p:spTree>
    <p:extLst>
      <p:ext uri="{BB962C8B-B14F-4D97-AF65-F5344CB8AC3E}">
        <p14:creationId xmlns:p14="http://schemas.microsoft.com/office/powerpoint/2010/main" val="131847393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300" dirty="0"/>
              <a:t>Antibiotic Stewardship in Critical Access Hospitals</a:t>
            </a:r>
            <a:br>
              <a:rPr lang="en-US" sz="4300" dirty="0"/>
            </a:br>
            <a:r>
              <a:rPr lang="en-US" sz="2700" dirty="0"/>
              <a:t>CDC/HRSA Webinar</a:t>
            </a:r>
            <a:br>
              <a:rPr lang="en-US" sz="4300" dirty="0"/>
            </a:br>
            <a:br>
              <a:rPr lang="en-US" sz="2500" dirty="0"/>
            </a:br>
            <a:r>
              <a:rPr lang="en-US" sz="2500" i="1" dirty="0"/>
              <a:t>November 18</a:t>
            </a:r>
            <a:r>
              <a:rPr lang="en-US" sz="2500" i="1" baseline="30000" dirty="0"/>
              <a:t>th</a:t>
            </a:r>
            <a:r>
              <a:rPr lang="en-US" sz="2500" i="1" dirty="0"/>
              <a:t>, 2020</a:t>
            </a:r>
            <a:endParaRPr lang="en-US" dirty="0"/>
          </a:p>
        </p:txBody>
      </p:sp>
      <p:sp>
        <p:nvSpPr>
          <p:cNvPr id="3" name="Subtitle 2"/>
          <p:cNvSpPr>
            <a:spLocks noGrp="1"/>
          </p:cNvSpPr>
          <p:nvPr>
            <p:ph type="subTitle" idx="1"/>
          </p:nvPr>
        </p:nvSpPr>
        <p:spPr>
          <a:xfrm>
            <a:off x="914400" y="4495800"/>
            <a:ext cx="10515600" cy="914400"/>
          </a:xfrm>
        </p:spPr>
        <p:txBody>
          <a:bodyPr>
            <a:noAutofit/>
          </a:bodyPr>
          <a:lstStyle/>
          <a:p>
            <a:pPr algn="l">
              <a:spcBef>
                <a:spcPts val="0"/>
              </a:spcBef>
            </a:pPr>
            <a:r>
              <a:rPr lang="en-US" sz="2000" dirty="0"/>
              <a:t>Natalia Vargas, MPH</a:t>
            </a:r>
            <a:endParaRPr lang="es-ES" sz="2000" dirty="0"/>
          </a:p>
          <a:p>
            <a:pPr algn="l">
              <a:spcBef>
                <a:spcPts val="0"/>
              </a:spcBef>
            </a:pPr>
            <a:r>
              <a:rPr lang="en-US" sz="2000" dirty="0"/>
              <a:t>MBQIP &amp; Quality Lead, Federal Office of Rural Health Policy</a:t>
            </a:r>
          </a:p>
          <a:p>
            <a:pPr algn="l">
              <a:spcBef>
                <a:spcPts val="0"/>
              </a:spcBef>
            </a:pPr>
            <a:r>
              <a:rPr lang="en-US" sz="2000" dirty="0">
                <a:solidFill>
                  <a:srgbClr val="0F4D7B"/>
                </a:solidFill>
              </a:rPr>
              <a:t>Health Resources and Services Administration (HRSA)</a:t>
            </a:r>
            <a:endParaRPr lang="en-US" dirty="0"/>
          </a:p>
        </p:txBody>
      </p:sp>
      <p:pic>
        <p:nvPicPr>
          <p:cNvPr id="4" name="Picture 1" descr="HRSA: Health Resources &amp; Services&#10;Administration">
            <a:extLst>
              <a:ext uri="{FF2B5EF4-FFF2-40B4-BE49-F238E27FC236}">
                <a16:creationId xmlns:a16="http://schemas.microsoft.com/office/drawing/2014/main" id="{59B87ACB-63D1-7145-B55B-0A5815BD1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847849"/>
          </a:xfrm>
          <a:prstGeom prst="rect">
            <a:avLst/>
          </a:prstGeom>
        </p:spPr>
      </p:pic>
      <p:pic>
        <p:nvPicPr>
          <p:cNvPr id="6" name="Picture 1" descr="Vision: Healthy Communities,&#10;Healthy People">
            <a:extLst>
              <a:ext uri="{FF2B5EF4-FFF2-40B4-BE49-F238E27FC236}">
                <a16:creationId xmlns:a16="http://schemas.microsoft.com/office/drawing/2014/main" id="{59B87ACB-63D1-7145-B55B-0A5815BD1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6400"/>
            <a:ext cx="12192000" cy="1371600"/>
          </a:xfrm>
          <a:prstGeom prst="rect">
            <a:avLst/>
          </a:prstGeom>
        </p:spPr>
      </p:pic>
    </p:spTree>
    <p:extLst>
      <p:ext uri="{BB962C8B-B14F-4D97-AF65-F5344CB8AC3E}">
        <p14:creationId xmlns:p14="http://schemas.microsoft.com/office/powerpoint/2010/main" val="41639860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28515" y="1651105"/>
            <a:ext cx="4954154" cy="4274595"/>
          </a:xfrm>
        </p:spPr>
        <p:txBody>
          <a:bodyPr/>
          <a:lstStyle/>
          <a:p>
            <a:r>
              <a:rPr lang="en-US" sz="3200" dirty="0">
                <a:solidFill>
                  <a:srgbClr val="3F3F3F"/>
                </a:solidFill>
              </a:rPr>
              <a:t>Developed by CDC in collaboration with: </a:t>
            </a:r>
          </a:p>
          <a:p>
            <a:pPr lvl="1"/>
            <a:r>
              <a:rPr lang="en-US" sz="2800" dirty="0">
                <a:solidFill>
                  <a:srgbClr val="3F3F3F"/>
                </a:solidFill>
              </a:rPr>
              <a:t>Federal Office of Rural Health Policy </a:t>
            </a:r>
          </a:p>
          <a:p>
            <a:pPr lvl="1"/>
            <a:r>
              <a:rPr lang="en-US" sz="2800" dirty="0">
                <a:solidFill>
                  <a:srgbClr val="3F3F3F"/>
                </a:solidFill>
              </a:rPr>
              <a:t>The American Hospital Association</a:t>
            </a:r>
          </a:p>
          <a:p>
            <a:pPr lvl="1"/>
            <a:r>
              <a:rPr lang="en-US" sz="2800" dirty="0">
                <a:solidFill>
                  <a:srgbClr val="3F3F3F"/>
                </a:solidFill>
              </a:rPr>
              <a:t>The Pew Charitable Trusts</a:t>
            </a:r>
          </a:p>
          <a:p>
            <a:endParaRPr lang="en-US" sz="1351" dirty="0">
              <a:solidFill>
                <a:schemeClr val="accent4">
                  <a:lumMod val="50000"/>
                </a:schemeClr>
              </a:solidFill>
            </a:endParaRPr>
          </a:p>
        </p:txBody>
      </p:sp>
      <p:sp>
        <p:nvSpPr>
          <p:cNvPr id="57" name="TextBox 56"/>
          <p:cNvSpPr txBox="1"/>
          <p:nvPr/>
        </p:nvSpPr>
        <p:spPr>
          <a:xfrm>
            <a:off x="0" y="6410875"/>
            <a:ext cx="8596533" cy="338554"/>
          </a:xfrm>
          <a:prstGeom prst="rect">
            <a:avLst/>
          </a:prstGeom>
          <a:noFill/>
        </p:spPr>
        <p:txBody>
          <a:bodyPr wrap="square" rtlCol="0">
            <a:spAutoFit/>
          </a:bodyPr>
          <a:lstStyle/>
          <a:p>
            <a:pPr defTabSz="514326"/>
            <a:r>
              <a:rPr lang="en-US" sz="1600" u="sng" dirty="0">
                <a:solidFill>
                  <a:srgbClr val="0F56DC"/>
                </a:solidFill>
                <a:latin typeface="Myriad Web Pro"/>
                <a:hlinkClick r:id="rId3"/>
              </a:rPr>
              <a:t>https://www.cdc.gov/getsmart/healthcare/implementation/core-elements-small-critical.html</a:t>
            </a:r>
            <a:endParaRPr lang="en-US" sz="1600" dirty="0">
              <a:solidFill>
                <a:srgbClr val="0F56DC"/>
              </a:solidFill>
              <a:latin typeface="Myriad Web Pro"/>
            </a:endParaRPr>
          </a:p>
        </p:txBody>
      </p:sp>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8806" y="1279156"/>
            <a:ext cx="3974681" cy="5018493"/>
          </a:xfrm>
          <a:prstGeom prst="rect">
            <a:avLst/>
          </a:prstGeom>
          <a:ln w="19050">
            <a:solidFill>
              <a:srgbClr val="3F3F3F"/>
            </a:solidFill>
          </a:ln>
        </p:spPr>
      </p:pic>
      <p:sp>
        <p:nvSpPr>
          <p:cNvPr id="5" name="Title 1">
            <a:extLst>
              <a:ext uri="{FF2B5EF4-FFF2-40B4-BE49-F238E27FC236}">
                <a16:creationId xmlns:a16="http://schemas.microsoft.com/office/drawing/2014/main" id="{9F74A4F2-06C5-4587-8A48-3E735540F707}"/>
              </a:ext>
            </a:extLst>
          </p:cNvPr>
          <p:cNvSpPr>
            <a:spLocks noGrp="1"/>
          </p:cNvSpPr>
          <p:nvPr>
            <p:ph type="title"/>
          </p:nvPr>
        </p:nvSpPr>
        <p:spPr>
          <a:xfrm>
            <a:off x="619991" y="108571"/>
            <a:ext cx="10373591" cy="1057360"/>
          </a:xfrm>
        </p:spPr>
        <p:txBody>
          <a:bodyPr/>
          <a:lstStyle/>
          <a:p>
            <a:r>
              <a:rPr lang="en-US" sz="3200" dirty="0"/>
              <a:t>Implementation of Antibiotic Stewardship Core Elements at Small and Critical Access Hospitals</a:t>
            </a:r>
          </a:p>
        </p:txBody>
      </p:sp>
    </p:spTree>
    <p:extLst>
      <p:ext uri="{BB962C8B-B14F-4D97-AF65-F5344CB8AC3E}">
        <p14:creationId xmlns:p14="http://schemas.microsoft.com/office/powerpoint/2010/main" val="198497689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Rural Health Day 2020</a:t>
            </a:r>
          </a:p>
        </p:txBody>
      </p:sp>
      <p:sp>
        <p:nvSpPr>
          <p:cNvPr id="3" name="Content Placeholder 2"/>
          <p:cNvSpPr>
            <a:spLocks noGrp="1"/>
          </p:cNvSpPr>
          <p:nvPr>
            <p:ph sz="half" idx="1"/>
          </p:nvPr>
        </p:nvSpPr>
        <p:spPr>
          <a:xfrm>
            <a:off x="514643" y="1294228"/>
            <a:ext cx="11280364" cy="4882735"/>
          </a:xfrm>
        </p:spPr>
        <p:txBody>
          <a:bodyPr>
            <a:normAutofit fontScale="92500" lnSpcReduction="10000"/>
          </a:bodyPr>
          <a:lstStyle/>
          <a:p>
            <a:pPr marL="342900" indent="-342900" fontAlgn="base">
              <a:buFont typeface="Arial" panose="020B0604020202020204" pitchFamily="34" charset="0"/>
              <a:buChar char="•"/>
            </a:pPr>
            <a:r>
              <a:rPr lang="en-US" sz="2600" dirty="0">
                <a:solidFill>
                  <a:srgbClr val="3F3F3F"/>
                </a:solidFill>
              </a:rPr>
              <a:t>HRSA is hosting a variety of events throughout the week of November 16 to celebrate National Rural Health Day (NRHD) on November 19</a:t>
            </a:r>
          </a:p>
          <a:p>
            <a:pPr marL="342900" indent="-342900" fontAlgn="base">
              <a:buFont typeface="Arial" panose="020B0604020202020204" pitchFamily="34" charset="0"/>
              <a:buChar char="•"/>
            </a:pPr>
            <a:r>
              <a:rPr lang="en-US" sz="2600" dirty="0">
                <a:solidFill>
                  <a:srgbClr val="3F3F3F"/>
                </a:solidFill>
              </a:rPr>
              <a:t>Events are open to the public (registration is required for some events)</a:t>
            </a:r>
          </a:p>
          <a:p>
            <a:pPr marL="342900" indent="-342900" fontAlgn="base">
              <a:buFont typeface="Arial" panose="020B0604020202020204" pitchFamily="34" charset="0"/>
              <a:buChar char="•"/>
            </a:pPr>
            <a:r>
              <a:rPr lang="en-US" sz="2600" dirty="0">
                <a:solidFill>
                  <a:srgbClr val="3F3F3F"/>
                </a:solidFill>
              </a:rPr>
              <a:t>NRHD is HRSA’s opportunity to showcase the work and accomplishments across the agency supporting rural health</a:t>
            </a:r>
          </a:p>
          <a:p>
            <a:pPr fontAlgn="base"/>
            <a:endParaRPr lang="en-US" b="1" dirty="0"/>
          </a:p>
          <a:p>
            <a:pPr fontAlgn="base"/>
            <a:endParaRPr lang="en-US" b="1" dirty="0"/>
          </a:p>
          <a:p>
            <a:pPr fontAlgn="base"/>
            <a:endParaRPr lang="en-US" b="1" dirty="0"/>
          </a:p>
          <a:p>
            <a:pPr fontAlgn="base"/>
            <a:endParaRPr lang="en-US" b="1" dirty="0"/>
          </a:p>
          <a:p>
            <a:pPr fontAlgn="base"/>
            <a:endParaRPr lang="en-US" b="1" dirty="0"/>
          </a:p>
          <a:p>
            <a:pPr algn="ctr" fontAlgn="base"/>
            <a:r>
              <a:rPr lang="en-US" sz="2400" b="1" dirty="0"/>
              <a:t>To register for upcoming events, please visit: </a:t>
            </a:r>
          </a:p>
          <a:p>
            <a:pPr algn="ctr" fontAlgn="base"/>
            <a:r>
              <a:rPr lang="en-US" sz="2400" b="1" dirty="0">
                <a:hlinkClick r:id="rId3"/>
              </a:rPr>
              <a:t>https://www.hrsa.gov/rural-health/about-us/rural-healthday.html</a:t>
            </a:r>
            <a:endParaRPr lang="en-US" sz="2400" b="1" dirty="0"/>
          </a:p>
          <a:p>
            <a:pPr fontAlgn="base"/>
            <a:endParaRPr lang="en-US" b="1" dirty="0"/>
          </a:p>
          <a:p>
            <a:pPr fontAlgn="base"/>
            <a:endParaRPr lang="en-US" b="1"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3709987" y="3232711"/>
            <a:ext cx="4772025" cy="1933575"/>
          </a:xfrm>
          <a:prstGeom prst="rect">
            <a:avLst/>
          </a:prstGeom>
        </p:spPr>
      </p:pic>
    </p:spTree>
    <p:extLst>
      <p:ext uri="{BB962C8B-B14F-4D97-AF65-F5344CB8AC3E}">
        <p14:creationId xmlns:p14="http://schemas.microsoft.com/office/powerpoint/2010/main" val="1283256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Office of Rural Health Policy</a:t>
            </a:r>
          </a:p>
        </p:txBody>
      </p:sp>
      <p:pic>
        <p:nvPicPr>
          <p:cNvPr id="4" name="Content Placeholder 3"/>
          <p:cNvPicPr>
            <a:picLocks noGrp="1" noChangeAspect="1"/>
          </p:cNvPicPr>
          <p:nvPr>
            <p:ph sz="half" idx="1"/>
          </p:nvPr>
        </p:nvPicPr>
        <p:blipFill>
          <a:blip r:embed="rId3"/>
          <a:stretch>
            <a:fillRect/>
          </a:stretch>
        </p:blipFill>
        <p:spPr>
          <a:xfrm>
            <a:off x="0" y="1037772"/>
            <a:ext cx="12192000" cy="5425218"/>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456195"/>
      </p:ext>
    </p:extLst>
  </p:cSld>
  <p:clrMapOvr>
    <a:masterClrMapping/>
  </p:clrMapOvr>
</p:sld>
</file>

<file path=ppt/theme/theme1.xml><?xml version="1.0" encoding="utf-8"?>
<a:theme xmlns:a="http://schemas.openxmlformats.org/drawingml/2006/main" name="NCEH_ATSDR_combined">
  <a:themeElements>
    <a:clrScheme name="Custom 10">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_newTemplate_2016" id="{296D7585-A83A-473B-B492-7F8FD655D8F9}" vid="{124F336B-E757-4B88-BFAB-C010C4A5F60A}"/>
    </a:ext>
  </a:extLst>
</a:theme>
</file>

<file path=ppt/theme/theme2.xml><?xml version="1.0" encoding="utf-8"?>
<a:theme xmlns:a="http://schemas.openxmlformats.org/drawingml/2006/main" name="1_NCEH_ATSDR_combined">
  <a:themeElements>
    <a:clrScheme name="Custom 10">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_newTemplate_2016" id="{296D7585-A83A-473B-B492-7F8FD655D8F9}" vid="{124F336B-E757-4B88-BFAB-C010C4A5F60A}"/>
    </a:ext>
  </a:extLst>
</a:theme>
</file>

<file path=ppt/theme/theme3.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1D6FA9"/>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8503</TotalTime>
  <Words>4638</Words>
  <Application>Microsoft Office PowerPoint</Application>
  <PresentationFormat>Widescreen</PresentationFormat>
  <Paragraphs>788</Paragraphs>
  <Slides>70</Slides>
  <Notes>25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70</vt:i4>
      </vt:variant>
    </vt:vector>
  </HeadingPairs>
  <TitlesOfParts>
    <vt:vector size="81" baseType="lpstr">
      <vt:lpstr>Arial</vt:lpstr>
      <vt:lpstr>Calibri</vt:lpstr>
      <vt:lpstr>Courier New</vt:lpstr>
      <vt:lpstr>Myriad Web Pro</vt:lpstr>
      <vt:lpstr>Trebuchet MS</vt:lpstr>
      <vt:lpstr>Wingdings</vt:lpstr>
      <vt:lpstr>NCEH_ATSDR_combined</vt:lpstr>
      <vt:lpstr>1_NCEH_ATSDR_combined</vt:lpstr>
      <vt:lpstr>Master</vt:lpstr>
      <vt:lpstr>Office Theme</vt:lpstr>
      <vt:lpstr>2_Office Theme</vt:lpstr>
      <vt:lpstr>Before We Get Started… </vt:lpstr>
      <vt:lpstr>Implementation of Antibiotic Stewardship Activities in Critical Access Hospitals   </vt:lpstr>
      <vt:lpstr>Welcome</vt:lpstr>
      <vt:lpstr>Problem/Infection slide</vt:lpstr>
      <vt:lpstr>CARB National Action Plan (2020 – 2025)</vt:lpstr>
      <vt:lpstr>Goal 1 Slow the Emergence of Resistant Bacteria and Prevent the Spread of Resistant Infections</vt:lpstr>
      <vt:lpstr>Antibiotic Stewardship in Critical Access Hospitals CDC/HRSA Webinar  November 18th, 2020</vt:lpstr>
      <vt:lpstr>National Rural Health Day 2020</vt:lpstr>
      <vt:lpstr>Federal Office of Rural Health Policy</vt:lpstr>
      <vt:lpstr>Quality Improvement in Critical Access Hospitals</vt:lpstr>
      <vt:lpstr>Program Overview</vt:lpstr>
      <vt:lpstr>HRSA Collaboration with CDC </vt:lpstr>
      <vt:lpstr>Current Goals with Antibiotic Stewardship Programs</vt:lpstr>
      <vt:lpstr>Contact Information  </vt:lpstr>
      <vt:lpstr>Connect with HRSA</vt:lpstr>
      <vt:lpstr>Introduction of Speakers </vt:lpstr>
      <vt:lpstr>Objectives  </vt:lpstr>
      <vt:lpstr>Speaker disclosures </vt:lpstr>
      <vt:lpstr>PowerPoint Presentation</vt:lpstr>
      <vt:lpstr>NHSN Annual Hospital Survey</vt:lpstr>
      <vt:lpstr>Survey questions and Core Elements </vt:lpstr>
      <vt:lpstr>PowerPoint Presentation</vt:lpstr>
      <vt:lpstr>Core Element uptake, by state</vt:lpstr>
      <vt:lpstr>PowerPoint Presentation</vt:lpstr>
      <vt:lpstr>Percentage of hospitals meeting all 7 Core Elements,  by hospital characteristic, 2014-2019</vt:lpstr>
      <vt:lpstr>PowerPoint Presentation</vt:lpstr>
      <vt:lpstr>Percentage of hospitals meeting each Core Element,  by facility type, 2019 annual survey</vt:lpstr>
      <vt:lpstr>  Hospital Leadership Commitment</vt:lpstr>
      <vt:lpstr>Priority examples, 2019 uptake:</vt:lpstr>
      <vt:lpstr>PowerPoint Presentation</vt:lpstr>
      <vt:lpstr>PowerPoint Presentation</vt:lpstr>
      <vt:lpstr>  Hospital Leadership Commitment</vt:lpstr>
      <vt:lpstr>PowerPoint Presentation</vt:lpstr>
      <vt:lpstr> Accountability</vt:lpstr>
      <vt:lpstr>Facility leader(s) accountable for ASP outcomes:</vt:lpstr>
      <vt:lpstr>Facility leader(s) accountable for ASP outcomes</vt:lpstr>
      <vt:lpstr>PowerPoint Presentation</vt:lpstr>
      <vt:lpstr> Accountability</vt:lpstr>
      <vt:lpstr>Pharmacy Expertise </vt:lpstr>
      <vt:lpstr>PowerPoint Presentation</vt:lpstr>
      <vt:lpstr>Pharmacy Expertise </vt:lpstr>
      <vt:lpstr>ED Pharmacist Urine Culture Intervention</vt:lpstr>
      <vt:lpstr>Action  </vt:lpstr>
      <vt:lpstr>Priority interventions to improve antibiotic use</vt:lpstr>
      <vt:lpstr>PowerPoint Presentation</vt:lpstr>
      <vt:lpstr>PowerPoint Presentation</vt:lpstr>
      <vt:lpstr>PowerPoint Presentation</vt:lpstr>
      <vt:lpstr>PowerPoint Presentation</vt:lpstr>
      <vt:lpstr>How It Works</vt:lpstr>
      <vt:lpstr>PowerPoint Presentation</vt:lpstr>
      <vt:lpstr>Tracking and Reporting</vt:lpstr>
      <vt:lpstr>Tracking and Reporting</vt:lpstr>
      <vt:lpstr>NHSN AU Option</vt:lpstr>
      <vt:lpstr>Tracking</vt:lpstr>
      <vt:lpstr>Reporting</vt:lpstr>
      <vt:lpstr>Tracking and Reporting</vt:lpstr>
      <vt:lpstr>PowerPoint Presentation</vt:lpstr>
      <vt:lpstr>Prospective Audit and Feedback Tracking</vt:lpstr>
      <vt:lpstr>Prospective Audit and Feedback Tracking</vt:lpstr>
      <vt:lpstr>Tracking and Reporting</vt:lpstr>
      <vt:lpstr>Antibiotic Use Measures from  Community-Acquired Pneumonia Intervention</vt:lpstr>
      <vt:lpstr>Process and Outcome Measures from Community-Acquired Pneumonia Intervention</vt:lpstr>
      <vt:lpstr>Example ASP Report </vt:lpstr>
      <vt:lpstr>PowerPoint Presentation</vt:lpstr>
      <vt:lpstr>Education</vt:lpstr>
      <vt:lpstr>PowerPoint Presentation</vt:lpstr>
      <vt:lpstr>Education</vt:lpstr>
      <vt:lpstr>PowerPoint Presentation</vt:lpstr>
      <vt:lpstr>Crosswalk of the hospital Core Elements and antibiotic stewardship mapping from patient safety annual survey  </vt:lpstr>
      <vt:lpstr>Implementation of Antibiotic Stewardship Core Elements at Small and Critical Access Hospitals</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Yearly Submission into the AU Option*</dc:title>
  <dc:creator>ISA8</dc:creator>
  <cp:lastModifiedBy>Kristin Schrock</cp:lastModifiedBy>
  <cp:revision>453</cp:revision>
  <dcterms:created xsi:type="dcterms:W3CDTF">2017-08-30T13:48:29Z</dcterms:created>
  <dcterms:modified xsi:type="dcterms:W3CDTF">2020-11-20T17:27:15Z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2020-10-26T21:30:15Z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ba07f82a-57c4-4b8b-8458-6e62077f82bf</vt:lpwstr>
  </property>
  <property fmtid="{D5CDD505-2E9C-101B-9397-08002B2CF9AE}" pid="8" name="MSIP_Label_7b94a7b8-f06c-4dfe-bdcc-9b548fd58c31_ContentBits">
    <vt:lpwstr>0</vt:lpwstr>
  </property>
</Properties>
</file>